
<file path=[Content_Types].xml><?xml version="1.0" encoding="utf-8"?>
<Types xmlns="http://schemas.openxmlformats.org/package/2006/content-types">
  <Default ContentType="image/jpeg" Extension="jpg"/>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23.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2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24.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12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6.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1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125.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31.xml"/>
  <Override ContentType="application/vnd.openxmlformats-officedocument.presentationml.slide+xml" PartName="/ppt/slides/slide127.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30.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124.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12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5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 id="349" r:id="rId99"/>
    <p:sldId id="350" r:id="rId100"/>
    <p:sldId id="351" r:id="rId101"/>
    <p:sldId id="352" r:id="rId102"/>
    <p:sldId id="353" r:id="rId103"/>
    <p:sldId id="354" r:id="rId104"/>
    <p:sldId id="355" r:id="rId105"/>
    <p:sldId id="356" r:id="rId106"/>
    <p:sldId id="357" r:id="rId107"/>
    <p:sldId id="358" r:id="rId108"/>
    <p:sldId id="359" r:id="rId109"/>
    <p:sldId id="360" r:id="rId110"/>
    <p:sldId id="361" r:id="rId111"/>
    <p:sldId id="362" r:id="rId112"/>
    <p:sldId id="363" r:id="rId113"/>
    <p:sldId id="364" r:id="rId114"/>
    <p:sldId id="365" r:id="rId115"/>
    <p:sldId id="366" r:id="rId116"/>
    <p:sldId id="367" r:id="rId117"/>
    <p:sldId id="368" r:id="rId118"/>
    <p:sldId id="369" r:id="rId119"/>
    <p:sldId id="370" r:id="rId120"/>
    <p:sldId id="371" r:id="rId121"/>
    <p:sldId id="372" r:id="rId122"/>
    <p:sldId id="373" r:id="rId123"/>
    <p:sldId id="374" r:id="rId124"/>
    <p:sldId id="375" r:id="rId125"/>
    <p:sldId id="376" r:id="rId126"/>
    <p:sldId id="377" r:id="rId127"/>
    <p:sldId id="378" r:id="rId128"/>
    <p:sldId id="379" r:id="rId129"/>
    <p:sldId id="380" r:id="rId130"/>
    <p:sldId id="381" r:id="rId131"/>
    <p:sldId id="382" r:id="rId132"/>
    <p:sldId id="383" r:id="rId133"/>
    <p:sldId id="384" r:id="rId134"/>
    <p:sldId id="385" r:id="rId135"/>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453A5350-BCB1-4CB0-A9CE-967633A5E9A5}">
  <a:tblStyle styleId="{453A5350-BCB1-4CB0-A9CE-967633A5E9A5}" styleName="Table_0">
    <a:wholeTbl>
      <a:tcTxStyle>
        <a:font>
          <a:latin typeface="Arial"/>
          <a:ea typeface="Arial"/>
          <a:cs typeface="Arial"/>
        </a:font>
        <a:srgbClr val="000000"/>
      </a:tcTxStyle>
      <a:tcStyle>
        <a:tcBdr>
          <a:left>
            <a:ln cap="flat" cmpd="sng" w="9525">
              <a:solidFill>
                <a:srgbClr val="000000"/>
              </a:solidFill>
              <a:prstDash val="solid"/>
              <a:round/>
              <a:headEnd len="med" w="med" type="none"/>
              <a:tailEnd len="med" w="med" type="none"/>
            </a:ln>
          </a:left>
          <a:right>
            <a:ln cap="flat" cmpd="sng" w="9525">
              <a:solidFill>
                <a:srgbClr val="000000"/>
              </a:solidFill>
              <a:prstDash val="solid"/>
              <a:round/>
              <a:headEnd len="med" w="med" type="none"/>
              <a:tailEnd len="med" w="med" type="none"/>
            </a:ln>
          </a:right>
          <a:top>
            <a:ln cap="flat" cmpd="sng" w="9525">
              <a:solidFill>
                <a:srgbClr val="000000"/>
              </a:solidFill>
              <a:prstDash val="solid"/>
              <a:round/>
              <a:headEnd len="med" w="med" type="none"/>
              <a:tailEnd len="med" w="med" type="none"/>
            </a:ln>
          </a:top>
          <a:bottom>
            <a:ln cap="flat" cmpd="sng" w="9525">
              <a:solidFill>
                <a:srgbClr val="000000"/>
              </a:solidFill>
              <a:prstDash val="solid"/>
              <a:round/>
              <a:headEnd len="med" w="med" type="none"/>
              <a:tailEnd len="med" w="med" type="none"/>
            </a:ln>
          </a:bottom>
          <a:insideH>
            <a:ln cap="flat" cmpd="sng" w="9525">
              <a:solidFill>
                <a:srgbClr val="000000"/>
              </a:solidFill>
              <a:prstDash val="solid"/>
              <a:round/>
              <a:headEnd len="med" w="med" type="none"/>
              <a:tailEnd len="med" w="med" type="none"/>
            </a:ln>
          </a:insideH>
          <a:insideV>
            <a:ln cap="flat" cmpd="sng" w="9525">
              <a:solidFill>
                <a:srgbClr val="000000"/>
              </a:solidFill>
              <a:prstDash val="solid"/>
              <a:round/>
              <a:headEnd len="med" w="med" type="none"/>
              <a:tailEnd len="med" w="med"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07" Type="http://schemas.openxmlformats.org/officeDocument/2006/relationships/slide" Target="slides/slide102.xml"/><Relationship Id="rId106" Type="http://schemas.openxmlformats.org/officeDocument/2006/relationships/slide" Target="slides/slide101.xml"/><Relationship Id="rId105" Type="http://schemas.openxmlformats.org/officeDocument/2006/relationships/slide" Target="slides/slide100.xml"/><Relationship Id="rId104" Type="http://schemas.openxmlformats.org/officeDocument/2006/relationships/slide" Target="slides/slide99.xml"/><Relationship Id="rId109" Type="http://schemas.openxmlformats.org/officeDocument/2006/relationships/slide" Target="slides/slide104.xml"/><Relationship Id="rId108" Type="http://schemas.openxmlformats.org/officeDocument/2006/relationships/slide" Target="slides/slide103.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103" Type="http://schemas.openxmlformats.org/officeDocument/2006/relationships/slide" Target="slides/slide98.xml"/><Relationship Id="rId102" Type="http://schemas.openxmlformats.org/officeDocument/2006/relationships/slide" Target="slides/slide97.xml"/><Relationship Id="rId101" Type="http://schemas.openxmlformats.org/officeDocument/2006/relationships/slide" Target="slides/slide96.xml"/><Relationship Id="rId100" Type="http://schemas.openxmlformats.org/officeDocument/2006/relationships/slide" Target="slides/slide95.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29" Type="http://schemas.openxmlformats.org/officeDocument/2006/relationships/slide" Target="slides/slide124.xml"/><Relationship Id="rId128" Type="http://schemas.openxmlformats.org/officeDocument/2006/relationships/slide" Target="slides/slide123.xml"/><Relationship Id="rId127" Type="http://schemas.openxmlformats.org/officeDocument/2006/relationships/slide" Target="slides/slide122.xml"/><Relationship Id="rId126" Type="http://schemas.openxmlformats.org/officeDocument/2006/relationships/slide" Target="slides/slide121.xml"/><Relationship Id="rId26" Type="http://schemas.openxmlformats.org/officeDocument/2006/relationships/slide" Target="slides/slide21.xml"/><Relationship Id="rId121" Type="http://schemas.openxmlformats.org/officeDocument/2006/relationships/slide" Target="slides/slide116.xml"/><Relationship Id="rId25" Type="http://schemas.openxmlformats.org/officeDocument/2006/relationships/slide" Target="slides/slide20.xml"/><Relationship Id="rId120" Type="http://schemas.openxmlformats.org/officeDocument/2006/relationships/slide" Target="slides/slide115.xml"/><Relationship Id="rId28" Type="http://schemas.openxmlformats.org/officeDocument/2006/relationships/slide" Target="slides/slide23.xml"/><Relationship Id="rId27" Type="http://schemas.openxmlformats.org/officeDocument/2006/relationships/slide" Target="slides/slide22.xml"/><Relationship Id="rId125" Type="http://schemas.openxmlformats.org/officeDocument/2006/relationships/slide" Target="slides/slide120.xml"/><Relationship Id="rId29" Type="http://schemas.openxmlformats.org/officeDocument/2006/relationships/slide" Target="slides/slide24.xml"/><Relationship Id="rId124" Type="http://schemas.openxmlformats.org/officeDocument/2006/relationships/slide" Target="slides/slide119.xml"/><Relationship Id="rId123" Type="http://schemas.openxmlformats.org/officeDocument/2006/relationships/slide" Target="slides/slide118.xml"/><Relationship Id="rId122" Type="http://schemas.openxmlformats.org/officeDocument/2006/relationships/slide" Target="slides/slide117.xml"/><Relationship Id="rId95" Type="http://schemas.openxmlformats.org/officeDocument/2006/relationships/slide" Target="slides/slide90.xml"/><Relationship Id="rId94" Type="http://schemas.openxmlformats.org/officeDocument/2006/relationships/slide" Target="slides/slide89.xml"/><Relationship Id="rId97" Type="http://schemas.openxmlformats.org/officeDocument/2006/relationships/slide" Target="slides/slide92.xml"/><Relationship Id="rId96" Type="http://schemas.openxmlformats.org/officeDocument/2006/relationships/slide" Target="slides/slide91.xml"/><Relationship Id="rId11" Type="http://schemas.openxmlformats.org/officeDocument/2006/relationships/slide" Target="slides/slide6.xml"/><Relationship Id="rId99" Type="http://schemas.openxmlformats.org/officeDocument/2006/relationships/slide" Target="slides/slide94.xml"/><Relationship Id="rId10" Type="http://schemas.openxmlformats.org/officeDocument/2006/relationships/slide" Target="slides/slide5.xml"/><Relationship Id="rId98" Type="http://schemas.openxmlformats.org/officeDocument/2006/relationships/slide" Target="slides/slide93.xml"/><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slide" Target="slides/slide86.xml"/><Relationship Id="rId90" Type="http://schemas.openxmlformats.org/officeDocument/2006/relationships/slide" Target="slides/slide85.xml"/><Relationship Id="rId93" Type="http://schemas.openxmlformats.org/officeDocument/2006/relationships/slide" Target="slides/slide88.xml"/><Relationship Id="rId92" Type="http://schemas.openxmlformats.org/officeDocument/2006/relationships/slide" Target="slides/slide87.xml"/><Relationship Id="rId118" Type="http://schemas.openxmlformats.org/officeDocument/2006/relationships/slide" Target="slides/slide113.xml"/><Relationship Id="rId117" Type="http://schemas.openxmlformats.org/officeDocument/2006/relationships/slide" Target="slides/slide112.xml"/><Relationship Id="rId116" Type="http://schemas.openxmlformats.org/officeDocument/2006/relationships/slide" Target="slides/slide111.xml"/><Relationship Id="rId115" Type="http://schemas.openxmlformats.org/officeDocument/2006/relationships/slide" Target="slides/slide110.xml"/><Relationship Id="rId119" Type="http://schemas.openxmlformats.org/officeDocument/2006/relationships/slide" Target="slides/slide114.xml"/><Relationship Id="rId15" Type="http://schemas.openxmlformats.org/officeDocument/2006/relationships/slide" Target="slides/slide10.xml"/><Relationship Id="rId110" Type="http://schemas.openxmlformats.org/officeDocument/2006/relationships/slide" Target="slides/slide105.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14" Type="http://schemas.openxmlformats.org/officeDocument/2006/relationships/slide" Target="slides/slide109.xml"/><Relationship Id="rId18" Type="http://schemas.openxmlformats.org/officeDocument/2006/relationships/slide" Target="slides/slide13.xml"/><Relationship Id="rId113" Type="http://schemas.openxmlformats.org/officeDocument/2006/relationships/slide" Target="slides/slide108.xml"/><Relationship Id="rId112" Type="http://schemas.openxmlformats.org/officeDocument/2006/relationships/slide" Target="slides/slide107.xml"/><Relationship Id="rId111" Type="http://schemas.openxmlformats.org/officeDocument/2006/relationships/slide" Target="slides/slide106.xml"/><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87" Type="http://schemas.openxmlformats.org/officeDocument/2006/relationships/slide" Target="slides/slide82.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132" Type="http://schemas.openxmlformats.org/officeDocument/2006/relationships/slide" Target="slides/slide127.xml"/><Relationship Id="rId131" Type="http://schemas.openxmlformats.org/officeDocument/2006/relationships/slide" Target="slides/slide126.xml"/><Relationship Id="rId130" Type="http://schemas.openxmlformats.org/officeDocument/2006/relationships/slide" Target="slides/slide125.xml"/><Relationship Id="rId135" Type="http://schemas.openxmlformats.org/officeDocument/2006/relationships/slide" Target="slides/slide130.xml"/><Relationship Id="rId134" Type="http://schemas.openxmlformats.org/officeDocument/2006/relationships/slide" Target="slides/slide129.xml"/><Relationship Id="rId133" Type="http://schemas.openxmlformats.org/officeDocument/2006/relationships/slide" Target="slides/slide128.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65" Type="http://schemas.openxmlformats.org/officeDocument/2006/relationships/slide" Target="slides/slide60.xml"/><Relationship Id="rId68" Type="http://schemas.openxmlformats.org/officeDocument/2006/relationships/slide" Target="slides/slide63.xml"/><Relationship Id="rId67" Type="http://schemas.openxmlformats.org/officeDocument/2006/relationships/slide" Target="slides/slide62.xml"/><Relationship Id="rId60" Type="http://schemas.openxmlformats.org/officeDocument/2006/relationships/slide" Target="slides/slide55.xml"/><Relationship Id="rId69" Type="http://schemas.openxmlformats.org/officeDocument/2006/relationships/slide" Target="slides/slide6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54" Type="http://schemas.openxmlformats.org/officeDocument/2006/relationships/slide" Target="slides/slide49.xml"/><Relationship Id="rId57" Type="http://schemas.openxmlformats.org/officeDocument/2006/relationships/slide" Target="slides/slide52.xml"/><Relationship Id="rId56" Type="http://schemas.openxmlformats.org/officeDocument/2006/relationships/slide" Target="slides/slide51.xml"/><Relationship Id="rId59" Type="http://schemas.openxmlformats.org/officeDocument/2006/relationships/slide" Target="slides/slide54.xml"/><Relationship Id="rId58"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www.thereachgroup.com/continuous-improvement.php" TargetMode="Externa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www.agileconnection.com/article/emergent-design-leveraging-agile-retrospectives-evolve-your-architecture" TargetMode="Externa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 name="Shape 116"/>
        <p:cNvGrpSpPr/>
        <p:nvPr/>
      </p:nvGrpSpPr>
      <p:grpSpPr>
        <a:xfrm>
          <a:off x="0" y="0"/>
          <a:ext cx="0" cy="0"/>
          <a:chOff x="0" y="0"/>
          <a:chExt cx="0" cy="0"/>
        </a:xfrm>
      </p:grpSpPr>
      <p:sp>
        <p:nvSpPr>
          <p:cNvPr id="117" name="Shape 117"/>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118" name="Shape 11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Talk about safety, breaks, etc</a:t>
            </a:r>
            <a:endParaRPr/>
          </a:p>
          <a:p>
            <a:pPr indent="0" lvl="0" marL="0">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7" name="Shape 177"/>
        <p:cNvGrpSpPr/>
        <p:nvPr/>
      </p:nvGrpSpPr>
      <p:grpSpPr>
        <a:xfrm>
          <a:off x="0" y="0"/>
          <a:ext cx="0" cy="0"/>
          <a:chOff x="0" y="0"/>
          <a:chExt cx="0" cy="0"/>
        </a:xfrm>
      </p:grpSpPr>
      <p:sp>
        <p:nvSpPr>
          <p:cNvPr id="178" name="Shape 178"/>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179" name="Shape 17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4" name="Shape 874"/>
        <p:cNvGrpSpPr/>
        <p:nvPr/>
      </p:nvGrpSpPr>
      <p:grpSpPr>
        <a:xfrm>
          <a:off x="0" y="0"/>
          <a:ext cx="0" cy="0"/>
          <a:chOff x="0" y="0"/>
          <a:chExt cx="0" cy="0"/>
        </a:xfrm>
      </p:grpSpPr>
      <p:sp>
        <p:nvSpPr>
          <p:cNvPr id="875" name="Shape 875"/>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876" name="Shape 87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0" name="Shape 880"/>
        <p:cNvGrpSpPr/>
        <p:nvPr/>
      </p:nvGrpSpPr>
      <p:grpSpPr>
        <a:xfrm>
          <a:off x="0" y="0"/>
          <a:ext cx="0" cy="0"/>
          <a:chOff x="0" y="0"/>
          <a:chExt cx="0" cy="0"/>
        </a:xfrm>
      </p:grpSpPr>
      <p:sp>
        <p:nvSpPr>
          <p:cNvPr id="881" name="Shape 881"/>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882" name="Shape 88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8" name="Shape 888"/>
        <p:cNvGrpSpPr/>
        <p:nvPr/>
      </p:nvGrpSpPr>
      <p:grpSpPr>
        <a:xfrm>
          <a:off x="0" y="0"/>
          <a:ext cx="0" cy="0"/>
          <a:chOff x="0" y="0"/>
          <a:chExt cx="0" cy="0"/>
        </a:xfrm>
      </p:grpSpPr>
      <p:sp>
        <p:nvSpPr>
          <p:cNvPr id="889" name="Shape 889"/>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890" name="Shape 89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3" name="Shape 903"/>
        <p:cNvGrpSpPr/>
        <p:nvPr/>
      </p:nvGrpSpPr>
      <p:grpSpPr>
        <a:xfrm>
          <a:off x="0" y="0"/>
          <a:ext cx="0" cy="0"/>
          <a:chOff x="0" y="0"/>
          <a:chExt cx="0" cy="0"/>
        </a:xfrm>
      </p:grpSpPr>
      <p:sp>
        <p:nvSpPr>
          <p:cNvPr id="904" name="Shape 904"/>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905" name="Shape 90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9" name="Shape 909"/>
        <p:cNvGrpSpPr/>
        <p:nvPr/>
      </p:nvGrpSpPr>
      <p:grpSpPr>
        <a:xfrm>
          <a:off x="0" y="0"/>
          <a:ext cx="0" cy="0"/>
          <a:chOff x="0" y="0"/>
          <a:chExt cx="0" cy="0"/>
        </a:xfrm>
      </p:grpSpPr>
      <p:sp>
        <p:nvSpPr>
          <p:cNvPr id="910" name="Shape 910"/>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911" name="Shape 91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2" name="Shape 922"/>
        <p:cNvGrpSpPr/>
        <p:nvPr/>
      </p:nvGrpSpPr>
      <p:grpSpPr>
        <a:xfrm>
          <a:off x="0" y="0"/>
          <a:ext cx="0" cy="0"/>
          <a:chOff x="0" y="0"/>
          <a:chExt cx="0" cy="0"/>
        </a:xfrm>
      </p:grpSpPr>
      <p:sp>
        <p:nvSpPr>
          <p:cNvPr id="923" name="Shape 923"/>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924" name="Shape 92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8" name="Shape 928"/>
        <p:cNvGrpSpPr/>
        <p:nvPr/>
      </p:nvGrpSpPr>
      <p:grpSpPr>
        <a:xfrm>
          <a:off x="0" y="0"/>
          <a:ext cx="0" cy="0"/>
          <a:chOff x="0" y="0"/>
          <a:chExt cx="0" cy="0"/>
        </a:xfrm>
      </p:grpSpPr>
      <p:sp>
        <p:nvSpPr>
          <p:cNvPr id="929" name="Shape 929"/>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930" name="Shape 93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Multiple PO’s - one needs to be primary contact</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3" name="Shape 943"/>
        <p:cNvGrpSpPr/>
        <p:nvPr/>
      </p:nvGrpSpPr>
      <p:grpSpPr>
        <a:xfrm>
          <a:off x="0" y="0"/>
          <a:ext cx="0" cy="0"/>
          <a:chOff x="0" y="0"/>
          <a:chExt cx="0" cy="0"/>
        </a:xfrm>
      </p:grpSpPr>
      <p:sp>
        <p:nvSpPr>
          <p:cNvPr id="944" name="Shape 944"/>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945" name="Shape 94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4" name="Shape 954"/>
        <p:cNvGrpSpPr/>
        <p:nvPr/>
      </p:nvGrpSpPr>
      <p:grpSpPr>
        <a:xfrm>
          <a:off x="0" y="0"/>
          <a:ext cx="0" cy="0"/>
          <a:chOff x="0" y="0"/>
          <a:chExt cx="0" cy="0"/>
        </a:xfrm>
      </p:grpSpPr>
      <p:sp>
        <p:nvSpPr>
          <p:cNvPr id="955" name="Shape 955"/>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956" name="Shape 95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0" name="Shape 960"/>
        <p:cNvGrpSpPr/>
        <p:nvPr/>
      </p:nvGrpSpPr>
      <p:grpSpPr>
        <a:xfrm>
          <a:off x="0" y="0"/>
          <a:ext cx="0" cy="0"/>
          <a:chOff x="0" y="0"/>
          <a:chExt cx="0" cy="0"/>
        </a:xfrm>
      </p:grpSpPr>
      <p:sp>
        <p:nvSpPr>
          <p:cNvPr id="961" name="Shape 961"/>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962" name="Shape 96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Clr>
                <a:schemeClr val="dk1"/>
              </a:buClr>
              <a:buSzPts val="1100"/>
              <a:buFont typeface="Arial"/>
              <a:buNone/>
            </a:pPr>
            <a:r>
              <a:rPr lang="en" sz="1000">
                <a:solidFill>
                  <a:srgbClr val="666666"/>
                </a:solidFill>
                <a:highlight>
                  <a:schemeClr val="lt1"/>
                </a:highlight>
              </a:rPr>
              <a:t>Openness: The Product Owner should be open and willing to accept change and to embrace new ideas.</a:t>
            </a:r>
            <a:endParaRPr sz="1000">
              <a:solidFill>
                <a:srgbClr val="666666"/>
              </a:solidFill>
              <a:highlight>
                <a:schemeClr val="lt1"/>
              </a:highlight>
            </a:endParaRPr>
          </a:p>
          <a:p>
            <a:pPr indent="0" lvl="0" marL="0">
              <a:spcBef>
                <a:spcPts val="0"/>
              </a:spcBef>
              <a:spcAft>
                <a:spcPts val="0"/>
              </a:spcAft>
              <a:buClr>
                <a:schemeClr val="dk1"/>
              </a:buClr>
              <a:buSzPts val="1100"/>
              <a:buFont typeface="Arial"/>
              <a:buNone/>
            </a:pPr>
            <a:r>
              <a:rPr lang="en" sz="1000">
                <a:solidFill>
                  <a:srgbClr val="666666"/>
                </a:solidFill>
                <a:highlight>
                  <a:schemeClr val="lt1"/>
                </a:highlight>
              </a:rPr>
              <a:t>Courage: The Scrum Master needs to have the courage to stand firm against stakeholders and the Product Owner when it's right to do so!</a:t>
            </a:r>
            <a:endParaRPr sz="1000">
              <a:solidFill>
                <a:srgbClr val="666666"/>
              </a:solidFill>
              <a:highlight>
                <a:schemeClr val="lt1"/>
              </a:highlight>
            </a:endParaRPr>
          </a:p>
          <a:p>
            <a:pPr indent="0" lvl="0" marL="0">
              <a:spcBef>
                <a:spcPts val="0"/>
              </a:spcBef>
              <a:spcAft>
                <a:spcPts val="0"/>
              </a:spcAft>
              <a:buClr>
                <a:schemeClr val="dk1"/>
              </a:buClr>
              <a:buSzPts val="1100"/>
              <a:buFont typeface="Arial"/>
              <a:buNone/>
            </a:pPr>
            <a:r>
              <a:rPr lang="en" sz="1000">
                <a:solidFill>
                  <a:srgbClr val="666666"/>
                </a:solidFill>
                <a:highlight>
                  <a:schemeClr val="lt1"/>
                </a:highlight>
              </a:rPr>
              <a:t>Respect: The Product Owner gets to dictate what work gets done and in what sequence - And it's the responsibility of the Scrum team to respect those decisions</a:t>
            </a:r>
            <a:endParaRPr sz="1000">
              <a:solidFill>
                <a:srgbClr val="666666"/>
              </a:solidFill>
              <a:highlight>
                <a:schemeClr val="lt1"/>
              </a:highlight>
            </a:endParaRPr>
          </a:p>
          <a:p>
            <a:pPr indent="0" lvl="0" marL="0">
              <a:spcBef>
                <a:spcPts val="0"/>
              </a:spcBef>
              <a:spcAft>
                <a:spcPts val="0"/>
              </a:spcAft>
              <a:buClr>
                <a:schemeClr val="dk1"/>
              </a:buClr>
              <a:buSzPts val="1100"/>
              <a:buFont typeface="Arial"/>
              <a:buNone/>
            </a:pPr>
            <a:r>
              <a:rPr lang="en" sz="1000">
                <a:solidFill>
                  <a:srgbClr val="666666"/>
                </a:solidFill>
              </a:rPr>
              <a:t>Focus</a:t>
            </a:r>
            <a:r>
              <a:rPr lang="en" sz="1000">
                <a:solidFill>
                  <a:srgbClr val="666666"/>
                </a:solidFill>
                <a:highlight>
                  <a:schemeClr val="lt1"/>
                </a:highlight>
              </a:rPr>
              <a:t> – Team focus and Sprint goals are important responsibilities for the Scrum Master.</a:t>
            </a:r>
            <a:endParaRPr sz="1000">
              <a:solidFill>
                <a:srgbClr val="666666"/>
              </a:solidFill>
              <a:highlight>
                <a:schemeClr val="lt1"/>
              </a:highlight>
            </a:endParaRPr>
          </a:p>
          <a:p>
            <a:pPr indent="0" lvl="0" marL="0">
              <a:spcBef>
                <a:spcPts val="0"/>
              </a:spcBef>
              <a:spcAft>
                <a:spcPts val="0"/>
              </a:spcAft>
              <a:buClr>
                <a:schemeClr val="dk1"/>
              </a:buClr>
              <a:buSzPts val="1100"/>
              <a:buFont typeface="Arial"/>
              <a:buNone/>
            </a:pPr>
            <a:r>
              <a:rPr lang="en" sz="1000">
                <a:solidFill>
                  <a:srgbClr val="666666"/>
                </a:solidFill>
                <a:highlight>
                  <a:schemeClr val="lt1"/>
                </a:highlight>
              </a:rPr>
              <a:t>Commitment: The Scrum team commits to what they will complete each sprint.</a:t>
            </a:r>
            <a:endParaRPr sz="1000">
              <a:solidFill>
                <a:srgbClr val="666666"/>
              </a:solidFill>
              <a:highlight>
                <a:schemeClr val="lt1"/>
              </a:highlight>
            </a:endParaRPr>
          </a:p>
          <a:p>
            <a:pPr indent="0" lvl="0" marL="0">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5" name="Shape 185"/>
        <p:cNvGrpSpPr/>
        <p:nvPr/>
      </p:nvGrpSpPr>
      <p:grpSpPr>
        <a:xfrm>
          <a:off x="0" y="0"/>
          <a:ext cx="0" cy="0"/>
          <a:chOff x="0" y="0"/>
          <a:chExt cx="0" cy="0"/>
        </a:xfrm>
      </p:grpSpPr>
      <p:sp>
        <p:nvSpPr>
          <p:cNvPr id="186" name="Shape 186"/>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187" name="Shape 18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6" name="Shape 966"/>
        <p:cNvGrpSpPr/>
        <p:nvPr/>
      </p:nvGrpSpPr>
      <p:grpSpPr>
        <a:xfrm>
          <a:off x="0" y="0"/>
          <a:ext cx="0" cy="0"/>
          <a:chOff x="0" y="0"/>
          <a:chExt cx="0" cy="0"/>
        </a:xfrm>
      </p:grpSpPr>
      <p:sp>
        <p:nvSpPr>
          <p:cNvPr id="967" name="Shape 967"/>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968" name="Shape 96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3" name="Shape 973"/>
        <p:cNvGrpSpPr/>
        <p:nvPr/>
      </p:nvGrpSpPr>
      <p:grpSpPr>
        <a:xfrm>
          <a:off x="0" y="0"/>
          <a:ext cx="0" cy="0"/>
          <a:chOff x="0" y="0"/>
          <a:chExt cx="0" cy="0"/>
        </a:xfrm>
      </p:grpSpPr>
      <p:sp>
        <p:nvSpPr>
          <p:cNvPr id="974" name="Shape 974"/>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975" name="Shape 97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0" name="Shape 980"/>
        <p:cNvGrpSpPr/>
        <p:nvPr/>
      </p:nvGrpSpPr>
      <p:grpSpPr>
        <a:xfrm>
          <a:off x="0" y="0"/>
          <a:ext cx="0" cy="0"/>
          <a:chOff x="0" y="0"/>
          <a:chExt cx="0" cy="0"/>
        </a:xfrm>
      </p:grpSpPr>
      <p:sp>
        <p:nvSpPr>
          <p:cNvPr id="981" name="Shape 981"/>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982" name="Shape 98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6" name="Shape 986"/>
        <p:cNvGrpSpPr/>
        <p:nvPr/>
      </p:nvGrpSpPr>
      <p:grpSpPr>
        <a:xfrm>
          <a:off x="0" y="0"/>
          <a:ext cx="0" cy="0"/>
          <a:chOff x="0" y="0"/>
          <a:chExt cx="0" cy="0"/>
        </a:xfrm>
      </p:grpSpPr>
      <p:sp>
        <p:nvSpPr>
          <p:cNvPr id="987" name="Shape 987"/>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988" name="Shape 98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"Always implement things when you actually need them, never when you just foresee that you need them."</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2" name="Shape 992"/>
        <p:cNvGrpSpPr/>
        <p:nvPr/>
      </p:nvGrpSpPr>
      <p:grpSpPr>
        <a:xfrm>
          <a:off x="0" y="0"/>
          <a:ext cx="0" cy="0"/>
          <a:chOff x="0" y="0"/>
          <a:chExt cx="0" cy="0"/>
        </a:xfrm>
      </p:grpSpPr>
      <p:sp>
        <p:nvSpPr>
          <p:cNvPr id="993" name="Shape 993"/>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994" name="Shape 99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8" name="Shape 998"/>
        <p:cNvGrpSpPr/>
        <p:nvPr/>
      </p:nvGrpSpPr>
      <p:grpSpPr>
        <a:xfrm>
          <a:off x="0" y="0"/>
          <a:ext cx="0" cy="0"/>
          <a:chOff x="0" y="0"/>
          <a:chExt cx="0" cy="0"/>
        </a:xfrm>
      </p:grpSpPr>
      <p:sp>
        <p:nvSpPr>
          <p:cNvPr id="999" name="Shape 999"/>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1000" name="Shape 100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4" name="Shape 1004"/>
        <p:cNvGrpSpPr/>
        <p:nvPr/>
      </p:nvGrpSpPr>
      <p:grpSpPr>
        <a:xfrm>
          <a:off x="0" y="0"/>
          <a:ext cx="0" cy="0"/>
          <a:chOff x="0" y="0"/>
          <a:chExt cx="0" cy="0"/>
        </a:xfrm>
      </p:grpSpPr>
      <p:sp>
        <p:nvSpPr>
          <p:cNvPr id="1005" name="Shape 1005"/>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1006" name="Shape 100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0" name="Shape 1010"/>
        <p:cNvGrpSpPr/>
        <p:nvPr/>
      </p:nvGrpSpPr>
      <p:grpSpPr>
        <a:xfrm>
          <a:off x="0" y="0"/>
          <a:ext cx="0" cy="0"/>
          <a:chOff x="0" y="0"/>
          <a:chExt cx="0" cy="0"/>
        </a:xfrm>
      </p:grpSpPr>
      <p:sp>
        <p:nvSpPr>
          <p:cNvPr id="1011" name="Shape 1011"/>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1012" name="Shape 101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a:spcBef>
                <a:spcPts val="0"/>
              </a:spcBef>
              <a:spcAft>
                <a:spcPts val="0"/>
              </a:spcAft>
              <a:buClr>
                <a:schemeClr val="dk1"/>
              </a:buClr>
              <a:buSzPts val="1400"/>
              <a:buChar char="-"/>
            </a:pPr>
            <a:r>
              <a:rPr lang="en">
                <a:solidFill>
                  <a:schemeClr val="dk1"/>
                </a:solidFill>
              </a:rPr>
              <a:t> Candidates need to know the roles NAMES only</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6" name="Shape 1016"/>
        <p:cNvGrpSpPr/>
        <p:nvPr/>
      </p:nvGrpSpPr>
      <p:grpSpPr>
        <a:xfrm>
          <a:off x="0" y="0"/>
          <a:ext cx="0" cy="0"/>
          <a:chOff x="0" y="0"/>
          <a:chExt cx="0" cy="0"/>
        </a:xfrm>
      </p:grpSpPr>
      <p:sp>
        <p:nvSpPr>
          <p:cNvPr id="1017" name="Shape 1017"/>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1018" name="Shape 101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a:spcBef>
                <a:spcPts val="0"/>
              </a:spcBef>
              <a:spcAft>
                <a:spcPts val="0"/>
              </a:spcAft>
              <a:buClr>
                <a:schemeClr val="dk1"/>
              </a:buClr>
              <a:buSzPts val="1400"/>
              <a:buChar char="-"/>
            </a:pPr>
            <a:r>
              <a:rPr lang="en">
                <a:solidFill>
                  <a:schemeClr val="dk1"/>
                </a:solidFill>
              </a:rPr>
              <a:t>Candidates need to know the phase NAMES only</a:t>
            </a:r>
            <a:endParaRPr>
              <a:solidFill>
                <a:schemeClr val="dk1"/>
              </a:solidFill>
            </a:endParaRPr>
          </a:p>
          <a:p>
            <a:pPr indent="-317500" lvl="0" marL="457200">
              <a:spcBef>
                <a:spcPts val="0"/>
              </a:spcBef>
              <a:spcAft>
                <a:spcPts val="0"/>
              </a:spcAft>
              <a:buClr>
                <a:schemeClr val="dk1"/>
              </a:buClr>
              <a:buSzPts val="1400"/>
              <a:buChar char="-"/>
            </a:pPr>
            <a:r>
              <a:rPr lang="en">
                <a:solidFill>
                  <a:schemeClr val="dk1"/>
                </a:solidFill>
              </a:rPr>
              <a:t>EXAM - Identify, Plan, Evolve, Review</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2" name="Shape 1022"/>
        <p:cNvGrpSpPr/>
        <p:nvPr/>
      </p:nvGrpSpPr>
      <p:grpSpPr>
        <a:xfrm>
          <a:off x="0" y="0"/>
          <a:ext cx="0" cy="0"/>
          <a:chOff x="0" y="0"/>
          <a:chExt cx="0" cy="0"/>
        </a:xfrm>
      </p:grpSpPr>
      <p:sp>
        <p:nvSpPr>
          <p:cNvPr id="1023" name="Shape 1023"/>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1024" name="Shape 102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1" name="Shape 191"/>
        <p:cNvGrpSpPr/>
        <p:nvPr/>
      </p:nvGrpSpPr>
      <p:grpSpPr>
        <a:xfrm>
          <a:off x="0" y="0"/>
          <a:ext cx="0" cy="0"/>
          <a:chOff x="0" y="0"/>
          <a:chExt cx="0" cy="0"/>
        </a:xfrm>
      </p:grpSpPr>
      <p:sp>
        <p:nvSpPr>
          <p:cNvPr id="192" name="Shape 192"/>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193" name="Shape 19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8" name="Shape 1028"/>
        <p:cNvGrpSpPr/>
        <p:nvPr/>
      </p:nvGrpSpPr>
      <p:grpSpPr>
        <a:xfrm>
          <a:off x="0" y="0"/>
          <a:ext cx="0" cy="0"/>
          <a:chOff x="0" y="0"/>
          <a:chExt cx="0" cy="0"/>
        </a:xfrm>
      </p:grpSpPr>
      <p:sp>
        <p:nvSpPr>
          <p:cNvPr id="1029" name="Shape 1029"/>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1030" name="Shape 103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5" name="Shape 1035"/>
        <p:cNvGrpSpPr/>
        <p:nvPr/>
      </p:nvGrpSpPr>
      <p:grpSpPr>
        <a:xfrm>
          <a:off x="0" y="0"/>
          <a:ext cx="0" cy="0"/>
          <a:chOff x="0" y="0"/>
          <a:chExt cx="0" cy="0"/>
        </a:xfrm>
      </p:grpSpPr>
      <p:sp>
        <p:nvSpPr>
          <p:cNvPr id="1036" name="Shape 1036"/>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1037" name="Shape 103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1" name="Shape 1041"/>
        <p:cNvGrpSpPr/>
        <p:nvPr/>
      </p:nvGrpSpPr>
      <p:grpSpPr>
        <a:xfrm>
          <a:off x="0" y="0"/>
          <a:ext cx="0" cy="0"/>
          <a:chOff x="0" y="0"/>
          <a:chExt cx="0" cy="0"/>
        </a:xfrm>
      </p:grpSpPr>
      <p:sp>
        <p:nvSpPr>
          <p:cNvPr id="1042" name="Shape 1042"/>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1043" name="Shape 104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sz="3000">
                <a:solidFill>
                  <a:schemeClr val="dk2"/>
                </a:solidFill>
                <a:latin typeface="Trebuchet MS"/>
                <a:ea typeface="Trebuchet MS"/>
                <a:cs typeface="Trebuchet MS"/>
                <a:sym typeface="Trebuchet MS"/>
              </a:rPr>
              <a:t>Last responsible moment delivery: external supplier?</a:t>
            </a:r>
            <a:endParaRPr sz="3000">
              <a:solidFill>
                <a:schemeClr val="dk2"/>
              </a:solidFill>
              <a:latin typeface="Trebuchet MS"/>
              <a:ea typeface="Trebuchet MS"/>
              <a:cs typeface="Trebuchet MS"/>
              <a:sym typeface="Trebuchet MS"/>
            </a:endParaRPr>
          </a:p>
          <a:p>
            <a:pPr indent="0" lvl="0" marL="0">
              <a:spcBef>
                <a:spcPts val="0"/>
              </a:spcBef>
              <a:spcAft>
                <a:spcPts val="0"/>
              </a:spcAft>
              <a:buNone/>
            </a:pPr>
            <a:r>
              <a:rPr lang="en"/>
              <a:t>The whole system = how the team works together</a:t>
            </a:r>
            <a:endParaRPr/>
          </a:p>
          <a:p>
            <a:pPr indent="0" lvl="0" marL="0">
              <a:spcBef>
                <a:spcPts val="0"/>
              </a:spcBef>
              <a:spcAft>
                <a:spcPts val="0"/>
              </a:spcAft>
              <a:buNone/>
            </a:pPr>
            <a:r>
              <a:rPr lang="en"/>
              <a:t>Legacy code = code that lacks automated and unit testing</a:t>
            </a: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7" name="Shape 1047"/>
        <p:cNvGrpSpPr/>
        <p:nvPr/>
      </p:nvGrpSpPr>
      <p:grpSpPr>
        <a:xfrm>
          <a:off x="0" y="0"/>
          <a:ext cx="0" cy="0"/>
          <a:chOff x="0" y="0"/>
          <a:chExt cx="0" cy="0"/>
        </a:xfrm>
      </p:grpSpPr>
      <p:sp>
        <p:nvSpPr>
          <p:cNvPr id="1048" name="Shape 1048"/>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1049" name="Shape 104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3" name="Shape 1053"/>
        <p:cNvGrpSpPr/>
        <p:nvPr/>
      </p:nvGrpSpPr>
      <p:grpSpPr>
        <a:xfrm>
          <a:off x="0" y="0"/>
          <a:ext cx="0" cy="0"/>
          <a:chOff x="0" y="0"/>
          <a:chExt cx="0" cy="0"/>
        </a:xfrm>
      </p:grpSpPr>
      <p:sp>
        <p:nvSpPr>
          <p:cNvPr id="1054" name="Shape 1054"/>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1055" name="Shape 105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EXAM</a:t>
            </a: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9" name="Shape 1059"/>
        <p:cNvGrpSpPr/>
        <p:nvPr/>
      </p:nvGrpSpPr>
      <p:grpSpPr>
        <a:xfrm>
          <a:off x="0" y="0"/>
          <a:ext cx="0" cy="0"/>
          <a:chOff x="0" y="0"/>
          <a:chExt cx="0" cy="0"/>
        </a:xfrm>
      </p:grpSpPr>
      <p:sp>
        <p:nvSpPr>
          <p:cNvPr id="1060" name="Shape 1060"/>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1061" name="Shape 106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Get through the cycle as quickly as you can</a:t>
            </a:r>
            <a:endParaRPr/>
          </a:p>
          <a:p>
            <a:pPr indent="0" lvl="0" marL="0">
              <a:spcBef>
                <a:spcPts val="0"/>
              </a:spcBef>
              <a:spcAft>
                <a:spcPts val="0"/>
              </a:spcAft>
              <a:buNone/>
            </a:pPr>
            <a:r>
              <a:rPr lang="en"/>
              <a:t>Used to find a business model if you don’t already have one</a:t>
            </a: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5" name="Shape 1065"/>
        <p:cNvGrpSpPr/>
        <p:nvPr/>
      </p:nvGrpSpPr>
      <p:grpSpPr>
        <a:xfrm>
          <a:off x="0" y="0"/>
          <a:ext cx="0" cy="0"/>
          <a:chOff x="0" y="0"/>
          <a:chExt cx="0" cy="0"/>
        </a:xfrm>
      </p:grpSpPr>
      <p:sp>
        <p:nvSpPr>
          <p:cNvPr id="1066" name="Shape 1066"/>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1067" name="Shape 106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2" name="Shape 1072"/>
        <p:cNvGrpSpPr/>
        <p:nvPr/>
      </p:nvGrpSpPr>
      <p:grpSpPr>
        <a:xfrm>
          <a:off x="0" y="0"/>
          <a:ext cx="0" cy="0"/>
          <a:chOff x="0" y="0"/>
          <a:chExt cx="0" cy="0"/>
        </a:xfrm>
      </p:grpSpPr>
      <p:sp>
        <p:nvSpPr>
          <p:cNvPr id="1073" name="Shape 1073"/>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1074" name="Shape 107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Not in the exam!</a:t>
            </a: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0" name="Shape 1080"/>
        <p:cNvGrpSpPr/>
        <p:nvPr/>
      </p:nvGrpSpPr>
      <p:grpSpPr>
        <a:xfrm>
          <a:off x="0" y="0"/>
          <a:ext cx="0" cy="0"/>
          <a:chOff x="0" y="0"/>
          <a:chExt cx="0" cy="0"/>
        </a:xfrm>
      </p:grpSpPr>
      <p:sp>
        <p:nvSpPr>
          <p:cNvPr id="1081" name="Shape 1081"/>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1082" name="Shape 108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Pick what’s right for you/your team/your organisation first</a:t>
            </a: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6" name="Shape 1086"/>
        <p:cNvGrpSpPr/>
        <p:nvPr/>
      </p:nvGrpSpPr>
      <p:grpSpPr>
        <a:xfrm>
          <a:off x="0" y="0"/>
          <a:ext cx="0" cy="0"/>
          <a:chOff x="0" y="0"/>
          <a:chExt cx="0" cy="0"/>
        </a:xfrm>
      </p:grpSpPr>
      <p:sp>
        <p:nvSpPr>
          <p:cNvPr id="1087" name="Shape 1087"/>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1088" name="Shape 108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7" name="Shape 197"/>
        <p:cNvGrpSpPr/>
        <p:nvPr/>
      </p:nvGrpSpPr>
      <p:grpSpPr>
        <a:xfrm>
          <a:off x="0" y="0"/>
          <a:ext cx="0" cy="0"/>
          <a:chOff x="0" y="0"/>
          <a:chExt cx="0" cy="0"/>
        </a:xfrm>
      </p:grpSpPr>
      <p:sp>
        <p:nvSpPr>
          <p:cNvPr id="198" name="Shape 198"/>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199" name="Shape 19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2" name="Shape 1092"/>
        <p:cNvGrpSpPr/>
        <p:nvPr/>
      </p:nvGrpSpPr>
      <p:grpSpPr>
        <a:xfrm>
          <a:off x="0" y="0"/>
          <a:ext cx="0" cy="0"/>
          <a:chOff x="0" y="0"/>
          <a:chExt cx="0" cy="0"/>
        </a:xfrm>
      </p:grpSpPr>
      <p:sp>
        <p:nvSpPr>
          <p:cNvPr id="1093" name="Shape 1093"/>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1094" name="Shape 109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3" name="Shape 203"/>
        <p:cNvGrpSpPr/>
        <p:nvPr/>
      </p:nvGrpSpPr>
      <p:grpSpPr>
        <a:xfrm>
          <a:off x="0" y="0"/>
          <a:ext cx="0" cy="0"/>
          <a:chOff x="0" y="0"/>
          <a:chExt cx="0" cy="0"/>
        </a:xfrm>
      </p:grpSpPr>
      <p:sp>
        <p:nvSpPr>
          <p:cNvPr id="204" name="Shape 204"/>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205" name="Shape 20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9" name="Shape 209"/>
        <p:cNvGrpSpPr/>
        <p:nvPr/>
      </p:nvGrpSpPr>
      <p:grpSpPr>
        <a:xfrm>
          <a:off x="0" y="0"/>
          <a:ext cx="0" cy="0"/>
          <a:chOff x="0" y="0"/>
          <a:chExt cx="0" cy="0"/>
        </a:xfrm>
      </p:grpSpPr>
      <p:sp>
        <p:nvSpPr>
          <p:cNvPr id="210" name="Shape 210"/>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211" name="Shape 21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spcBef>
                <a:spcPts val="0"/>
              </a:spcBef>
              <a:spcAft>
                <a:spcPts val="0"/>
              </a:spcAft>
              <a:buSzPts val="1400"/>
              <a:buChar char="-"/>
            </a:pPr>
            <a:r>
              <a:rPr lang="en"/>
              <a:t>Scrum is very popular</a:t>
            </a:r>
            <a:endParaRPr/>
          </a:p>
          <a:p>
            <a:pPr indent="-317500" lvl="0" marL="457200">
              <a:spcBef>
                <a:spcPts val="0"/>
              </a:spcBef>
              <a:spcAft>
                <a:spcPts val="0"/>
              </a:spcAft>
              <a:buSzPts val="1400"/>
              <a:buChar char="-"/>
            </a:pPr>
            <a:r>
              <a:rPr lang="en"/>
              <a:t>Show of hands; who had their first experience of Agile within a Scrum environment?</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8" name="Shape 218"/>
        <p:cNvGrpSpPr/>
        <p:nvPr/>
      </p:nvGrpSpPr>
      <p:grpSpPr>
        <a:xfrm>
          <a:off x="0" y="0"/>
          <a:ext cx="0" cy="0"/>
          <a:chOff x="0" y="0"/>
          <a:chExt cx="0" cy="0"/>
        </a:xfrm>
      </p:grpSpPr>
      <p:sp>
        <p:nvSpPr>
          <p:cNvPr id="219" name="Shape 219"/>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220" name="Shape 22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All great reasons to adopt some sort of Agile approach, but nothing exclusive to Scrum</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5" name="Shape 225"/>
        <p:cNvGrpSpPr/>
        <p:nvPr/>
      </p:nvGrpSpPr>
      <p:grpSpPr>
        <a:xfrm>
          <a:off x="0" y="0"/>
          <a:ext cx="0" cy="0"/>
          <a:chOff x="0" y="0"/>
          <a:chExt cx="0" cy="0"/>
        </a:xfrm>
      </p:grpSpPr>
      <p:sp>
        <p:nvSpPr>
          <p:cNvPr id="226" name="Shape 226"/>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227" name="Shape 22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2" name="Shape 232"/>
        <p:cNvGrpSpPr/>
        <p:nvPr/>
      </p:nvGrpSpPr>
      <p:grpSpPr>
        <a:xfrm>
          <a:off x="0" y="0"/>
          <a:ext cx="0" cy="0"/>
          <a:chOff x="0" y="0"/>
          <a:chExt cx="0" cy="0"/>
        </a:xfrm>
      </p:grpSpPr>
      <p:sp>
        <p:nvSpPr>
          <p:cNvPr id="233" name="Shape 233"/>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234" name="Shape 23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Suitable for development because of the unknowns</a:t>
            </a:r>
            <a:endParaRPr/>
          </a:p>
          <a:p>
            <a:pPr indent="0" lvl="0" marL="0">
              <a:spcBef>
                <a:spcPts val="0"/>
              </a:spcBef>
              <a:spcAft>
                <a:spcPts val="0"/>
              </a:spcAft>
              <a:buNone/>
            </a:pPr>
            <a:r>
              <a:rPr lang="en"/>
              <a:t>Learn and continuously improve</a:t>
            </a:r>
            <a:endParaRPr/>
          </a:p>
          <a:p>
            <a:pPr indent="0" lvl="0" marL="0">
              <a:spcBef>
                <a:spcPts val="0"/>
              </a:spcBef>
              <a:spcAft>
                <a:spcPts val="0"/>
              </a:spcAft>
              <a:buNone/>
            </a:pPr>
            <a:r>
              <a:rPr lang="en"/>
              <a:t>Transparency is key</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9" name="Shape 239"/>
        <p:cNvGrpSpPr/>
        <p:nvPr/>
      </p:nvGrpSpPr>
      <p:grpSpPr>
        <a:xfrm>
          <a:off x="0" y="0"/>
          <a:ext cx="0" cy="0"/>
          <a:chOff x="0" y="0"/>
          <a:chExt cx="0" cy="0"/>
        </a:xfrm>
      </p:grpSpPr>
      <p:sp>
        <p:nvSpPr>
          <p:cNvPr id="240" name="Shape 240"/>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241" name="Shape 24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3" name="Shape 123"/>
        <p:cNvGrpSpPr/>
        <p:nvPr/>
      </p:nvGrpSpPr>
      <p:grpSpPr>
        <a:xfrm>
          <a:off x="0" y="0"/>
          <a:ext cx="0" cy="0"/>
          <a:chOff x="0" y="0"/>
          <a:chExt cx="0" cy="0"/>
        </a:xfrm>
      </p:grpSpPr>
      <p:sp>
        <p:nvSpPr>
          <p:cNvPr id="124" name="Shape 124"/>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125" name="Shape 12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4" name="Shape 254"/>
        <p:cNvGrpSpPr/>
        <p:nvPr/>
      </p:nvGrpSpPr>
      <p:grpSpPr>
        <a:xfrm>
          <a:off x="0" y="0"/>
          <a:ext cx="0" cy="0"/>
          <a:chOff x="0" y="0"/>
          <a:chExt cx="0" cy="0"/>
        </a:xfrm>
      </p:grpSpPr>
      <p:sp>
        <p:nvSpPr>
          <p:cNvPr id="255" name="Shape 255"/>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256" name="Shape 25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SM and PO Should be different people</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0" name="Shape 260"/>
        <p:cNvGrpSpPr/>
        <p:nvPr/>
      </p:nvGrpSpPr>
      <p:grpSpPr>
        <a:xfrm>
          <a:off x="0" y="0"/>
          <a:ext cx="0" cy="0"/>
          <a:chOff x="0" y="0"/>
          <a:chExt cx="0" cy="0"/>
        </a:xfrm>
      </p:grpSpPr>
      <p:sp>
        <p:nvSpPr>
          <p:cNvPr id="261" name="Shape 261"/>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262" name="Shape 26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6" name="Shape 266"/>
        <p:cNvGrpSpPr/>
        <p:nvPr/>
      </p:nvGrpSpPr>
      <p:grpSpPr>
        <a:xfrm>
          <a:off x="0" y="0"/>
          <a:ext cx="0" cy="0"/>
          <a:chOff x="0" y="0"/>
          <a:chExt cx="0" cy="0"/>
        </a:xfrm>
      </p:grpSpPr>
      <p:sp>
        <p:nvSpPr>
          <p:cNvPr id="267" name="Shape 267"/>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268" name="Shape 26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2" name="Shape 272"/>
        <p:cNvGrpSpPr/>
        <p:nvPr/>
      </p:nvGrpSpPr>
      <p:grpSpPr>
        <a:xfrm>
          <a:off x="0" y="0"/>
          <a:ext cx="0" cy="0"/>
          <a:chOff x="0" y="0"/>
          <a:chExt cx="0" cy="0"/>
        </a:xfrm>
      </p:grpSpPr>
      <p:sp>
        <p:nvSpPr>
          <p:cNvPr id="273" name="Shape 273"/>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274" name="Shape 27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8" name="Shape 278"/>
        <p:cNvGrpSpPr/>
        <p:nvPr/>
      </p:nvGrpSpPr>
      <p:grpSpPr>
        <a:xfrm>
          <a:off x="0" y="0"/>
          <a:ext cx="0" cy="0"/>
          <a:chOff x="0" y="0"/>
          <a:chExt cx="0" cy="0"/>
        </a:xfrm>
      </p:grpSpPr>
      <p:sp>
        <p:nvSpPr>
          <p:cNvPr id="279" name="Shape 279"/>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280" name="Shape 28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Pref to a shorter timescale</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4" name="Shape 284"/>
        <p:cNvGrpSpPr/>
        <p:nvPr/>
      </p:nvGrpSpPr>
      <p:grpSpPr>
        <a:xfrm>
          <a:off x="0" y="0"/>
          <a:ext cx="0" cy="0"/>
          <a:chOff x="0" y="0"/>
          <a:chExt cx="0" cy="0"/>
        </a:xfrm>
      </p:grpSpPr>
      <p:sp>
        <p:nvSpPr>
          <p:cNvPr id="285" name="Shape 285"/>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286" name="Shape 28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1" name="Shape 291"/>
        <p:cNvGrpSpPr/>
        <p:nvPr/>
      </p:nvGrpSpPr>
      <p:grpSpPr>
        <a:xfrm>
          <a:off x="0" y="0"/>
          <a:ext cx="0" cy="0"/>
          <a:chOff x="0" y="0"/>
          <a:chExt cx="0" cy="0"/>
        </a:xfrm>
      </p:grpSpPr>
      <p:sp>
        <p:nvSpPr>
          <p:cNvPr id="292" name="Shape 292"/>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293" name="Shape 29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spcBef>
                <a:spcPts val="0"/>
              </a:spcBef>
              <a:spcAft>
                <a:spcPts val="0"/>
              </a:spcAft>
              <a:buClr>
                <a:schemeClr val="dk1"/>
              </a:buClr>
              <a:buSzPts val="1400"/>
              <a:buChar char="-"/>
            </a:pPr>
            <a:r>
              <a:rPr lang="en">
                <a:solidFill>
                  <a:srgbClr val="252525"/>
                </a:solidFill>
                <a:highlight>
                  <a:schemeClr val="lt1"/>
                </a:highlight>
              </a:rPr>
              <a:t>FINE FOR FIXED, SIMPLE REQUIREMENTS (rarely software)</a:t>
            </a:r>
            <a:endParaRPr>
              <a:solidFill>
                <a:srgbClr val="252525"/>
              </a:solidFill>
              <a:highlight>
                <a:schemeClr val="lt1"/>
              </a:highlight>
            </a:endParaRPr>
          </a:p>
          <a:p>
            <a:pPr indent="-317500" lvl="0" marL="457200">
              <a:spcBef>
                <a:spcPts val="0"/>
              </a:spcBef>
              <a:spcAft>
                <a:spcPts val="0"/>
              </a:spcAft>
              <a:buClr>
                <a:schemeClr val="dk1"/>
              </a:buClr>
              <a:buSzPts val="1400"/>
              <a:buChar char="-"/>
            </a:pPr>
            <a:r>
              <a:rPr lang="en">
                <a:solidFill>
                  <a:srgbClr val="252525"/>
                </a:solidFill>
                <a:highlight>
                  <a:schemeClr val="lt1"/>
                </a:highlight>
              </a:rPr>
              <a:t>The first known presentation describing use of waterfall in software development was on 29 June 1956! </a:t>
            </a:r>
            <a:endParaRPr>
              <a:solidFill>
                <a:srgbClr val="252525"/>
              </a:solidFill>
              <a:highlight>
                <a:schemeClr val="lt1"/>
              </a:highlight>
            </a:endParaRPr>
          </a:p>
          <a:p>
            <a:pPr indent="-317500" lvl="0" marL="457200">
              <a:spcBef>
                <a:spcPts val="0"/>
              </a:spcBef>
              <a:spcAft>
                <a:spcPts val="0"/>
              </a:spcAft>
              <a:buClr>
                <a:schemeClr val="dk1"/>
              </a:buClr>
              <a:buSzPts val="1400"/>
              <a:buChar char="-"/>
            </a:pPr>
            <a:r>
              <a:rPr lang="en">
                <a:solidFill>
                  <a:srgbClr val="252525"/>
                </a:solidFill>
                <a:highlight>
                  <a:schemeClr val="lt1"/>
                </a:highlight>
              </a:rPr>
              <a:t>It’s old and doesn’t work (well) today. Software has evolved and therefore the process we follow needs to also</a:t>
            </a:r>
            <a:endParaRPr>
              <a:solidFill>
                <a:srgbClr val="252525"/>
              </a:solidFill>
              <a:highlight>
                <a:schemeClr val="lt1"/>
              </a:highlight>
            </a:endParaRPr>
          </a:p>
          <a:p>
            <a:pPr indent="-317500" lvl="0" marL="457200">
              <a:spcBef>
                <a:spcPts val="0"/>
              </a:spcBef>
              <a:spcAft>
                <a:spcPts val="0"/>
              </a:spcAft>
              <a:buClr>
                <a:srgbClr val="252525"/>
              </a:buClr>
              <a:buSzPts val="1400"/>
              <a:buChar char="-"/>
            </a:pPr>
            <a:r>
              <a:rPr lang="en">
                <a:solidFill>
                  <a:srgbClr val="252525"/>
                </a:solidFill>
                <a:highlight>
                  <a:schemeClr val="lt1"/>
                </a:highlight>
              </a:rPr>
              <a:t>It was never designed for software development in mind. Processes like PRINCE2 were designed for construction - building bridges, etc</a:t>
            </a:r>
            <a:endParaRPr>
              <a:solidFill>
                <a:srgbClr val="252525"/>
              </a:solidFill>
              <a:highlight>
                <a:schemeClr val="lt1"/>
              </a:highlight>
            </a:endParaRPr>
          </a:p>
          <a:p>
            <a:pPr indent="-317500" lvl="0" marL="457200">
              <a:spcBef>
                <a:spcPts val="0"/>
              </a:spcBef>
              <a:spcAft>
                <a:spcPts val="0"/>
              </a:spcAft>
              <a:buClr>
                <a:srgbClr val="252525"/>
              </a:buClr>
              <a:buSzPts val="1400"/>
              <a:buChar char="-"/>
            </a:pPr>
            <a:r>
              <a:rPr lang="en">
                <a:solidFill>
                  <a:srgbClr val="252525"/>
                </a:solidFill>
                <a:highlight>
                  <a:schemeClr val="lt1"/>
                </a:highlight>
              </a:rPr>
              <a:t>Decision making is entirely focused at the beginning of the process (even for lengthy projects, you’re expected to define everything up-front)</a:t>
            </a:r>
            <a:endParaRPr>
              <a:solidFill>
                <a:srgbClr val="252525"/>
              </a:solidFill>
              <a:highlight>
                <a:schemeClr val="lt1"/>
              </a:highlight>
            </a:endParaRPr>
          </a:p>
          <a:p>
            <a:pPr indent="-317500" lvl="0" marL="457200">
              <a:spcBef>
                <a:spcPts val="0"/>
              </a:spcBef>
              <a:spcAft>
                <a:spcPts val="0"/>
              </a:spcAft>
              <a:buClr>
                <a:srgbClr val="252525"/>
              </a:buClr>
              <a:buSzPts val="1400"/>
              <a:buChar char="-"/>
            </a:pPr>
            <a:r>
              <a:rPr lang="en">
                <a:solidFill>
                  <a:srgbClr val="252525"/>
                </a:solidFill>
                <a:highlight>
                  <a:schemeClr val="lt1"/>
                </a:highlight>
              </a:rPr>
              <a:t>The next step cannot happen until the previous one is completed - lots of dependencies which is a bad thing</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5" name="Shape 305"/>
        <p:cNvGrpSpPr/>
        <p:nvPr/>
      </p:nvGrpSpPr>
      <p:grpSpPr>
        <a:xfrm>
          <a:off x="0" y="0"/>
          <a:ext cx="0" cy="0"/>
          <a:chOff x="0" y="0"/>
          <a:chExt cx="0" cy="0"/>
        </a:xfrm>
      </p:grpSpPr>
      <p:sp>
        <p:nvSpPr>
          <p:cNvPr id="306" name="Shape 306"/>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307" name="Shape 30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3" name="Shape 313"/>
        <p:cNvGrpSpPr/>
        <p:nvPr/>
      </p:nvGrpSpPr>
      <p:grpSpPr>
        <a:xfrm>
          <a:off x="0" y="0"/>
          <a:ext cx="0" cy="0"/>
          <a:chOff x="0" y="0"/>
          <a:chExt cx="0" cy="0"/>
        </a:xfrm>
      </p:grpSpPr>
      <p:sp>
        <p:nvSpPr>
          <p:cNvPr id="314" name="Shape 314"/>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315" name="Shape 31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a:spcBef>
                <a:spcPts val="0"/>
              </a:spcBef>
              <a:spcAft>
                <a:spcPts val="0"/>
              </a:spcAft>
              <a:buClr>
                <a:schemeClr val="dk1"/>
              </a:buClr>
              <a:buSzPts val="1400"/>
              <a:buChar char="-"/>
            </a:pPr>
            <a:r>
              <a:rPr lang="en">
                <a:solidFill>
                  <a:schemeClr val="dk1"/>
                </a:solidFill>
              </a:rPr>
              <a:t>Typically, traditional PM methods try to fix all three points which is impossible</a:t>
            </a:r>
            <a:endParaRPr>
              <a:solidFill>
                <a:schemeClr val="dk1"/>
              </a:solidFill>
            </a:endParaRPr>
          </a:p>
          <a:p>
            <a:pPr indent="-317500" lvl="0" marL="457200">
              <a:spcBef>
                <a:spcPts val="0"/>
              </a:spcBef>
              <a:spcAft>
                <a:spcPts val="0"/>
              </a:spcAft>
              <a:buClr>
                <a:schemeClr val="dk1"/>
              </a:buClr>
              <a:buSzPts val="1400"/>
              <a:buChar char="-"/>
            </a:pPr>
            <a:r>
              <a:rPr lang="en">
                <a:solidFill>
                  <a:schemeClr val="dk1"/>
                </a:solidFill>
              </a:rPr>
              <a:t>Software is VERY difficult to estimate and so one of these items should be flexible</a:t>
            </a:r>
            <a:endParaRPr>
              <a:solidFill>
                <a:schemeClr val="dk1"/>
              </a:solidFill>
            </a:endParaRPr>
          </a:p>
          <a:p>
            <a:pPr indent="-317500" lvl="0" marL="457200">
              <a:spcBef>
                <a:spcPts val="0"/>
              </a:spcBef>
              <a:spcAft>
                <a:spcPts val="0"/>
              </a:spcAft>
              <a:buClr>
                <a:schemeClr val="dk1"/>
              </a:buClr>
              <a:buSzPts val="1400"/>
              <a:buChar char="-"/>
            </a:pPr>
            <a:r>
              <a:rPr lang="en">
                <a:solidFill>
                  <a:schemeClr val="dk1"/>
                </a:solidFill>
              </a:rPr>
              <a:t>Normally, a fixed cost is agreed and a fixed time (IE, the client pays for a team of X people for X amount of time) and therefore the scope that can be completed within this time period should be flexible</a:t>
            </a:r>
            <a:endParaRPr>
              <a:solidFill>
                <a:schemeClr val="dk1"/>
              </a:solidFill>
            </a:endParaRPr>
          </a:p>
          <a:p>
            <a:pPr indent="-317500" lvl="0" marL="457200">
              <a:spcBef>
                <a:spcPts val="0"/>
              </a:spcBef>
              <a:spcAft>
                <a:spcPts val="0"/>
              </a:spcAft>
              <a:buClr>
                <a:schemeClr val="dk1"/>
              </a:buClr>
              <a:buSzPts val="1400"/>
              <a:buChar char="-"/>
            </a:pPr>
            <a:r>
              <a:rPr lang="en">
                <a:solidFill>
                  <a:schemeClr val="dk1"/>
                </a:solidFill>
              </a:rPr>
              <a:t>Design something quickly and to a high standard, but then it will not be cheap.</a:t>
            </a:r>
            <a:endParaRPr>
              <a:solidFill>
                <a:schemeClr val="dk1"/>
              </a:solidFill>
            </a:endParaRPr>
          </a:p>
          <a:p>
            <a:pPr indent="-317500" lvl="0" marL="457200">
              <a:spcBef>
                <a:spcPts val="0"/>
              </a:spcBef>
              <a:spcAft>
                <a:spcPts val="0"/>
              </a:spcAft>
              <a:buClr>
                <a:schemeClr val="dk1"/>
              </a:buClr>
              <a:buSzPts val="1400"/>
              <a:buChar char="-"/>
            </a:pPr>
            <a:r>
              <a:rPr lang="en">
                <a:solidFill>
                  <a:schemeClr val="dk1"/>
                </a:solidFill>
              </a:rPr>
              <a:t>Design something quickly and cheaply, but it will not be of high quality.</a:t>
            </a:r>
            <a:endParaRPr>
              <a:solidFill>
                <a:schemeClr val="dk1"/>
              </a:solidFill>
            </a:endParaRPr>
          </a:p>
          <a:p>
            <a:pPr indent="-317500" lvl="0" marL="457200">
              <a:spcBef>
                <a:spcPts val="0"/>
              </a:spcBef>
              <a:spcAft>
                <a:spcPts val="0"/>
              </a:spcAft>
              <a:buClr>
                <a:schemeClr val="dk1"/>
              </a:buClr>
              <a:buSzPts val="1400"/>
              <a:buChar char="-"/>
            </a:pPr>
            <a:r>
              <a:rPr lang="en">
                <a:solidFill>
                  <a:schemeClr val="dk1"/>
                </a:solidFill>
              </a:rPr>
              <a:t>Design something with high quality and cheaply, but it will take a relatively long time.</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9" name="Shape 319"/>
        <p:cNvGrpSpPr/>
        <p:nvPr/>
      </p:nvGrpSpPr>
      <p:grpSpPr>
        <a:xfrm>
          <a:off x="0" y="0"/>
          <a:ext cx="0" cy="0"/>
          <a:chOff x="0" y="0"/>
          <a:chExt cx="0" cy="0"/>
        </a:xfrm>
      </p:grpSpPr>
      <p:sp>
        <p:nvSpPr>
          <p:cNvPr id="320" name="Shape 320"/>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321" name="Shape 32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 name="Shape 129"/>
        <p:cNvGrpSpPr/>
        <p:nvPr/>
      </p:nvGrpSpPr>
      <p:grpSpPr>
        <a:xfrm>
          <a:off x="0" y="0"/>
          <a:ext cx="0" cy="0"/>
          <a:chOff x="0" y="0"/>
          <a:chExt cx="0" cy="0"/>
        </a:xfrm>
      </p:grpSpPr>
      <p:sp>
        <p:nvSpPr>
          <p:cNvPr id="130" name="Shape 130"/>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131" name="Shape 13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5" name="Shape 325"/>
        <p:cNvGrpSpPr/>
        <p:nvPr/>
      </p:nvGrpSpPr>
      <p:grpSpPr>
        <a:xfrm>
          <a:off x="0" y="0"/>
          <a:ext cx="0" cy="0"/>
          <a:chOff x="0" y="0"/>
          <a:chExt cx="0" cy="0"/>
        </a:xfrm>
      </p:grpSpPr>
      <p:sp>
        <p:nvSpPr>
          <p:cNvPr id="326" name="Shape 326"/>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327" name="Shape 32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1" name="Shape 331"/>
        <p:cNvGrpSpPr/>
        <p:nvPr/>
      </p:nvGrpSpPr>
      <p:grpSpPr>
        <a:xfrm>
          <a:off x="0" y="0"/>
          <a:ext cx="0" cy="0"/>
          <a:chOff x="0" y="0"/>
          <a:chExt cx="0" cy="0"/>
        </a:xfrm>
      </p:grpSpPr>
      <p:sp>
        <p:nvSpPr>
          <p:cNvPr id="332" name="Shape 332"/>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333" name="Shape 33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Focus on reduce risk</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1" name="Shape 341"/>
        <p:cNvGrpSpPr/>
        <p:nvPr/>
      </p:nvGrpSpPr>
      <p:grpSpPr>
        <a:xfrm>
          <a:off x="0" y="0"/>
          <a:ext cx="0" cy="0"/>
          <a:chOff x="0" y="0"/>
          <a:chExt cx="0" cy="0"/>
        </a:xfrm>
      </p:grpSpPr>
      <p:sp>
        <p:nvSpPr>
          <p:cNvPr id="342" name="Shape 342"/>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343" name="Shape 34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7" name="Shape 347"/>
        <p:cNvGrpSpPr/>
        <p:nvPr/>
      </p:nvGrpSpPr>
      <p:grpSpPr>
        <a:xfrm>
          <a:off x="0" y="0"/>
          <a:ext cx="0" cy="0"/>
          <a:chOff x="0" y="0"/>
          <a:chExt cx="0" cy="0"/>
        </a:xfrm>
      </p:grpSpPr>
      <p:sp>
        <p:nvSpPr>
          <p:cNvPr id="348" name="Shape 348"/>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349" name="Shape 34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a:spcBef>
                <a:spcPts val="0"/>
              </a:spcBef>
              <a:spcAft>
                <a:spcPts val="0"/>
              </a:spcAft>
              <a:buClr>
                <a:srgbClr val="252525"/>
              </a:buClr>
              <a:buSzPts val="1400"/>
              <a:buChar char="-"/>
            </a:pPr>
            <a:r>
              <a:rPr lang="en">
                <a:solidFill>
                  <a:srgbClr val="002727"/>
                </a:solidFill>
                <a:highlight>
                  <a:schemeClr val="lt1"/>
                </a:highlight>
              </a:rPr>
              <a:t>help to guide you by offering a method to select the appropriate (management) actions in a complex adaptive system  based on the degree of certainty and level of agreement on the issue in question.</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4" name="Shape 354"/>
        <p:cNvGrpSpPr/>
        <p:nvPr/>
      </p:nvGrpSpPr>
      <p:grpSpPr>
        <a:xfrm>
          <a:off x="0" y="0"/>
          <a:ext cx="0" cy="0"/>
          <a:chOff x="0" y="0"/>
          <a:chExt cx="0" cy="0"/>
        </a:xfrm>
      </p:grpSpPr>
      <p:sp>
        <p:nvSpPr>
          <p:cNvPr id="355" name="Shape 355"/>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356" name="Shape 35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a:spcBef>
                <a:spcPts val="0"/>
              </a:spcBef>
              <a:spcAft>
                <a:spcPts val="0"/>
              </a:spcAft>
              <a:buClr>
                <a:schemeClr val="dk1"/>
              </a:buClr>
              <a:buSzPts val="1200"/>
              <a:buChar char="-"/>
            </a:pPr>
            <a:r>
              <a:rPr lang="en" sz="1200">
                <a:solidFill>
                  <a:schemeClr val="dk1"/>
                </a:solidFill>
                <a:highlight>
                  <a:schemeClr val="lt1"/>
                </a:highlight>
              </a:rPr>
              <a:t>Continuous Improvement (CI) is problem solving at its best.</a:t>
            </a:r>
            <a:endParaRPr sz="1200">
              <a:solidFill>
                <a:schemeClr val="dk1"/>
              </a:solidFill>
              <a:highlight>
                <a:schemeClr val="lt1"/>
              </a:highlight>
            </a:endParaRPr>
          </a:p>
          <a:p>
            <a:pPr indent="-304800" lvl="0" marL="457200">
              <a:spcBef>
                <a:spcPts val="0"/>
              </a:spcBef>
              <a:spcAft>
                <a:spcPts val="0"/>
              </a:spcAft>
              <a:buClr>
                <a:schemeClr val="dk1"/>
              </a:buClr>
              <a:buSzPts val="1200"/>
              <a:buChar char="-"/>
            </a:pPr>
            <a:r>
              <a:rPr lang="en" sz="1200">
                <a:solidFill>
                  <a:schemeClr val="dk1"/>
                </a:solidFill>
                <a:highlight>
                  <a:schemeClr val="lt1"/>
                </a:highlight>
              </a:rPr>
              <a:t>CI is a systematic approach to solving problems. </a:t>
            </a:r>
            <a:endParaRPr sz="1200">
              <a:solidFill>
                <a:schemeClr val="dk1"/>
              </a:solidFill>
              <a:highlight>
                <a:schemeClr val="lt1"/>
              </a:highlight>
            </a:endParaRPr>
          </a:p>
          <a:p>
            <a:pPr indent="-304800" lvl="0" marL="457200">
              <a:spcBef>
                <a:spcPts val="0"/>
              </a:spcBef>
              <a:spcAft>
                <a:spcPts val="0"/>
              </a:spcAft>
              <a:buClr>
                <a:schemeClr val="dk1"/>
              </a:buClr>
              <a:buSzPts val="1200"/>
              <a:buChar char="-"/>
            </a:pPr>
            <a:r>
              <a:rPr lang="en" sz="1200">
                <a:solidFill>
                  <a:schemeClr val="dk1"/>
                </a:solidFill>
                <a:highlight>
                  <a:schemeClr val="lt1"/>
                </a:highlight>
              </a:rPr>
              <a:t>CI was popularized in the 1950’s by W. Edward Deming* and was called the Deming cycle since his process was a continuous feedback loop designed so that the Japanese managers he was teaching could identify and change the parts of the process that needed improvement.</a:t>
            </a:r>
            <a:endParaRPr sz="1200">
              <a:solidFill>
                <a:schemeClr val="dk1"/>
              </a:solidFill>
              <a:highlight>
                <a:schemeClr val="lt1"/>
              </a:highlight>
            </a:endParaRPr>
          </a:p>
          <a:p>
            <a:pPr indent="-304800" lvl="0" marL="457200">
              <a:spcBef>
                <a:spcPts val="0"/>
              </a:spcBef>
              <a:spcAft>
                <a:spcPts val="0"/>
              </a:spcAft>
              <a:buClr>
                <a:schemeClr val="dk1"/>
              </a:buClr>
              <a:buSzPts val="1200"/>
              <a:buChar char="-"/>
            </a:pPr>
            <a:r>
              <a:rPr lang="en" sz="1200">
                <a:solidFill>
                  <a:schemeClr val="dk1"/>
                </a:solidFill>
                <a:highlight>
                  <a:schemeClr val="lt1"/>
                </a:highlight>
              </a:rPr>
              <a:t>Kaizen = waste that adds cost without adding any value or </a:t>
            </a:r>
            <a:r>
              <a:rPr b="1" lang="en" sz="1200">
                <a:solidFill>
                  <a:schemeClr val="dk1"/>
                </a:solidFill>
                <a:highlight>
                  <a:schemeClr val="lt1"/>
                </a:highlight>
              </a:rPr>
              <a:t>LEAN</a:t>
            </a:r>
            <a:r>
              <a:rPr lang="en" sz="1200">
                <a:solidFill>
                  <a:schemeClr val="dk1"/>
                </a:solidFill>
                <a:highlight>
                  <a:schemeClr val="lt1"/>
                </a:highlight>
              </a:rPr>
              <a:t> thinking.</a:t>
            </a:r>
            <a:endParaRPr sz="1200">
              <a:solidFill>
                <a:schemeClr val="dk1"/>
              </a:solidFill>
              <a:highlight>
                <a:schemeClr val="lt1"/>
              </a:highlight>
            </a:endParaRPr>
          </a:p>
          <a:p>
            <a:pPr indent="0" lvl="0" marL="0">
              <a:spcBef>
                <a:spcPts val="0"/>
              </a:spcBef>
              <a:spcAft>
                <a:spcPts val="0"/>
              </a:spcAft>
              <a:buClr>
                <a:schemeClr val="dk1"/>
              </a:buClr>
              <a:buSzPts val="1100"/>
              <a:buFont typeface="Arial"/>
              <a:buNone/>
            </a:pPr>
            <a:r>
              <a:t/>
            </a:r>
            <a:endParaRPr sz="900">
              <a:solidFill>
                <a:schemeClr val="dk1"/>
              </a:solidFill>
              <a:highlight>
                <a:schemeClr val="lt1"/>
              </a:highlight>
            </a:endParaRPr>
          </a:p>
          <a:p>
            <a:pPr indent="0" lvl="0" marL="0">
              <a:spcBef>
                <a:spcPts val="0"/>
              </a:spcBef>
              <a:spcAft>
                <a:spcPts val="0"/>
              </a:spcAft>
              <a:buClr>
                <a:schemeClr val="dk1"/>
              </a:buClr>
              <a:buSzPts val="1100"/>
              <a:buFont typeface="Arial"/>
              <a:buNone/>
            </a:pPr>
            <a:r>
              <a:rPr lang="en" sz="900" u="sng">
                <a:solidFill>
                  <a:srgbClr val="336699"/>
                </a:solidFill>
                <a:highlight>
                  <a:schemeClr val="lt1"/>
                </a:highlight>
                <a:hlinkClick r:id="rId2"/>
              </a:rPr>
              <a:t>http://www.thereachgroup.com/continuous-improvement.php</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6" name="Shape 366"/>
        <p:cNvGrpSpPr/>
        <p:nvPr/>
      </p:nvGrpSpPr>
      <p:grpSpPr>
        <a:xfrm>
          <a:off x="0" y="0"/>
          <a:ext cx="0" cy="0"/>
          <a:chOff x="0" y="0"/>
          <a:chExt cx="0" cy="0"/>
        </a:xfrm>
      </p:grpSpPr>
      <p:sp>
        <p:nvSpPr>
          <p:cNvPr id="367" name="Shape 367"/>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368" name="Shape 36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3" name="Shape 373"/>
        <p:cNvGrpSpPr/>
        <p:nvPr/>
      </p:nvGrpSpPr>
      <p:grpSpPr>
        <a:xfrm>
          <a:off x="0" y="0"/>
          <a:ext cx="0" cy="0"/>
          <a:chOff x="0" y="0"/>
          <a:chExt cx="0" cy="0"/>
        </a:xfrm>
      </p:grpSpPr>
      <p:sp>
        <p:nvSpPr>
          <p:cNvPr id="374" name="Shape 374"/>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375" name="Shape 37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0" name="Shape 380"/>
        <p:cNvGrpSpPr/>
        <p:nvPr/>
      </p:nvGrpSpPr>
      <p:grpSpPr>
        <a:xfrm>
          <a:off x="0" y="0"/>
          <a:ext cx="0" cy="0"/>
          <a:chOff x="0" y="0"/>
          <a:chExt cx="0" cy="0"/>
        </a:xfrm>
      </p:grpSpPr>
      <p:sp>
        <p:nvSpPr>
          <p:cNvPr id="381" name="Shape 381"/>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382" name="Shape 38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7" name="Shape 387"/>
        <p:cNvGrpSpPr/>
        <p:nvPr/>
      </p:nvGrpSpPr>
      <p:grpSpPr>
        <a:xfrm>
          <a:off x="0" y="0"/>
          <a:ext cx="0" cy="0"/>
          <a:chOff x="0" y="0"/>
          <a:chExt cx="0" cy="0"/>
        </a:xfrm>
      </p:grpSpPr>
      <p:sp>
        <p:nvSpPr>
          <p:cNvPr id="388" name="Shape 388"/>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389" name="Shape 38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4" name="Shape 394"/>
        <p:cNvGrpSpPr/>
        <p:nvPr/>
      </p:nvGrpSpPr>
      <p:grpSpPr>
        <a:xfrm>
          <a:off x="0" y="0"/>
          <a:ext cx="0" cy="0"/>
          <a:chOff x="0" y="0"/>
          <a:chExt cx="0" cy="0"/>
        </a:xfrm>
      </p:grpSpPr>
      <p:sp>
        <p:nvSpPr>
          <p:cNvPr id="395" name="Shape 395"/>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396" name="Shape 39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5" name="Shape 135"/>
        <p:cNvGrpSpPr/>
        <p:nvPr/>
      </p:nvGrpSpPr>
      <p:grpSpPr>
        <a:xfrm>
          <a:off x="0" y="0"/>
          <a:ext cx="0" cy="0"/>
          <a:chOff x="0" y="0"/>
          <a:chExt cx="0" cy="0"/>
        </a:xfrm>
      </p:grpSpPr>
      <p:sp>
        <p:nvSpPr>
          <p:cNvPr id="136" name="Shape 136"/>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137" name="Shape 13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0" name="Shape 400"/>
        <p:cNvGrpSpPr/>
        <p:nvPr/>
      </p:nvGrpSpPr>
      <p:grpSpPr>
        <a:xfrm>
          <a:off x="0" y="0"/>
          <a:ext cx="0" cy="0"/>
          <a:chOff x="0" y="0"/>
          <a:chExt cx="0" cy="0"/>
        </a:xfrm>
      </p:grpSpPr>
      <p:sp>
        <p:nvSpPr>
          <p:cNvPr id="401" name="Shape 401"/>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402" name="Shape 40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a:spcBef>
                <a:spcPts val="0"/>
              </a:spcBef>
              <a:spcAft>
                <a:spcPts val="0"/>
              </a:spcAft>
              <a:buClr>
                <a:schemeClr val="dk1"/>
              </a:buClr>
              <a:buSzPts val="1400"/>
              <a:buChar char="-"/>
            </a:pPr>
            <a:r>
              <a:rPr lang="en">
                <a:solidFill>
                  <a:schemeClr val="dk1"/>
                </a:solidFill>
              </a:rPr>
              <a:t>Yes, despite 20 years since this report was published we still haven't gotten any better at delivering projects</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7" name="Shape 407"/>
        <p:cNvGrpSpPr/>
        <p:nvPr/>
      </p:nvGrpSpPr>
      <p:grpSpPr>
        <a:xfrm>
          <a:off x="0" y="0"/>
          <a:ext cx="0" cy="0"/>
          <a:chOff x="0" y="0"/>
          <a:chExt cx="0" cy="0"/>
        </a:xfrm>
      </p:grpSpPr>
      <p:sp>
        <p:nvSpPr>
          <p:cNvPr id="408" name="Shape 408"/>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409" name="Shape 40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a:spcBef>
                <a:spcPts val="0"/>
              </a:spcBef>
              <a:spcAft>
                <a:spcPts val="0"/>
              </a:spcAft>
              <a:buClr>
                <a:schemeClr val="dk1"/>
              </a:buClr>
              <a:buSzPts val="1400"/>
              <a:buChar char="-"/>
            </a:pPr>
            <a:r>
              <a:rPr lang="en">
                <a:solidFill>
                  <a:schemeClr val="dk1"/>
                </a:solidFill>
              </a:rPr>
              <a:t>Organisational culture and existing behaviours are an important consideration</a:t>
            </a:r>
            <a:endParaRPr>
              <a:solidFill>
                <a:schemeClr val="dk1"/>
              </a:solidFill>
            </a:endParaRPr>
          </a:p>
          <a:p>
            <a:pPr indent="-317500" lvl="0" marL="457200">
              <a:spcBef>
                <a:spcPts val="0"/>
              </a:spcBef>
              <a:spcAft>
                <a:spcPts val="0"/>
              </a:spcAft>
              <a:buClr>
                <a:schemeClr val="dk1"/>
              </a:buClr>
              <a:buSzPts val="1400"/>
              <a:buChar char="-"/>
            </a:pPr>
            <a:r>
              <a:rPr lang="en">
                <a:solidFill>
                  <a:schemeClr val="dk1"/>
                </a:solidFill>
              </a:rPr>
              <a:t>Structure, beliefs, way of working, customer relationship, internal politics and structure all affect a cultural shift decision </a:t>
            </a:r>
            <a:endParaRPr>
              <a:solidFill>
                <a:schemeClr val="dk1"/>
              </a:solidFill>
            </a:endParaRPr>
          </a:p>
          <a:p>
            <a:pPr indent="-317500" lvl="0" marL="457200">
              <a:spcBef>
                <a:spcPts val="0"/>
              </a:spcBef>
              <a:spcAft>
                <a:spcPts val="0"/>
              </a:spcAft>
              <a:buClr>
                <a:schemeClr val="dk1"/>
              </a:buClr>
              <a:buSzPts val="1400"/>
              <a:buChar char="-"/>
            </a:pPr>
            <a:r>
              <a:rPr lang="en">
                <a:solidFill>
                  <a:schemeClr val="dk1"/>
                </a:solidFill>
              </a:rPr>
              <a:t>Question: How do you affect organisational change?</a:t>
            </a:r>
            <a:endParaRPr>
              <a:solidFill>
                <a:schemeClr val="dk1"/>
              </a:solidFill>
            </a:endParaRPr>
          </a:p>
          <a:p>
            <a:pPr indent="-317500" lvl="0" marL="457200">
              <a:spcBef>
                <a:spcPts val="0"/>
              </a:spcBef>
              <a:spcAft>
                <a:spcPts val="0"/>
              </a:spcAft>
              <a:buClr>
                <a:schemeClr val="dk1"/>
              </a:buClr>
              <a:buSzPts val="1400"/>
              <a:buChar char="-"/>
            </a:pPr>
            <a:r>
              <a:rPr lang="en">
                <a:solidFill>
                  <a:schemeClr val="dk1"/>
                </a:solidFill>
              </a:rPr>
              <a:t>Question: What factors would you consider when thinking about Agile adoption?</a:t>
            </a:r>
            <a:endParaRPr>
              <a:solidFill>
                <a:schemeClr val="dk1"/>
              </a:solidFill>
            </a:endParaRPr>
          </a:p>
          <a:p>
            <a:pPr indent="0" lvl="0" marL="0">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3" name="Shape 413"/>
        <p:cNvGrpSpPr/>
        <p:nvPr/>
      </p:nvGrpSpPr>
      <p:grpSpPr>
        <a:xfrm>
          <a:off x="0" y="0"/>
          <a:ext cx="0" cy="0"/>
          <a:chOff x="0" y="0"/>
          <a:chExt cx="0" cy="0"/>
        </a:xfrm>
      </p:grpSpPr>
      <p:sp>
        <p:nvSpPr>
          <p:cNvPr id="414" name="Shape 414"/>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415" name="Shape 41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a:spcBef>
                <a:spcPts val="0"/>
              </a:spcBef>
              <a:spcAft>
                <a:spcPts val="0"/>
              </a:spcAft>
              <a:buClr>
                <a:schemeClr val="dk1"/>
              </a:buClr>
              <a:buSzPts val="1400"/>
              <a:buChar char="-"/>
            </a:pPr>
            <a:r>
              <a:rPr lang="en">
                <a:solidFill>
                  <a:schemeClr val="dk1"/>
                </a:solidFill>
              </a:rPr>
              <a:t>Agile is adaptable - embrace change for the better </a:t>
            </a:r>
            <a:endParaRPr>
              <a:solidFill>
                <a:schemeClr val="dk1"/>
              </a:solidFill>
            </a:endParaRPr>
          </a:p>
          <a:p>
            <a:pPr indent="-317500" lvl="0" marL="457200">
              <a:spcBef>
                <a:spcPts val="0"/>
              </a:spcBef>
              <a:spcAft>
                <a:spcPts val="0"/>
              </a:spcAft>
              <a:buClr>
                <a:schemeClr val="dk1"/>
              </a:buClr>
              <a:buSzPts val="1400"/>
              <a:buChar char="-"/>
            </a:pPr>
            <a:r>
              <a:rPr lang="en">
                <a:solidFill>
                  <a:schemeClr val="dk1"/>
                </a:solidFill>
              </a:rPr>
              <a:t>Trust the people in the team to self-organise </a:t>
            </a:r>
            <a:endParaRPr>
              <a:solidFill>
                <a:schemeClr val="dk1"/>
              </a:solidFill>
            </a:endParaRPr>
          </a:p>
          <a:p>
            <a:pPr indent="-317500" lvl="0" marL="457200">
              <a:spcBef>
                <a:spcPts val="0"/>
              </a:spcBef>
              <a:spcAft>
                <a:spcPts val="0"/>
              </a:spcAft>
              <a:buClr>
                <a:schemeClr val="dk1"/>
              </a:buClr>
              <a:buSzPts val="1400"/>
              <a:buChar char="-"/>
            </a:pPr>
            <a:r>
              <a:rPr lang="en">
                <a:solidFill>
                  <a:schemeClr val="dk1"/>
                </a:solidFill>
              </a:rPr>
              <a:t>Good people make a team work - a good process just helps (sometimes) </a:t>
            </a:r>
            <a:endParaRPr>
              <a:solidFill>
                <a:schemeClr val="dk1"/>
              </a:solidFill>
            </a:endParaRPr>
          </a:p>
          <a:p>
            <a:pPr indent="-317500" lvl="0" marL="457200">
              <a:spcBef>
                <a:spcPts val="0"/>
              </a:spcBef>
              <a:spcAft>
                <a:spcPts val="0"/>
              </a:spcAft>
              <a:buClr>
                <a:schemeClr val="dk1"/>
              </a:buClr>
              <a:buSzPts val="1400"/>
              <a:buChar char="-"/>
            </a:pPr>
            <a:r>
              <a:rPr lang="en">
                <a:solidFill>
                  <a:schemeClr val="dk1"/>
                </a:solidFill>
              </a:rPr>
              <a:t>Self organisation leads to high morale</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4" name="Shape 424"/>
        <p:cNvGrpSpPr/>
        <p:nvPr/>
      </p:nvGrpSpPr>
      <p:grpSpPr>
        <a:xfrm>
          <a:off x="0" y="0"/>
          <a:ext cx="0" cy="0"/>
          <a:chOff x="0" y="0"/>
          <a:chExt cx="0" cy="0"/>
        </a:xfrm>
      </p:grpSpPr>
      <p:sp>
        <p:nvSpPr>
          <p:cNvPr id="425" name="Shape 425"/>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426" name="Shape 42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Not just pizza!</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0" name="Shape 430"/>
        <p:cNvGrpSpPr/>
        <p:nvPr/>
      </p:nvGrpSpPr>
      <p:grpSpPr>
        <a:xfrm>
          <a:off x="0" y="0"/>
          <a:ext cx="0" cy="0"/>
          <a:chOff x="0" y="0"/>
          <a:chExt cx="0" cy="0"/>
        </a:xfrm>
      </p:grpSpPr>
      <p:sp>
        <p:nvSpPr>
          <p:cNvPr id="431" name="Shape 431"/>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432" name="Shape 43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Hygiene:</a:t>
            </a:r>
            <a:endParaRPr/>
          </a:p>
          <a:p>
            <a:pPr indent="-317500" lvl="0" marL="457200" rtl="0">
              <a:spcBef>
                <a:spcPts val="0"/>
              </a:spcBef>
              <a:spcAft>
                <a:spcPts val="0"/>
              </a:spcAft>
              <a:buSzPts val="1400"/>
              <a:buChar char="-"/>
            </a:pPr>
            <a:r>
              <a:rPr lang="en"/>
              <a:t>May cause dissatisfaction in the working environment but cannot motivate by themselves</a:t>
            </a:r>
            <a:endParaRPr/>
          </a:p>
          <a:p>
            <a:pPr indent="0" lvl="0" marL="0" rtl="0">
              <a:spcBef>
                <a:spcPts val="0"/>
              </a:spcBef>
              <a:spcAft>
                <a:spcPts val="0"/>
              </a:spcAft>
              <a:buNone/>
            </a:pPr>
            <a:r>
              <a:rPr lang="en"/>
              <a:t>Motivators:</a:t>
            </a:r>
            <a:endParaRPr/>
          </a:p>
          <a:p>
            <a:pPr indent="-317500" lvl="0" marL="457200" rtl="0">
              <a:spcBef>
                <a:spcPts val="0"/>
              </a:spcBef>
              <a:spcAft>
                <a:spcPts val="0"/>
              </a:spcAft>
              <a:buSzPts val="1400"/>
              <a:buChar char="-"/>
            </a:pPr>
            <a:r>
              <a:rPr lang="en"/>
              <a:t>Factors which motivate and may make workers more productive</a:t>
            </a:r>
            <a:endParaRPr/>
          </a:p>
          <a:p>
            <a:pPr indent="0" lvl="0" marL="0" rtl="0">
              <a:spcBef>
                <a:spcPts val="0"/>
              </a:spcBef>
              <a:spcAft>
                <a:spcPts val="0"/>
              </a:spcAft>
              <a:buNone/>
            </a:pPr>
            <a:r>
              <a:t/>
            </a:r>
            <a:endParaRPr/>
          </a:p>
          <a:p>
            <a:pPr indent="0" lvl="0" marL="0">
              <a:spcBef>
                <a:spcPts val="0"/>
              </a:spcBef>
              <a:spcAft>
                <a:spcPts val="0"/>
              </a:spcAft>
              <a:buNone/>
            </a:pPr>
            <a:r>
              <a:rPr lang="en"/>
              <a:t>Fredrick Hertzberg - 1959</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7" name="Shape 437"/>
        <p:cNvGrpSpPr/>
        <p:nvPr/>
      </p:nvGrpSpPr>
      <p:grpSpPr>
        <a:xfrm>
          <a:off x="0" y="0"/>
          <a:ext cx="0" cy="0"/>
          <a:chOff x="0" y="0"/>
          <a:chExt cx="0" cy="0"/>
        </a:xfrm>
      </p:grpSpPr>
      <p:sp>
        <p:nvSpPr>
          <p:cNvPr id="438" name="Shape 438"/>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439" name="Shape 43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Maslow wanted to understand what motivates people. He believed that people possess a set of motivation systems unrelated to rewards or unconscious desires.</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3" name="Shape 443"/>
        <p:cNvGrpSpPr/>
        <p:nvPr/>
      </p:nvGrpSpPr>
      <p:grpSpPr>
        <a:xfrm>
          <a:off x="0" y="0"/>
          <a:ext cx="0" cy="0"/>
          <a:chOff x="0" y="0"/>
          <a:chExt cx="0" cy="0"/>
        </a:xfrm>
      </p:grpSpPr>
      <p:sp>
        <p:nvSpPr>
          <p:cNvPr id="444" name="Shape 444"/>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445" name="Shape 44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People - NOT resources</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9" name="Shape 449"/>
        <p:cNvGrpSpPr/>
        <p:nvPr/>
      </p:nvGrpSpPr>
      <p:grpSpPr>
        <a:xfrm>
          <a:off x="0" y="0"/>
          <a:ext cx="0" cy="0"/>
          <a:chOff x="0" y="0"/>
          <a:chExt cx="0" cy="0"/>
        </a:xfrm>
      </p:grpSpPr>
      <p:sp>
        <p:nvSpPr>
          <p:cNvPr id="450" name="Shape 450"/>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451" name="Shape 45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6" name="Shape 456"/>
        <p:cNvGrpSpPr/>
        <p:nvPr/>
      </p:nvGrpSpPr>
      <p:grpSpPr>
        <a:xfrm>
          <a:off x="0" y="0"/>
          <a:ext cx="0" cy="0"/>
          <a:chOff x="0" y="0"/>
          <a:chExt cx="0" cy="0"/>
        </a:xfrm>
      </p:grpSpPr>
      <p:sp>
        <p:nvSpPr>
          <p:cNvPr id="457" name="Shape 457"/>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458" name="Shape 45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2" name="Shape 462"/>
        <p:cNvGrpSpPr/>
        <p:nvPr/>
      </p:nvGrpSpPr>
      <p:grpSpPr>
        <a:xfrm>
          <a:off x="0" y="0"/>
          <a:ext cx="0" cy="0"/>
          <a:chOff x="0" y="0"/>
          <a:chExt cx="0" cy="0"/>
        </a:xfrm>
      </p:grpSpPr>
      <p:sp>
        <p:nvSpPr>
          <p:cNvPr id="463" name="Shape 463"/>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464" name="Shape 46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 name="Shape 146"/>
        <p:cNvGrpSpPr/>
        <p:nvPr/>
      </p:nvGrpSpPr>
      <p:grpSpPr>
        <a:xfrm>
          <a:off x="0" y="0"/>
          <a:ext cx="0" cy="0"/>
          <a:chOff x="0" y="0"/>
          <a:chExt cx="0" cy="0"/>
        </a:xfrm>
      </p:grpSpPr>
      <p:sp>
        <p:nvSpPr>
          <p:cNvPr id="147" name="Shape 147"/>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148" name="Shape 14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2" name="Shape 472"/>
        <p:cNvGrpSpPr/>
        <p:nvPr/>
      </p:nvGrpSpPr>
      <p:grpSpPr>
        <a:xfrm>
          <a:off x="0" y="0"/>
          <a:ext cx="0" cy="0"/>
          <a:chOff x="0" y="0"/>
          <a:chExt cx="0" cy="0"/>
        </a:xfrm>
      </p:grpSpPr>
      <p:sp>
        <p:nvSpPr>
          <p:cNvPr id="473" name="Shape 473"/>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474" name="Shape 47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spcBef>
                <a:spcPts val="0"/>
              </a:spcBef>
              <a:spcAft>
                <a:spcPts val="0"/>
              </a:spcAft>
              <a:buClr>
                <a:schemeClr val="dk1"/>
              </a:buClr>
              <a:buSzPts val="1400"/>
              <a:buChar char="-"/>
            </a:pPr>
            <a:r>
              <a:rPr lang="en">
                <a:solidFill>
                  <a:schemeClr val="dk1"/>
                </a:solidFill>
              </a:rPr>
              <a:t>importance of co-location for communication and collaboration</a:t>
            </a:r>
            <a:endParaRPr>
              <a:solidFill>
                <a:schemeClr val="dk1"/>
              </a:solidFill>
            </a:endParaRPr>
          </a:p>
          <a:p>
            <a:pPr indent="-317500" lvl="1" marL="914400" rtl="0">
              <a:spcBef>
                <a:spcPts val="0"/>
              </a:spcBef>
              <a:spcAft>
                <a:spcPts val="0"/>
              </a:spcAft>
              <a:buClr>
                <a:schemeClr val="dk1"/>
              </a:buClr>
              <a:buSzPts val="1400"/>
              <a:buChar char="-"/>
            </a:pPr>
            <a:r>
              <a:rPr lang="en">
                <a:solidFill>
                  <a:schemeClr val="dk1"/>
                </a:solidFill>
              </a:rPr>
              <a:t>Face to Face</a:t>
            </a:r>
            <a:endParaRPr>
              <a:solidFill>
                <a:schemeClr val="dk1"/>
              </a:solidFill>
            </a:endParaRPr>
          </a:p>
          <a:p>
            <a:pPr indent="-317500" lvl="0" marL="457200">
              <a:spcBef>
                <a:spcPts val="0"/>
              </a:spcBef>
              <a:spcAft>
                <a:spcPts val="0"/>
              </a:spcAft>
              <a:buClr>
                <a:schemeClr val="dk1"/>
              </a:buClr>
              <a:buSzPts val="1400"/>
              <a:buChar char="-"/>
            </a:pPr>
            <a:r>
              <a:rPr b="1" lang="en">
                <a:solidFill>
                  <a:schemeClr val="dk1"/>
                </a:solidFill>
              </a:rPr>
              <a:t>Discuss distributed team challenges</a:t>
            </a:r>
            <a:endParaRPr b="1">
              <a:solidFill>
                <a:schemeClr val="dk1"/>
              </a:solidFill>
            </a:endParaRPr>
          </a:p>
          <a:p>
            <a:pPr indent="-317500" lvl="0" marL="457200">
              <a:spcBef>
                <a:spcPts val="0"/>
              </a:spcBef>
              <a:spcAft>
                <a:spcPts val="0"/>
              </a:spcAft>
              <a:buClr>
                <a:schemeClr val="dk1"/>
              </a:buClr>
              <a:buSzPts val="1400"/>
              <a:buChar char="-"/>
            </a:pPr>
            <a:r>
              <a:rPr b="1" lang="en">
                <a:solidFill>
                  <a:schemeClr val="dk1"/>
                </a:solidFill>
              </a:rPr>
              <a:t>Discuss collaborative technologies</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8" name="Shape 478"/>
        <p:cNvGrpSpPr/>
        <p:nvPr/>
      </p:nvGrpSpPr>
      <p:grpSpPr>
        <a:xfrm>
          <a:off x="0" y="0"/>
          <a:ext cx="0" cy="0"/>
          <a:chOff x="0" y="0"/>
          <a:chExt cx="0" cy="0"/>
        </a:xfrm>
      </p:grpSpPr>
      <p:sp>
        <p:nvSpPr>
          <p:cNvPr id="479" name="Shape 479"/>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480" name="Shape 48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8" name="Shape 488"/>
        <p:cNvGrpSpPr/>
        <p:nvPr/>
      </p:nvGrpSpPr>
      <p:grpSpPr>
        <a:xfrm>
          <a:off x="0" y="0"/>
          <a:ext cx="0" cy="0"/>
          <a:chOff x="0" y="0"/>
          <a:chExt cx="0" cy="0"/>
        </a:xfrm>
      </p:grpSpPr>
      <p:sp>
        <p:nvSpPr>
          <p:cNvPr id="489" name="Shape 489"/>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490" name="Shape 49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5" name="Shape 495"/>
        <p:cNvGrpSpPr/>
        <p:nvPr/>
      </p:nvGrpSpPr>
      <p:grpSpPr>
        <a:xfrm>
          <a:off x="0" y="0"/>
          <a:ext cx="0" cy="0"/>
          <a:chOff x="0" y="0"/>
          <a:chExt cx="0" cy="0"/>
        </a:xfrm>
      </p:grpSpPr>
      <p:sp>
        <p:nvSpPr>
          <p:cNvPr id="496" name="Shape 496"/>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497" name="Shape 49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Clr>
                <a:schemeClr val="dk1"/>
              </a:buClr>
              <a:buSzPts val="1100"/>
              <a:buFont typeface="Arial"/>
              <a:buNone/>
            </a:pPr>
            <a:r>
              <a:t/>
            </a:r>
            <a:endParaRPr b="1">
              <a:solidFill>
                <a:schemeClr val="dk1"/>
              </a:solidFill>
            </a:endParaRPr>
          </a:p>
          <a:p>
            <a:pPr indent="-317500" lvl="0" marL="457200">
              <a:spcBef>
                <a:spcPts val="0"/>
              </a:spcBef>
              <a:spcAft>
                <a:spcPts val="0"/>
              </a:spcAft>
              <a:buClr>
                <a:schemeClr val="dk1"/>
              </a:buClr>
              <a:buSzPts val="1400"/>
              <a:buChar char="-"/>
            </a:pPr>
            <a:r>
              <a:rPr lang="en">
                <a:solidFill>
                  <a:schemeClr val="dk1"/>
                </a:solidFill>
              </a:rPr>
              <a:t>You don’t need to perfect your process or tools before you start</a:t>
            </a:r>
            <a:endParaRPr>
              <a:solidFill>
                <a:schemeClr val="dk1"/>
              </a:solidFill>
            </a:endParaRPr>
          </a:p>
          <a:p>
            <a:pPr indent="-317500" lvl="0" marL="457200">
              <a:spcBef>
                <a:spcPts val="0"/>
              </a:spcBef>
              <a:spcAft>
                <a:spcPts val="0"/>
              </a:spcAft>
              <a:buClr>
                <a:schemeClr val="dk1"/>
              </a:buClr>
              <a:buSzPts val="1400"/>
              <a:buChar char="-"/>
            </a:pPr>
            <a:r>
              <a:rPr lang="en">
                <a:solidFill>
                  <a:schemeClr val="dk1"/>
                </a:solidFill>
              </a:rPr>
              <a:t>High moral leads to extremely productive teams</a:t>
            </a:r>
            <a:endParaRPr>
              <a:solidFill>
                <a:schemeClr val="dk1"/>
              </a:solidFill>
            </a:endParaRPr>
          </a:p>
          <a:p>
            <a:pPr indent="-317500" lvl="0" marL="457200">
              <a:spcBef>
                <a:spcPts val="0"/>
              </a:spcBef>
              <a:spcAft>
                <a:spcPts val="0"/>
              </a:spcAft>
              <a:buClr>
                <a:schemeClr val="dk1"/>
              </a:buClr>
              <a:buSzPts val="1400"/>
              <a:buChar char="-"/>
            </a:pPr>
            <a:r>
              <a:rPr lang="en">
                <a:solidFill>
                  <a:schemeClr val="dk1"/>
                </a:solidFill>
              </a:rPr>
              <a:t>Allow teams to be creative and the very best software will be delivered</a:t>
            </a:r>
            <a:endParaRPr>
              <a:solidFill>
                <a:schemeClr val="dk1"/>
              </a:solidFill>
            </a:endParaRPr>
          </a:p>
          <a:p>
            <a:pPr indent="-317500" lvl="0" marL="457200">
              <a:spcBef>
                <a:spcPts val="0"/>
              </a:spcBef>
              <a:spcAft>
                <a:spcPts val="0"/>
              </a:spcAft>
              <a:buClr>
                <a:schemeClr val="dk1"/>
              </a:buClr>
              <a:buSzPts val="1400"/>
              <a:buChar char="-"/>
            </a:pPr>
            <a:r>
              <a:rPr lang="en">
                <a:solidFill>
                  <a:schemeClr val="dk1"/>
                </a:solidFill>
              </a:rPr>
              <a:t>Avoid Big design leading to Tech Debt</a:t>
            </a:r>
            <a:endParaRPr>
              <a:solidFill>
                <a:schemeClr val="dk1"/>
              </a:solidFill>
            </a:endParaRPr>
          </a:p>
          <a:p>
            <a:pPr indent="-317500" lvl="0" marL="457200">
              <a:spcBef>
                <a:spcPts val="0"/>
              </a:spcBef>
              <a:spcAft>
                <a:spcPts val="0"/>
              </a:spcAft>
              <a:buClr>
                <a:schemeClr val="dk1"/>
              </a:buClr>
              <a:buSzPts val="1400"/>
              <a:buChar char="-"/>
            </a:pPr>
            <a:r>
              <a:rPr lang="en" u="sng">
                <a:solidFill>
                  <a:srgbClr val="336699"/>
                </a:solidFill>
                <a:hlinkClick r:id="rId2"/>
              </a:rPr>
              <a:t>http://www.agileconnection.com/article/emergent-design-leveraging-agile-retrospectives-evolve-your-architecture</a:t>
            </a:r>
            <a:r>
              <a:rPr lang="en">
                <a:solidFill>
                  <a:schemeClr val="dk1"/>
                </a:solidFill>
              </a:rPr>
              <a:t> </a:t>
            </a:r>
            <a:endParaRPr>
              <a:solidFill>
                <a:schemeClr val="dk1"/>
              </a:solidFill>
            </a:endParaRPr>
          </a:p>
          <a:p>
            <a:pPr indent="0" lvl="0" marL="0">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1" name="Shape 501"/>
        <p:cNvGrpSpPr/>
        <p:nvPr/>
      </p:nvGrpSpPr>
      <p:grpSpPr>
        <a:xfrm>
          <a:off x="0" y="0"/>
          <a:ext cx="0" cy="0"/>
          <a:chOff x="0" y="0"/>
          <a:chExt cx="0" cy="0"/>
        </a:xfrm>
      </p:grpSpPr>
      <p:sp>
        <p:nvSpPr>
          <p:cNvPr id="502" name="Shape 502"/>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503" name="Shape 50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2" name="Shape 512"/>
        <p:cNvGrpSpPr/>
        <p:nvPr/>
      </p:nvGrpSpPr>
      <p:grpSpPr>
        <a:xfrm>
          <a:off x="0" y="0"/>
          <a:ext cx="0" cy="0"/>
          <a:chOff x="0" y="0"/>
          <a:chExt cx="0" cy="0"/>
        </a:xfrm>
      </p:grpSpPr>
      <p:sp>
        <p:nvSpPr>
          <p:cNvPr id="513" name="Shape 513"/>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514" name="Shape 51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9" name="Shape 519"/>
        <p:cNvGrpSpPr/>
        <p:nvPr/>
      </p:nvGrpSpPr>
      <p:grpSpPr>
        <a:xfrm>
          <a:off x="0" y="0"/>
          <a:ext cx="0" cy="0"/>
          <a:chOff x="0" y="0"/>
          <a:chExt cx="0" cy="0"/>
        </a:xfrm>
      </p:grpSpPr>
      <p:sp>
        <p:nvSpPr>
          <p:cNvPr id="520" name="Shape 520"/>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521" name="Shape 52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5" name="Shape 525"/>
        <p:cNvGrpSpPr/>
        <p:nvPr/>
      </p:nvGrpSpPr>
      <p:grpSpPr>
        <a:xfrm>
          <a:off x="0" y="0"/>
          <a:ext cx="0" cy="0"/>
          <a:chOff x="0" y="0"/>
          <a:chExt cx="0" cy="0"/>
        </a:xfrm>
      </p:grpSpPr>
      <p:sp>
        <p:nvSpPr>
          <p:cNvPr id="526" name="Shape 526"/>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527" name="Shape 52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3" name="Shape 533"/>
        <p:cNvGrpSpPr/>
        <p:nvPr/>
      </p:nvGrpSpPr>
      <p:grpSpPr>
        <a:xfrm>
          <a:off x="0" y="0"/>
          <a:ext cx="0" cy="0"/>
          <a:chOff x="0" y="0"/>
          <a:chExt cx="0" cy="0"/>
        </a:xfrm>
      </p:grpSpPr>
      <p:sp>
        <p:nvSpPr>
          <p:cNvPr id="534" name="Shape 534"/>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535" name="Shape 53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7" name="Shape 547"/>
        <p:cNvGrpSpPr/>
        <p:nvPr/>
      </p:nvGrpSpPr>
      <p:grpSpPr>
        <a:xfrm>
          <a:off x="0" y="0"/>
          <a:ext cx="0" cy="0"/>
          <a:chOff x="0" y="0"/>
          <a:chExt cx="0" cy="0"/>
        </a:xfrm>
      </p:grpSpPr>
      <p:sp>
        <p:nvSpPr>
          <p:cNvPr id="548" name="Shape 548"/>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549" name="Shape 54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2" name="Shape 152"/>
        <p:cNvGrpSpPr/>
        <p:nvPr/>
      </p:nvGrpSpPr>
      <p:grpSpPr>
        <a:xfrm>
          <a:off x="0" y="0"/>
          <a:ext cx="0" cy="0"/>
          <a:chOff x="0" y="0"/>
          <a:chExt cx="0" cy="0"/>
        </a:xfrm>
      </p:grpSpPr>
      <p:sp>
        <p:nvSpPr>
          <p:cNvPr id="153" name="Shape 153"/>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154" name="Shape 15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9" name="Shape 559"/>
        <p:cNvGrpSpPr/>
        <p:nvPr/>
      </p:nvGrpSpPr>
      <p:grpSpPr>
        <a:xfrm>
          <a:off x="0" y="0"/>
          <a:ext cx="0" cy="0"/>
          <a:chOff x="0" y="0"/>
          <a:chExt cx="0" cy="0"/>
        </a:xfrm>
      </p:grpSpPr>
      <p:sp>
        <p:nvSpPr>
          <p:cNvPr id="560" name="Shape 560"/>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561" name="Shape 56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5" name="Shape 565"/>
        <p:cNvGrpSpPr/>
        <p:nvPr/>
      </p:nvGrpSpPr>
      <p:grpSpPr>
        <a:xfrm>
          <a:off x="0" y="0"/>
          <a:ext cx="0" cy="0"/>
          <a:chOff x="0" y="0"/>
          <a:chExt cx="0" cy="0"/>
        </a:xfrm>
      </p:grpSpPr>
      <p:sp>
        <p:nvSpPr>
          <p:cNvPr id="566" name="Shape 566"/>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567" name="Shape 56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1" name="Shape 571"/>
        <p:cNvGrpSpPr/>
        <p:nvPr/>
      </p:nvGrpSpPr>
      <p:grpSpPr>
        <a:xfrm>
          <a:off x="0" y="0"/>
          <a:ext cx="0" cy="0"/>
          <a:chOff x="0" y="0"/>
          <a:chExt cx="0" cy="0"/>
        </a:xfrm>
      </p:grpSpPr>
      <p:sp>
        <p:nvSpPr>
          <p:cNvPr id="572" name="Shape 572"/>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573" name="Shape 57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7" name="Shape 577"/>
        <p:cNvGrpSpPr/>
        <p:nvPr/>
      </p:nvGrpSpPr>
      <p:grpSpPr>
        <a:xfrm>
          <a:off x="0" y="0"/>
          <a:ext cx="0" cy="0"/>
          <a:chOff x="0" y="0"/>
          <a:chExt cx="0" cy="0"/>
        </a:xfrm>
      </p:grpSpPr>
      <p:sp>
        <p:nvSpPr>
          <p:cNvPr id="578" name="Shape 578"/>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579" name="Shape 57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Know the stages for the exam</a:t>
            </a:r>
            <a:endParaRPr/>
          </a:p>
          <a:p>
            <a:pPr indent="0" lvl="0" marL="0">
              <a:spcBef>
                <a:spcPts val="0"/>
              </a:spcBef>
              <a:spcAft>
                <a:spcPts val="0"/>
              </a:spcAft>
              <a:buNone/>
            </a:pPr>
            <a:r>
              <a:rPr lang="en"/>
              <a:t>Agile transitions are hard</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3" name="Shape 583"/>
        <p:cNvGrpSpPr/>
        <p:nvPr/>
      </p:nvGrpSpPr>
      <p:grpSpPr>
        <a:xfrm>
          <a:off x="0" y="0"/>
          <a:ext cx="0" cy="0"/>
          <a:chOff x="0" y="0"/>
          <a:chExt cx="0" cy="0"/>
        </a:xfrm>
      </p:grpSpPr>
      <p:sp>
        <p:nvSpPr>
          <p:cNvPr id="584" name="Shape 584"/>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585" name="Shape 58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9" name="Shape 589"/>
        <p:cNvGrpSpPr/>
        <p:nvPr/>
      </p:nvGrpSpPr>
      <p:grpSpPr>
        <a:xfrm>
          <a:off x="0" y="0"/>
          <a:ext cx="0" cy="0"/>
          <a:chOff x="0" y="0"/>
          <a:chExt cx="0" cy="0"/>
        </a:xfrm>
      </p:grpSpPr>
      <p:sp>
        <p:nvSpPr>
          <p:cNvPr id="590" name="Shape 590"/>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591" name="Shape 59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5" name="Shape 595"/>
        <p:cNvGrpSpPr/>
        <p:nvPr/>
      </p:nvGrpSpPr>
      <p:grpSpPr>
        <a:xfrm>
          <a:off x="0" y="0"/>
          <a:ext cx="0" cy="0"/>
          <a:chOff x="0" y="0"/>
          <a:chExt cx="0" cy="0"/>
        </a:xfrm>
      </p:grpSpPr>
      <p:sp>
        <p:nvSpPr>
          <p:cNvPr id="596" name="Shape 596"/>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597" name="Shape 59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a:spcBef>
                <a:spcPts val="600"/>
              </a:spcBef>
              <a:spcAft>
                <a:spcPts val="0"/>
              </a:spcAft>
              <a:buClr>
                <a:srgbClr val="1F497D"/>
              </a:buClr>
              <a:buSzPts val="1100"/>
              <a:buChar char="●"/>
            </a:pPr>
            <a:r>
              <a:rPr lang="en">
                <a:solidFill>
                  <a:srgbClr val="1F497D"/>
                </a:solidFill>
              </a:rPr>
              <a:t>Card</a:t>
            </a:r>
            <a:endParaRPr>
              <a:solidFill>
                <a:srgbClr val="1F497D"/>
              </a:solidFill>
            </a:endParaRPr>
          </a:p>
          <a:p>
            <a:pPr indent="-298450" lvl="1" marL="914400">
              <a:spcBef>
                <a:spcPts val="0"/>
              </a:spcBef>
              <a:spcAft>
                <a:spcPts val="0"/>
              </a:spcAft>
              <a:buClr>
                <a:srgbClr val="1F497D"/>
              </a:buClr>
              <a:buSzPts val="1100"/>
              <a:buChar char="○"/>
            </a:pPr>
            <a:r>
              <a:rPr lang="en">
                <a:solidFill>
                  <a:srgbClr val="1F497D"/>
                </a:solidFill>
              </a:rPr>
              <a:t>Stories are traditionally written on index cards</a:t>
            </a:r>
            <a:endParaRPr>
              <a:solidFill>
                <a:srgbClr val="1F497D"/>
              </a:solidFill>
            </a:endParaRPr>
          </a:p>
          <a:p>
            <a:pPr indent="-298450" lvl="1" marL="914400">
              <a:spcBef>
                <a:spcPts val="0"/>
              </a:spcBef>
              <a:spcAft>
                <a:spcPts val="0"/>
              </a:spcAft>
              <a:buClr>
                <a:srgbClr val="1F497D"/>
              </a:buClr>
              <a:buSzPts val="1100"/>
              <a:buChar char="○"/>
            </a:pPr>
            <a:r>
              <a:rPr lang="en">
                <a:solidFill>
                  <a:srgbClr val="1F497D"/>
                </a:solidFill>
              </a:rPr>
              <a:t>Cards may be annotated with estimates, notes, etc</a:t>
            </a:r>
            <a:endParaRPr>
              <a:solidFill>
                <a:srgbClr val="1F497D"/>
              </a:solidFill>
            </a:endParaRPr>
          </a:p>
          <a:p>
            <a:pPr indent="-298450" lvl="0" marL="457200">
              <a:spcBef>
                <a:spcPts val="0"/>
              </a:spcBef>
              <a:spcAft>
                <a:spcPts val="0"/>
              </a:spcAft>
              <a:buClr>
                <a:srgbClr val="1F497D"/>
              </a:buClr>
              <a:buSzPts val="1100"/>
              <a:buChar char="●"/>
            </a:pPr>
            <a:r>
              <a:rPr lang="en">
                <a:solidFill>
                  <a:srgbClr val="1F497D"/>
                </a:solidFill>
              </a:rPr>
              <a:t>Conversation</a:t>
            </a:r>
            <a:endParaRPr>
              <a:solidFill>
                <a:srgbClr val="1F497D"/>
              </a:solidFill>
            </a:endParaRPr>
          </a:p>
          <a:p>
            <a:pPr indent="-298450" lvl="1" marL="914400">
              <a:spcBef>
                <a:spcPts val="0"/>
              </a:spcBef>
              <a:spcAft>
                <a:spcPts val="0"/>
              </a:spcAft>
              <a:buClr>
                <a:srgbClr val="1F497D"/>
              </a:buClr>
              <a:buSzPts val="1100"/>
              <a:buChar char="○"/>
            </a:pPr>
            <a:r>
              <a:rPr lang="en">
                <a:solidFill>
                  <a:srgbClr val="1F497D"/>
                </a:solidFill>
              </a:rPr>
              <a:t>Written in a way to encourage conversation</a:t>
            </a:r>
            <a:endParaRPr>
              <a:solidFill>
                <a:srgbClr val="1F497D"/>
              </a:solidFill>
            </a:endParaRPr>
          </a:p>
          <a:p>
            <a:pPr indent="-298450" lvl="1" marL="914400">
              <a:spcBef>
                <a:spcPts val="0"/>
              </a:spcBef>
              <a:spcAft>
                <a:spcPts val="0"/>
              </a:spcAft>
              <a:buClr>
                <a:srgbClr val="1F497D"/>
              </a:buClr>
              <a:buSzPts val="1100"/>
              <a:buChar char="○"/>
            </a:pPr>
            <a:r>
              <a:rPr lang="en">
                <a:solidFill>
                  <a:srgbClr val="1F497D"/>
                </a:solidFill>
              </a:rPr>
              <a:t>Details come from conversation</a:t>
            </a:r>
            <a:endParaRPr>
              <a:solidFill>
                <a:srgbClr val="1F497D"/>
              </a:solidFill>
            </a:endParaRPr>
          </a:p>
          <a:p>
            <a:pPr indent="-298450" lvl="0" marL="457200">
              <a:spcBef>
                <a:spcPts val="0"/>
              </a:spcBef>
              <a:spcAft>
                <a:spcPts val="0"/>
              </a:spcAft>
              <a:buClr>
                <a:srgbClr val="1F497D"/>
              </a:buClr>
              <a:buSzPts val="1100"/>
              <a:buChar char="●"/>
            </a:pPr>
            <a:r>
              <a:rPr lang="en">
                <a:solidFill>
                  <a:srgbClr val="1F497D"/>
                </a:solidFill>
              </a:rPr>
              <a:t>Confirmation</a:t>
            </a:r>
            <a:endParaRPr>
              <a:solidFill>
                <a:srgbClr val="1F497D"/>
              </a:solidFill>
            </a:endParaRPr>
          </a:p>
          <a:p>
            <a:pPr indent="-298450" lvl="1" marL="914400">
              <a:spcBef>
                <a:spcPts val="0"/>
              </a:spcBef>
              <a:spcAft>
                <a:spcPts val="0"/>
              </a:spcAft>
              <a:buClr>
                <a:srgbClr val="1F497D"/>
              </a:buClr>
              <a:buSzPts val="1100"/>
              <a:buChar char="○"/>
            </a:pPr>
            <a:r>
              <a:rPr lang="en">
                <a:solidFill>
                  <a:srgbClr val="1F497D"/>
                </a:solidFill>
              </a:rPr>
              <a:t>Acceptance tests confirm whether the story was created correctly</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3" name="Shape 603"/>
        <p:cNvGrpSpPr/>
        <p:nvPr/>
      </p:nvGrpSpPr>
      <p:grpSpPr>
        <a:xfrm>
          <a:off x="0" y="0"/>
          <a:ext cx="0" cy="0"/>
          <a:chOff x="0" y="0"/>
          <a:chExt cx="0" cy="0"/>
        </a:xfrm>
      </p:grpSpPr>
      <p:sp>
        <p:nvSpPr>
          <p:cNvPr id="604" name="Shape 604"/>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605" name="Shape 60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9" name="Shape 609"/>
        <p:cNvGrpSpPr/>
        <p:nvPr/>
      </p:nvGrpSpPr>
      <p:grpSpPr>
        <a:xfrm>
          <a:off x="0" y="0"/>
          <a:ext cx="0" cy="0"/>
          <a:chOff x="0" y="0"/>
          <a:chExt cx="0" cy="0"/>
        </a:xfrm>
      </p:grpSpPr>
      <p:sp>
        <p:nvSpPr>
          <p:cNvPr id="610" name="Shape 610"/>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611" name="Shape 61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6" name="Shape 616"/>
        <p:cNvGrpSpPr/>
        <p:nvPr/>
      </p:nvGrpSpPr>
      <p:grpSpPr>
        <a:xfrm>
          <a:off x="0" y="0"/>
          <a:ext cx="0" cy="0"/>
          <a:chOff x="0" y="0"/>
          <a:chExt cx="0" cy="0"/>
        </a:xfrm>
      </p:grpSpPr>
      <p:sp>
        <p:nvSpPr>
          <p:cNvPr id="617" name="Shape 617"/>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618" name="Shape 61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8" name="Shape 158"/>
        <p:cNvGrpSpPr/>
        <p:nvPr/>
      </p:nvGrpSpPr>
      <p:grpSpPr>
        <a:xfrm>
          <a:off x="0" y="0"/>
          <a:ext cx="0" cy="0"/>
          <a:chOff x="0" y="0"/>
          <a:chExt cx="0" cy="0"/>
        </a:xfrm>
      </p:grpSpPr>
      <p:sp>
        <p:nvSpPr>
          <p:cNvPr id="159" name="Shape 159"/>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160" name="Shape 16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8" name="Shape 638"/>
        <p:cNvGrpSpPr/>
        <p:nvPr/>
      </p:nvGrpSpPr>
      <p:grpSpPr>
        <a:xfrm>
          <a:off x="0" y="0"/>
          <a:ext cx="0" cy="0"/>
          <a:chOff x="0" y="0"/>
          <a:chExt cx="0" cy="0"/>
        </a:xfrm>
      </p:grpSpPr>
      <p:sp>
        <p:nvSpPr>
          <p:cNvPr id="639" name="Shape 639"/>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640" name="Shape 64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5" name="Shape 675"/>
        <p:cNvGrpSpPr/>
        <p:nvPr/>
      </p:nvGrpSpPr>
      <p:grpSpPr>
        <a:xfrm>
          <a:off x="0" y="0"/>
          <a:ext cx="0" cy="0"/>
          <a:chOff x="0" y="0"/>
          <a:chExt cx="0" cy="0"/>
        </a:xfrm>
      </p:grpSpPr>
      <p:sp>
        <p:nvSpPr>
          <p:cNvPr id="676" name="Shape 676"/>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677" name="Shape 67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2" name="Shape 682"/>
        <p:cNvGrpSpPr/>
        <p:nvPr/>
      </p:nvGrpSpPr>
      <p:grpSpPr>
        <a:xfrm>
          <a:off x="0" y="0"/>
          <a:ext cx="0" cy="0"/>
          <a:chOff x="0" y="0"/>
          <a:chExt cx="0" cy="0"/>
        </a:xfrm>
      </p:grpSpPr>
      <p:sp>
        <p:nvSpPr>
          <p:cNvPr id="683" name="Shape 683"/>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684" name="Shape 68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8" name="Shape 688"/>
        <p:cNvGrpSpPr/>
        <p:nvPr/>
      </p:nvGrpSpPr>
      <p:grpSpPr>
        <a:xfrm>
          <a:off x="0" y="0"/>
          <a:ext cx="0" cy="0"/>
          <a:chOff x="0" y="0"/>
          <a:chExt cx="0" cy="0"/>
        </a:xfrm>
      </p:grpSpPr>
      <p:sp>
        <p:nvSpPr>
          <p:cNvPr id="689" name="Shape 689"/>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690" name="Shape 69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4" name="Shape 694"/>
        <p:cNvGrpSpPr/>
        <p:nvPr/>
      </p:nvGrpSpPr>
      <p:grpSpPr>
        <a:xfrm>
          <a:off x="0" y="0"/>
          <a:ext cx="0" cy="0"/>
          <a:chOff x="0" y="0"/>
          <a:chExt cx="0" cy="0"/>
        </a:xfrm>
      </p:grpSpPr>
      <p:sp>
        <p:nvSpPr>
          <p:cNvPr id="695" name="Shape 695"/>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696" name="Shape 69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0" name="Shape 700"/>
        <p:cNvGrpSpPr/>
        <p:nvPr/>
      </p:nvGrpSpPr>
      <p:grpSpPr>
        <a:xfrm>
          <a:off x="0" y="0"/>
          <a:ext cx="0" cy="0"/>
          <a:chOff x="0" y="0"/>
          <a:chExt cx="0" cy="0"/>
        </a:xfrm>
      </p:grpSpPr>
      <p:sp>
        <p:nvSpPr>
          <p:cNvPr id="701" name="Shape 701"/>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702" name="Shape 70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6" name="Shape 706"/>
        <p:cNvGrpSpPr/>
        <p:nvPr/>
      </p:nvGrpSpPr>
      <p:grpSpPr>
        <a:xfrm>
          <a:off x="0" y="0"/>
          <a:ext cx="0" cy="0"/>
          <a:chOff x="0" y="0"/>
          <a:chExt cx="0" cy="0"/>
        </a:xfrm>
      </p:grpSpPr>
      <p:sp>
        <p:nvSpPr>
          <p:cNvPr id="707" name="Shape 707"/>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708" name="Shape 70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2" name="Shape 712"/>
        <p:cNvGrpSpPr/>
        <p:nvPr/>
      </p:nvGrpSpPr>
      <p:grpSpPr>
        <a:xfrm>
          <a:off x="0" y="0"/>
          <a:ext cx="0" cy="0"/>
          <a:chOff x="0" y="0"/>
          <a:chExt cx="0" cy="0"/>
        </a:xfrm>
      </p:grpSpPr>
      <p:sp>
        <p:nvSpPr>
          <p:cNvPr id="713" name="Shape 713"/>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714" name="Shape 71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8" name="Shape 718"/>
        <p:cNvGrpSpPr/>
        <p:nvPr/>
      </p:nvGrpSpPr>
      <p:grpSpPr>
        <a:xfrm>
          <a:off x="0" y="0"/>
          <a:ext cx="0" cy="0"/>
          <a:chOff x="0" y="0"/>
          <a:chExt cx="0" cy="0"/>
        </a:xfrm>
      </p:grpSpPr>
      <p:sp>
        <p:nvSpPr>
          <p:cNvPr id="719" name="Shape 719"/>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720" name="Shape 72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4" name="Shape 724"/>
        <p:cNvGrpSpPr/>
        <p:nvPr/>
      </p:nvGrpSpPr>
      <p:grpSpPr>
        <a:xfrm>
          <a:off x="0" y="0"/>
          <a:ext cx="0" cy="0"/>
          <a:chOff x="0" y="0"/>
          <a:chExt cx="0" cy="0"/>
        </a:xfrm>
      </p:grpSpPr>
      <p:sp>
        <p:nvSpPr>
          <p:cNvPr id="725" name="Shape 725"/>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726" name="Shape 72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4" name="Shape 164"/>
        <p:cNvGrpSpPr/>
        <p:nvPr/>
      </p:nvGrpSpPr>
      <p:grpSpPr>
        <a:xfrm>
          <a:off x="0" y="0"/>
          <a:ext cx="0" cy="0"/>
          <a:chOff x="0" y="0"/>
          <a:chExt cx="0" cy="0"/>
        </a:xfrm>
      </p:grpSpPr>
      <p:sp>
        <p:nvSpPr>
          <p:cNvPr id="165" name="Shape 165"/>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166" name="Shape 16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spcBef>
                <a:spcPts val="0"/>
              </a:spcBef>
              <a:spcAft>
                <a:spcPts val="0"/>
              </a:spcAft>
              <a:buClr>
                <a:schemeClr val="dk1"/>
              </a:buClr>
              <a:buSzPts val="1400"/>
              <a:buChar char="-"/>
            </a:pPr>
            <a:r>
              <a:rPr lang="en">
                <a:solidFill>
                  <a:schemeClr val="dk1"/>
                </a:solidFill>
              </a:rPr>
              <a:t>We know you want to learn about Agile, but what specifically would make completing this course a success for you?</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1" name="Shape 731"/>
        <p:cNvGrpSpPr/>
        <p:nvPr/>
      </p:nvGrpSpPr>
      <p:grpSpPr>
        <a:xfrm>
          <a:off x="0" y="0"/>
          <a:ext cx="0" cy="0"/>
          <a:chOff x="0" y="0"/>
          <a:chExt cx="0" cy="0"/>
        </a:xfrm>
      </p:grpSpPr>
      <p:sp>
        <p:nvSpPr>
          <p:cNvPr id="732" name="Shape 732"/>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733" name="Shape 73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8" name="Shape 738"/>
        <p:cNvGrpSpPr/>
        <p:nvPr/>
      </p:nvGrpSpPr>
      <p:grpSpPr>
        <a:xfrm>
          <a:off x="0" y="0"/>
          <a:ext cx="0" cy="0"/>
          <a:chOff x="0" y="0"/>
          <a:chExt cx="0" cy="0"/>
        </a:xfrm>
      </p:grpSpPr>
      <p:sp>
        <p:nvSpPr>
          <p:cNvPr id="739" name="Shape 739"/>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740" name="Shape 74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0" name="Shape 750"/>
        <p:cNvGrpSpPr/>
        <p:nvPr/>
      </p:nvGrpSpPr>
      <p:grpSpPr>
        <a:xfrm>
          <a:off x="0" y="0"/>
          <a:ext cx="0" cy="0"/>
          <a:chOff x="0" y="0"/>
          <a:chExt cx="0" cy="0"/>
        </a:xfrm>
      </p:grpSpPr>
      <p:sp>
        <p:nvSpPr>
          <p:cNvPr id="751" name="Shape 751"/>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752" name="Shape 75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6" name="Shape 756"/>
        <p:cNvGrpSpPr/>
        <p:nvPr/>
      </p:nvGrpSpPr>
      <p:grpSpPr>
        <a:xfrm>
          <a:off x="0" y="0"/>
          <a:ext cx="0" cy="0"/>
          <a:chOff x="0" y="0"/>
          <a:chExt cx="0" cy="0"/>
        </a:xfrm>
      </p:grpSpPr>
      <p:sp>
        <p:nvSpPr>
          <p:cNvPr id="757" name="Shape 757"/>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758" name="Shape 75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4" name="Shape 764"/>
        <p:cNvGrpSpPr/>
        <p:nvPr/>
      </p:nvGrpSpPr>
      <p:grpSpPr>
        <a:xfrm>
          <a:off x="0" y="0"/>
          <a:ext cx="0" cy="0"/>
          <a:chOff x="0" y="0"/>
          <a:chExt cx="0" cy="0"/>
        </a:xfrm>
      </p:grpSpPr>
      <p:sp>
        <p:nvSpPr>
          <p:cNvPr id="765" name="Shape 765"/>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766" name="Shape 76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0" name="Shape 770"/>
        <p:cNvGrpSpPr/>
        <p:nvPr/>
      </p:nvGrpSpPr>
      <p:grpSpPr>
        <a:xfrm>
          <a:off x="0" y="0"/>
          <a:ext cx="0" cy="0"/>
          <a:chOff x="0" y="0"/>
          <a:chExt cx="0" cy="0"/>
        </a:xfrm>
      </p:grpSpPr>
      <p:sp>
        <p:nvSpPr>
          <p:cNvPr id="771" name="Shape 771"/>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772" name="Shape 77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7" name="Shape 777"/>
        <p:cNvGrpSpPr/>
        <p:nvPr/>
      </p:nvGrpSpPr>
      <p:grpSpPr>
        <a:xfrm>
          <a:off x="0" y="0"/>
          <a:ext cx="0" cy="0"/>
          <a:chOff x="0" y="0"/>
          <a:chExt cx="0" cy="0"/>
        </a:xfrm>
      </p:grpSpPr>
      <p:sp>
        <p:nvSpPr>
          <p:cNvPr id="778" name="Shape 778"/>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779" name="Shape 77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3" name="Shape 783"/>
        <p:cNvGrpSpPr/>
        <p:nvPr/>
      </p:nvGrpSpPr>
      <p:grpSpPr>
        <a:xfrm>
          <a:off x="0" y="0"/>
          <a:ext cx="0" cy="0"/>
          <a:chOff x="0" y="0"/>
          <a:chExt cx="0" cy="0"/>
        </a:xfrm>
      </p:grpSpPr>
      <p:sp>
        <p:nvSpPr>
          <p:cNvPr id="784" name="Shape 784"/>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785" name="Shape 78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5" name="Shape 795"/>
        <p:cNvGrpSpPr/>
        <p:nvPr/>
      </p:nvGrpSpPr>
      <p:grpSpPr>
        <a:xfrm>
          <a:off x="0" y="0"/>
          <a:ext cx="0" cy="0"/>
          <a:chOff x="0" y="0"/>
          <a:chExt cx="0" cy="0"/>
        </a:xfrm>
      </p:grpSpPr>
      <p:sp>
        <p:nvSpPr>
          <p:cNvPr id="796" name="Shape 796"/>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797" name="Shape 79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1" name="Shape 801"/>
        <p:cNvGrpSpPr/>
        <p:nvPr/>
      </p:nvGrpSpPr>
      <p:grpSpPr>
        <a:xfrm>
          <a:off x="0" y="0"/>
          <a:ext cx="0" cy="0"/>
          <a:chOff x="0" y="0"/>
          <a:chExt cx="0" cy="0"/>
        </a:xfrm>
      </p:grpSpPr>
      <p:sp>
        <p:nvSpPr>
          <p:cNvPr id="802" name="Shape 802"/>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803" name="Shape 80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1" name="Shape 171"/>
        <p:cNvGrpSpPr/>
        <p:nvPr/>
      </p:nvGrpSpPr>
      <p:grpSpPr>
        <a:xfrm>
          <a:off x="0" y="0"/>
          <a:ext cx="0" cy="0"/>
          <a:chOff x="0" y="0"/>
          <a:chExt cx="0" cy="0"/>
        </a:xfrm>
      </p:grpSpPr>
      <p:sp>
        <p:nvSpPr>
          <p:cNvPr id="172" name="Shape 172"/>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173" name="Shape 17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7" name="Shape 807"/>
        <p:cNvGrpSpPr/>
        <p:nvPr/>
      </p:nvGrpSpPr>
      <p:grpSpPr>
        <a:xfrm>
          <a:off x="0" y="0"/>
          <a:ext cx="0" cy="0"/>
          <a:chOff x="0" y="0"/>
          <a:chExt cx="0" cy="0"/>
        </a:xfrm>
      </p:grpSpPr>
      <p:sp>
        <p:nvSpPr>
          <p:cNvPr id="808" name="Shape 808"/>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809" name="Shape 80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4" name="Shape 814"/>
        <p:cNvGrpSpPr/>
        <p:nvPr/>
      </p:nvGrpSpPr>
      <p:grpSpPr>
        <a:xfrm>
          <a:off x="0" y="0"/>
          <a:ext cx="0" cy="0"/>
          <a:chOff x="0" y="0"/>
          <a:chExt cx="0" cy="0"/>
        </a:xfrm>
      </p:grpSpPr>
      <p:sp>
        <p:nvSpPr>
          <p:cNvPr id="815" name="Shape 815"/>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816" name="Shape 81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1" name="Shape 821"/>
        <p:cNvGrpSpPr/>
        <p:nvPr/>
      </p:nvGrpSpPr>
      <p:grpSpPr>
        <a:xfrm>
          <a:off x="0" y="0"/>
          <a:ext cx="0" cy="0"/>
          <a:chOff x="0" y="0"/>
          <a:chExt cx="0" cy="0"/>
        </a:xfrm>
      </p:grpSpPr>
      <p:sp>
        <p:nvSpPr>
          <p:cNvPr id="822" name="Shape 822"/>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823" name="Shape 82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8" name="Shape 828"/>
        <p:cNvGrpSpPr/>
        <p:nvPr/>
      </p:nvGrpSpPr>
      <p:grpSpPr>
        <a:xfrm>
          <a:off x="0" y="0"/>
          <a:ext cx="0" cy="0"/>
          <a:chOff x="0" y="0"/>
          <a:chExt cx="0" cy="0"/>
        </a:xfrm>
      </p:grpSpPr>
      <p:sp>
        <p:nvSpPr>
          <p:cNvPr id="829" name="Shape 829"/>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830" name="Shape 83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5" name="Shape 835"/>
        <p:cNvGrpSpPr/>
        <p:nvPr/>
      </p:nvGrpSpPr>
      <p:grpSpPr>
        <a:xfrm>
          <a:off x="0" y="0"/>
          <a:ext cx="0" cy="0"/>
          <a:chOff x="0" y="0"/>
          <a:chExt cx="0" cy="0"/>
        </a:xfrm>
      </p:grpSpPr>
      <p:sp>
        <p:nvSpPr>
          <p:cNvPr id="836" name="Shape 836"/>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837" name="Shape 83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1" name="Shape 841"/>
        <p:cNvGrpSpPr/>
        <p:nvPr/>
      </p:nvGrpSpPr>
      <p:grpSpPr>
        <a:xfrm>
          <a:off x="0" y="0"/>
          <a:ext cx="0" cy="0"/>
          <a:chOff x="0" y="0"/>
          <a:chExt cx="0" cy="0"/>
        </a:xfrm>
      </p:grpSpPr>
      <p:sp>
        <p:nvSpPr>
          <p:cNvPr id="842" name="Shape 842"/>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843" name="Shape 84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7" name="Shape 847"/>
        <p:cNvGrpSpPr/>
        <p:nvPr/>
      </p:nvGrpSpPr>
      <p:grpSpPr>
        <a:xfrm>
          <a:off x="0" y="0"/>
          <a:ext cx="0" cy="0"/>
          <a:chOff x="0" y="0"/>
          <a:chExt cx="0" cy="0"/>
        </a:xfrm>
      </p:grpSpPr>
      <p:sp>
        <p:nvSpPr>
          <p:cNvPr id="848" name="Shape 848"/>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849" name="Shape 84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5" name="Shape 855"/>
        <p:cNvGrpSpPr/>
        <p:nvPr/>
      </p:nvGrpSpPr>
      <p:grpSpPr>
        <a:xfrm>
          <a:off x="0" y="0"/>
          <a:ext cx="0" cy="0"/>
          <a:chOff x="0" y="0"/>
          <a:chExt cx="0" cy="0"/>
        </a:xfrm>
      </p:grpSpPr>
      <p:sp>
        <p:nvSpPr>
          <p:cNvPr id="856" name="Shape 856"/>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857" name="Shape 85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2" name="Shape 862"/>
        <p:cNvGrpSpPr/>
        <p:nvPr/>
      </p:nvGrpSpPr>
      <p:grpSpPr>
        <a:xfrm>
          <a:off x="0" y="0"/>
          <a:ext cx="0" cy="0"/>
          <a:chOff x="0" y="0"/>
          <a:chExt cx="0" cy="0"/>
        </a:xfrm>
      </p:grpSpPr>
      <p:sp>
        <p:nvSpPr>
          <p:cNvPr id="863" name="Shape 863"/>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864" name="Shape 86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8" name="Shape 868"/>
        <p:cNvGrpSpPr/>
        <p:nvPr/>
      </p:nvGrpSpPr>
      <p:grpSpPr>
        <a:xfrm>
          <a:off x="0" y="0"/>
          <a:ext cx="0" cy="0"/>
          <a:chOff x="0" y="0"/>
          <a:chExt cx="0" cy="0"/>
        </a:xfrm>
      </p:grpSpPr>
      <p:sp>
        <p:nvSpPr>
          <p:cNvPr id="869" name="Shape 869"/>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870" name="Shape 87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
  <p:cSld name="Title slide">
    <p:spTree>
      <p:nvGrpSpPr>
        <p:cNvPr id="29" name="Shape 29"/>
        <p:cNvGrpSpPr/>
        <p:nvPr/>
      </p:nvGrpSpPr>
      <p:grpSpPr>
        <a:xfrm>
          <a:off x="0" y="0"/>
          <a:ext cx="0" cy="0"/>
          <a:chOff x="0" y="0"/>
          <a:chExt cx="0" cy="0"/>
        </a:xfrm>
      </p:grpSpPr>
      <p:grpSp>
        <p:nvGrpSpPr>
          <p:cNvPr id="30" name="Shape 30"/>
          <p:cNvGrpSpPr/>
          <p:nvPr/>
        </p:nvGrpSpPr>
        <p:grpSpPr>
          <a:xfrm flipH="1" rot="10800000">
            <a:off x="0" y="-535"/>
            <a:ext cx="9162288" cy="3086303"/>
            <a:chOff x="-7937" y="4255638"/>
            <a:chExt cx="9144000" cy="2606675"/>
          </a:xfrm>
        </p:grpSpPr>
        <p:sp>
          <p:nvSpPr>
            <p:cNvPr id="31" name="Shape 31"/>
            <p:cNvSpPr/>
            <p:nvPr/>
          </p:nvSpPr>
          <p:spPr>
            <a:xfrm>
              <a:off x="1958976" y="4315963"/>
              <a:ext cx="79375" cy="12700"/>
            </a:xfrm>
            <a:custGeom>
              <a:pathLst>
                <a:path extrusionOk="0" h="8" w="50">
                  <a:moveTo>
                    <a:pt x="50" y="8"/>
                  </a:moveTo>
                  <a:lnTo>
                    <a:pt x="50" y="8"/>
                  </a:lnTo>
                  <a:lnTo>
                    <a:pt x="46" y="8"/>
                  </a:lnTo>
                  <a:lnTo>
                    <a:pt x="46" y="6"/>
                  </a:lnTo>
                  <a:lnTo>
                    <a:pt x="50" y="2"/>
                  </a:lnTo>
                  <a:lnTo>
                    <a:pt x="48" y="2"/>
                  </a:lnTo>
                  <a:lnTo>
                    <a:pt x="42" y="0"/>
                  </a:lnTo>
                  <a:lnTo>
                    <a:pt x="0" y="2"/>
                  </a:lnTo>
                  <a:lnTo>
                    <a:pt x="0" y="2"/>
                  </a:lnTo>
                  <a:lnTo>
                    <a:pt x="4" y="4"/>
                  </a:lnTo>
                  <a:lnTo>
                    <a:pt x="16" y="6"/>
                  </a:lnTo>
                  <a:lnTo>
                    <a:pt x="50" y="8"/>
                  </a:lnTo>
                  <a:lnTo>
                    <a:pt x="50" y="8"/>
                  </a:lnTo>
                  <a:close/>
                </a:path>
              </a:pathLst>
            </a:custGeom>
            <a:solidFill>
              <a:srgbClr val="9A9BA7"/>
            </a:solidFill>
            <a:ln>
              <a:noFill/>
            </a:ln>
          </p:spPr>
          <p:txBody>
            <a:bodyPr anchorCtr="0" anchor="t" bIns="45700" lIns="91425" spcFirstLastPara="1" rIns="91425" wrap="square" tIns="45700">
              <a:noAutofit/>
            </a:bodyPr>
            <a:lstStyle/>
            <a:p>
              <a:pPr indent="0" lvl="0" marL="0">
                <a:spcBef>
                  <a:spcPts val="0"/>
                </a:spcBef>
                <a:spcAft>
                  <a:spcPts val="0"/>
                </a:spcAft>
                <a:buNone/>
              </a:pPr>
              <a:r>
                <a:t/>
              </a:r>
              <a:endParaRPr/>
            </a:p>
          </p:txBody>
        </p:sp>
        <p:sp>
          <p:nvSpPr>
            <p:cNvPr id="32" name="Shape 32"/>
            <p:cNvSpPr/>
            <p:nvPr/>
          </p:nvSpPr>
          <p:spPr>
            <a:xfrm>
              <a:off x="8777288" y="4306438"/>
              <a:ext cx="34800" cy="1500"/>
            </a:xfrm>
            <a:prstGeom prst="rect">
              <a:avLst/>
            </a:prstGeom>
            <a:solidFill>
              <a:srgbClr val="9A9BA7"/>
            </a:solidFill>
            <a:ln>
              <a:noFill/>
            </a:ln>
          </p:spPr>
          <p:txBody>
            <a:bodyPr anchorCtr="0" anchor="t" bIns="45700" lIns="91425" spcFirstLastPara="1" rIns="91425" wrap="square" tIns="45700">
              <a:noAutofit/>
            </a:bodyPr>
            <a:lstStyle/>
            <a:p>
              <a:pPr indent="0" lvl="0" marL="0">
                <a:spcBef>
                  <a:spcPts val="0"/>
                </a:spcBef>
                <a:spcAft>
                  <a:spcPts val="0"/>
                </a:spcAft>
                <a:buNone/>
              </a:pPr>
              <a:r>
                <a:t/>
              </a:r>
              <a:endParaRPr/>
            </a:p>
          </p:txBody>
        </p:sp>
        <p:sp>
          <p:nvSpPr>
            <p:cNvPr id="33" name="Shape 33"/>
            <p:cNvSpPr/>
            <p:nvPr/>
          </p:nvSpPr>
          <p:spPr>
            <a:xfrm>
              <a:off x="8812213" y="4306438"/>
              <a:ext cx="323850" cy="25400"/>
            </a:xfrm>
            <a:custGeom>
              <a:pathLst>
                <a:path extrusionOk="0" h="16" w="204">
                  <a:moveTo>
                    <a:pt x="198" y="4"/>
                  </a:moveTo>
                  <a:lnTo>
                    <a:pt x="198" y="4"/>
                  </a:lnTo>
                  <a:lnTo>
                    <a:pt x="200" y="6"/>
                  </a:lnTo>
                  <a:lnTo>
                    <a:pt x="198" y="6"/>
                  </a:lnTo>
                  <a:lnTo>
                    <a:pt x="188" y="6"/>
                  </a:lnTo>
                  <a:lnTo>
                    <a:pt x="154" y="6"/>
                  </a:lnTo>
                  <a:lnTo>
                    <a:pt x="126" y="6"/>
                  </a:lnTo>
                  <a:lnTo>
                    <a:pt x="124" y="6"/>
                  </a:lnTo>
                  <a:lnTo>
                    <a:pt x="124" y="8"/>
                  </a:lnTo>
                  <a:lnTo>
                    <a:pt x="134" y="10"/>
                  </a:lnTo>
                  <a:lnTo>
                    <a:pt x="134" y="10"/>
                  </a:lnTo>
                  <a:lnTo>
                    <a:pt x="106" y="6"/>
                  </a:lnTo>
                  <a:lnTo>
                    <a:pt x="74" y="4"/>
                  </a:lnTo>
                  <a:lnTo>
                    <a:pt x="0" y="0"/>
                  </a:lnTo>
                  <a:lnTo>
                    <a:pt x="0" y="0"/>
                  </a:lnTo>
                  <a:lnTo>
                    <a:pt x="22" y="4"/>
                  </a:lnTo>
                  <a:lnTo>
                    <a:pt x="42" y="8"/>
                  </a:lnTo>
                  <a:lnTo>
                    <a:pt x="60" y="2"/>
                  </a:lnTo>
                  <a:lnTo>
                    <a:pt x="60" y="2"/>
                  </a:lnTo>
                  <a:lnTo>
                    <a:pt x="90" y="6"/>
                  </a:lnTo>
                  <a:lnTo>
                    <a:pt x="98" y="8"/>
                  </a:lnTo>
                  <a:lnTo>
                    <a:pt x="98" y="10"/>
                  </a:lnTo>
                  <a:lnTo>
                    <a:pt x="94" y="12"/>
                  </a:lnTo>
                  <a:lnTo>
                    <a:pt x="86" y="14"/>
                  </a:lnTo>
                  <a:lnTo>
                    <a:pt x="58" y="16"/>
                  </a:lnTo>
                  <a:lnTo>
                    <a:pt x="58" y="16"/>
                  </a:lnTo>
                  <a:lnTo>
                    <a:pt x="90" y="16"/>
                  </a:lnTo>
                  <a:lnTo>
                    <a:pt x="112" y="14"/>
                  </a:lnTo>
                  <a:lnTo>
                    <a:pt x="134" y="12"/>
                  </a:lnTo>
                  <a:lnTo>
                    <a:pt x="166" y="14"/>
                  </a:lnTo>
                  <a:lnTo>
                    <a:pt x="164" y="8"/>
                  </a:lnTo>
                  <a:lnTo>
                    <a:pt x="196" y="12"/>
                  </a:lnTo>
                  <a:lnTo>
                    <a:pt x="196" y="12"/>
                  </a:lnTo>
                  <a:lnTo>
                    <a:pt x="194" y="10"/>
                  </a:lnTo>
                  <a:lnTo>
                    <a:pt x="194" y="10"/>
                  </a:lnTo>
                  <a:lnTo>
                    <a:pt x="200" y="8"/>
                  </a:lnTo>
                  <a:lnTo>
                    <a:pt x="204" y="6"/>
                  </a:lnTo>
                  <a:lnTo>
                    <a:pt x="202" y="6"/>
                  </a:lnTo>
                  <a:lnTo>
                    <a:pt x="198" y="4"/>
                  </a:lnTo>
                  <a:lnTo>
                    <a:pt x="198" y="4"/>
                  </a:lnTo>
                  <a:close/>
                </a:path>
              </a:pathLst>
            </a:custGeom>
            <a:solidFill>
              <a:srgbClr val="9A9BA7"/>
            </a:solidFill>
            <a:ln>
              <a:noFill/>
            </a:ln>
          </p:spPr>
          <p:txBody>
            <a:bodyPr anchorCtr="0" anchor="t" bIns="45700" lIns="91425" spcFirstLastPara="1" rIns="91425" wrap="square" tIns="45700">
              <a:noAutofit/>
            </a:bodyPr>
            <a:lstStyle/>
            <a:p>
              <a:pPr indent="0" lvl="0" marL="0">
                <a:spcBef>
                  <a:spcPts val="0"/>
                </a:spcBef>
                <a:spcAft>
                  <a:spcPts val="0"/>
                </a:spcAft>
                <a:buNone/>
              </a:pPr>
              <a:r>
                <a:t/>
              </a:r>
              <a:endParaRPr/>
            </a:p>
          </p:txBody>
        </p:sp>
        <p:sp>
          <p:nvSpPr>
            <p:cNvPr id="34" name="Shape 34"/>
            <p:cNvSpPr/>
            <p:nvPr/>
          </p:nvSpPr>
          <p:spPr>
            <a:xfrm>
              <a:off x="4943476" y="4322313"/>
              <a:ext cx="92075" cy="15875"/>
            </a:xfrm>
            <a:custGeom>
              <a:pathLst>
                <a:path extrusionOk="0" h="10" w="58">
                  <a:moveTo>
                    <a:pt x="0" y="0"/>
                  </a:moveTo>
                  <a:lnTo>
                    <a:pt x="0" y="0"/>
                  </a:lnTo>
                  <a:lnTo>
                    <a:pt x="20" y="4"/>
                  </a:lnTo>
                  <a:lnTo>
                    <a:pt x="26" y="6"/>
                  </a:lnTo>
                  <a:lnTo>
                    <a:pt x="34" y="8"/>
                  </a:lnTo>
                  <a:lnTo>
                    <a:pt x="58" y="10"/>
                  </a:lnTo>
                  <a:lnTo>
                    <a:pt x="58" y="10"/>
                  </a:lnTo>
                  <a:lnTo>
                    <a:pt x="38" y="6"/>
                  </a:lnTo>
                  <a:lnTo>
                    <a:pt x="24" y="4"/>
                  </a:lnTo>
                  <a:lnTo>
                    <a:pt x="0"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a:spcBef>
                  <a:spcPts val="0"/>
                </a:spcBef>
                <a:spcAft>
                  <a:spcPts val="0"/>
                </a:spcAft>
                <a:buNone/>
              </a:pPr>
              <a:r>
                <a:t/>
              </a:r>
              <a:endParaRPr/>
            </a:p>
          </p:txBody>
        </p:sp>
        <p:sp>
          <p:nvSpPr>
            <p:cNvPr id="35" name="Shape 35"/>
            <p:cNvSpPr/>
            <p:nvPr/>
          </p:nvSpPr>
          <p:spPr>
            <a:xfrm>
              <a:off x="4718051" y="4319138"/>
              <a:ext cx="104775" cy="9525"/>
            </a:xfrm>
            <a:custGeom>
              <a:pathLst>
                <a:path extrusionOk="0" h="6" w="66">
                  <a:moveTo>
                    <a:pt x="4" y="0"/>
                  </a:moveTo>
                  <a:lnTo>
                    <a:pt x="0" y="0"/>
                  </a:lnTo>
                  <a:lnTo>
                    <a:pt x="66" y="6"/>
                  </a:lnTo>
                  <a:lnTo>
                    <a:pt x="4" y="0"/>
                  </a:lnTo>
                  <a:close/>
                </a:path>
              </a:pathLst>
            </a:custGeom>
            <a:solidFill>
              <a:srgbClr val="9A9BA7"/>
            </a:solidFill>
            <a:ln>
              <a:noFill/>
            </a:ln>
          </p:spPr>
          <p:txBody>
            <a:bodyPr anchorCtr="0" anchor="t" bIns="45700" lIns="91425" spcFirstLastPara="1" rIns="91425" wrap="square" tIns="45700">
              <a:noAutofit/>
            </a:bodyPr>
            <a:lstStyle/>
            <a:p>
              <a:pPr indent="0" lvl="0" marL="0">
                <a:spcBef>
                  <a:spcPts val="0"/>
                </a:spcBef>
                <a:spcAft>
                  <a:spcPts val="0"/>
                </a:spcAft>
                <a:buNone/>
              </a:pPr>
              <a:r>
                <a:t/>
              </a:r>
              <a:endParaRPr/>
            </a:p>
          </p:txBody>
        </p:sp>
        <p:sp>
          <p:nvSpPr>
            <p:cNvPr id="36" name="Shape 36"/>
            <p:cNvSpPr/>
            <p:nvPr/>
          </p:nvSpPr>
          <p:spPr>
            <a:xfrm>
              <a:off x="3927476" y="4331838"/>
              <a:ext cx="12700" cy="3175"/>
            </a:xfrm>
            <a:custGeom>
              <a:pathLst>
                <a:path extrusionOk="0" h="2" w="8">
                  <a:moveTo>
                    <a:pt x="2" y="0"/>
                  </a:moveTo>
                  <a:lnTo>
                    <a:pt x="2" y="0"/>
                  </a:lnTo>
                  <a:lnTo>
                    <a:pt x="0" y="0"/>
                  </a:lnTo>
                  <a:lnTo>
                    <a:pt x="2" y="2"/>
                  </a:lnTo>
                  <a:lnTo>
                    <a:pt x="6" y="2"/>
                  </a:lnTo>
                  <a:lnTo>
                    <a:pt x="6" y="2"/>
                  </a:lnTo>
                  <a:lnTo>
                    <a:pt x="8" y="2"/>
                  </a:lnTo>
                  <a:lnTo>
                    <a:pt x="2" y="0"/>
                  </a:lnTo>
                  <a:lnTo>
                    <a:pt x="2" y="0"/>
                  </a:lnTo>
                  <a:close/>
                </a:path>
              </a:pathLst>
            </a:custGeom>
            <a:solidFill>
              <a:srgbClr val="9A9BA7"/>
            </a:solidFill>
            <a:ln>
              <a:noFill/>
            </a:ln>
          </p:spPr>
          <p:txBody>
            <a:bodyPr anchorCtr="0" anchor="t" bIns="45700" lIns="91425" spcFirstLastPara="1" rIns="91425" wrap="square" tIns="45700">
              <a:noAutofit/>
            </a:bodyPr>
            <a:lstStyle/>
            <a:p>
              <a:pPr indent="0" lvl="0" marL="0">
                <a:spcBef>
                  <a:spcPts val="0"/>
                </a:spcBef>
                <a:spcAft>
                  <a:spcPts val="0"/>
                </a:spcAft>
                <a:buNone/>
              </a:pPr>
              <a:r>
                <a:t/>
              </a:r>
              <a:endParaRPr/>
            </a:p>
          </p:txBody>
        </p:sp>
        <p:sp>
          <p:nvSpPr>
            <p:cNvPr id="37" name="Shape 37"/>
            <p:cNvSpPr/>
            <p:nvPr/>
          </p:nvSpPr>
          <p:spPr>
            <a:xfrm>
              <a:off x="3792538" y="4315963"/>
              <a:ext cx="65088" cy="12700"/>
            </a:xfrm>
            <a:custGeom>
              <a:pathLst>
                <a:path extrusionOk="0" h="8" w="41">
                  <a:moveTo>
                    <a:pt x="41" y="8"/>
                  </a:moveTo>
                  <a:lnTo>
                    <a:pt x="41" y="8"/>
                  </a:lnTo>
                  <a:lnTo>
                    <a:pt x="19" y="4"/>
                  </a:lnTo>
                  <a:lnTo>
                    <a:pt x="19" y="4"/>
                  </a:lnTo>
                  <a:lnTo>
                    <a:pt x="23" y="2"/>
                  </a:lnTo>
                  <a:lnTo>
                    <a:pt x="29" y="2"/>
                  </a:lnTo>
                  <a:lnTo>
                    <a:pt x="29" y="2"/>
                  </a:lnTo>
                  <a:lnTo>
                    <a:pt x="29" y="2"/>
                  </a:lnTo>
                  <a:lnTo>
                    <a:pt x="2" y="0"/>
                  </a:lnTo>
                  <a:lnTo>
                    <a:pt x="2" y="0"/>
                  </a:lnTo>
                  <a:lnTo>
                    <a:pt x="0" y="0"/>
                  </a:lnTo>
                  <a:lnTo>
                    <a:pt x="0" y="2"/>
                  </a:lnTo>
                  <a:lnTo>
                    <a:pt x="6" y="4"/>
                  </a:lnTo>
                  <a:lnTo>
                    <a:pt x="41" y="8"/>
                  </a:lnTo>
                  <a:lnTo>
                    <a:pt x="41" y="8"/>
                  </a:lnTo>
                  <a:close/>
                </a:path>
              </a:pathLst>
            </a:custGeom>
            <a:solidFill>
              <a:srgbClr val="9A9BA7"/>
            </a:solidFill>
            <a:ln>
              <a:noFill/>
            </a:ln>
          </p:spPr>
          <p:txBody>
            <a:bodyPr anchorCtr="0" anchor="t" bIns="45700" lIns="91425" spcFirstLastPara="1" rIns="91425" wrap="square" tIns="45700">
              <a:noAutofit/>
            </a:bodyPr>
            <a:lstStyle/>
            <a:p>
              <a:pPr indent="0" lvl="0" marL="0">
                <a:spcBef>
                  <a:spcPts val="0"/>
                </a:spcBef>
                <a:spcAft>
                  <a:spcPts val="0"/>
                </a:spcAft>
                <a:buNone/>
              </a:pPr>
              <a:r>
                <a:t/>
              </a:r>
              <a:endParaRPr/>
            </a:p>
          </p:txBody>
        </p:sp>
        <p:sp>
          <p:nvSpPr>
            <p:cNvPr id="38" name="Shape 38"/>
            <p:cNvSpPr/>
            <p:nvPr/>
          </p:nvSpPr>
          <p:spPr>
            <a:xfrm>
              <a:off x="2363788" y="4328663"/>
              <a:ext cx="225425" cy="15875"/>
            </a:xfrm>
            <a:custGeom>
              <a:pathLst>
                <a:path extrusionOk="0" h="10" w="142">
                  <a:moveTo>
                    <a:pt x="54" y="0"/>
                  </a:moveTo>
                  <a:lnTo>
                    <a:pt x="52" y="0"/>
                  </a:lnTo>
                  <a:lnTo>
                    <a:pt x="52" y="0"/>
                  </a:lnTo>
                  <a:lnTo>
                    <a:pt x="52" y="0"/>
                  </a:lnTo>
                  <a:lnTo>
                    <a:pt x="52" y="0"/>
                  </a:lnTo>
                  <a:lnTo>
                    <a:pt x="22" y="0"/>
                  </a:lnTo>
                  <a:lnTo>
                    <a:pt x="22" y="0"/>
                  </a:lnTo>
                  <a:lnTo>
                    <a:pt x="12" y="2"/>
                  </a:lnTo>
                  <a:lnTo>
                    <a:pt x="12" y="2"/>
                  </a:lnTo>
                  <a:lnTo>
                    <a:pt x="0" y="2"/>
                  </a:lnTo>
                  <a:lnTo>
                    <a:pt x="0" y="2"/>
                  </a:lnTo>
                  <a:lnTo>
                    <a:pt x="24" y="6"/>
                  </a:lnTo>
                  <a:lnTo>
                    <a:pt x="52" y="8"/>
                  </a:lnTo>
                  <a:lnTo>
                    <a:pt x="52" y="8"/>
                  </a:lnTo>
                  <a:lnTo>
                    <a:pt x="46" y="10"/>
                  </a:lnTo>
                  <a:lnTo>
                    <a:pt x="54" y="8"/>
                  </a:lnTo>
                  <a:lnTo>
                    <a:pt x="54" y="8"/>
                  </a:lnTo>
                  <a:lnTo>
                    <a:pt x="92" y="8"/>
                  </a:lnTo>
                  <a:lnTo>
                    <a:pt x="142" y="10"/>
                  </a:lnTo>
                  <a:lnTo>
                    <a:pt x="142" y="10"/>
                  </a:lnTo>
                  <a:lnTo>
                    <a:pt x="88" y="4"/>
                  </a:lnTo>
                  <a:lnTo>
                    <a:pt x="92" y="2"/>
                  </a:lnTo>
                  <a:lnTo>
                    <a:pt x="92" y="2"/>
                  </a:lnTo>
                  <a:lnTo>
                    <a:pt x="82" y="0"/>
                  </a:lnTo>
                  <a:lnTo>
                    <a:pt x="54" y="0"/>
                  </a:lnTo>
                  <a:lnTo>
                    <a:pt x="54" y="0"/>
                  </a:lnTo>
                  <a:close/>
                </a:path>
              </a:pathLst>
            </a:custGeom>
            <a:solidFill>
              <a:srgbClr val="9A9BA7"/>
            </a:solidFill>
            <a:ln>
              <a:noFill/>
            </a:ln>
          </p:spPr>
          <p:txBody>
            <a:bodyPr anchorCtr="0" anchor="t" bIns="45700" lIns="91425" spcFirstLastPara="1" rIns="91425" wrap="square" tIns="45700">
              <a:noAutofit/>
            </a:bodyPr>
            <a:lstStyle/>
            <a:p>
              <a:pPr indent="0" lvl="0" marL="0">
                <a:spcBef>
                  <a:spcPts val="0"/>
                </a:spcBef>
                <a:spcAft>
                  <a:spcPts val="0"/>
                </a:spcAft>
                <a:buNone/>
              </a:pPr>
              <a:r>
                <a:t/>
              </a:r>
              <a:endParaRPr/>
            </a:p>
          </p:txBody>
        </p:sp>
        <p:sp>
          <p:nvSpPr>
            <p:cNvPr id="39" name="Shape 39"/>
            <p:cNvSpPr/>
            <p:nvPr/>
          </p:nvSpPr>
          <p:spPr>
            <a:xfrm>
              <a:off x="2509838" y="4331838"/>
              <a:ext cx="44450" cy="3175"/>
            </a:xfrm>
            <a:custGeom>
              <a:pathLst>
                <a:path extrusionOk="0" h="2" w="28">
                  <a:moveTo>
                    <a:pt x="0" y="0"/>
                  </a:moveTo>
                  <a:lnTo>
                    <a:pt x="0" y="0"/>
                  </a:lnTo>
                  <a:lnTo>
                    <a:pt x="28" y="2"/>
                  </a:lnTo>
                  <a:lnTo>
                    <a:pt x="4"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a:spcBef>
                  <a:spcPts val="0"/>
                </a:spcBef>
                <a:spcAft>
                  <a:spcPts val="0"/>
                </a:spcAft>
                <a:buNone/>
              </a:pPr>
              <a:r>
                <a:t/>
              </a:r>
              <a:endParaRPr/>
            </a:p>
          </p:txBody>
        </p:sp>
        <p:sp>
          <p:nvSpPr>
            <p:cNvPr id="40" name="Shape 40"/>
            <p:cNvSpPr/>
            <p:nvPr/>
          </p:nvSpPr>
          <p:spPr>
            <a:xfrm>
              <a:off x="3224213" y="4328663"/>
              <a:ext cx="15875" cy="3175"/>
            </a:xfrm>
            <a:custGeom>
              <a:pathLst>
                <a:path extrusionOk="0" h="2" w="10">
                  <a:moveTo>
                    <a:pt x="10" y="2"/>
                  </a:moveTo>
                  <a:lnTo>
                    <a:pt x="10" y="2"/>
                  </a:lnTo>
                  <a:lnTo>
                    <a:pt x="0" y="0"/>
                  </a:lnTo>
                  <a:lnTo>
                    <a:pt x="0" y="0"/>
                  </a:lnTo>
                  <a:lnTo>
                    <a:pt x="10" y="2"/>
                  </a:lnTo>
                  <a:lnTo>
                    <a:pt x="10" y="2"/>
                  </a:lnTo>
                  <a:close/>
                </a:path>
              </a:pathLst>
            </a:custGeom>
            <a:solidFill>
              <a:srgbClr val="9A9BA7"/>
            </a:solidFill>
            <a:ln>
              <a:noFill/>
            </a:ln>
          </p:spPr>
          <p:txBody>
            <a:bodyPr anchorCtr="0" anchor="t" bIns="45700" lIns="91425" spcFirstLastPara="1" rIns="91425" wrap="square" tIns="45700">
              <a:noAutofit/>
            </a:bodyPr>
            <a:lstStyle/>
            <a:p>
              <a:pPr indent="0" lvl="0" marL="0">
                <a:spcBef>
                  <a:spcPts val="0"/>
                </a:spcBef>
                <a:spcAft>
                  <a:spcPts val="0"/>
                </a:spcAft>
                <a:buNone/>
              </a:pPr>
              <a:r>
                <a:t/>
              </a:r>
              <a:endParaRPr/>
            </a:p>
          </p:txBody>
        </p:sp>
        <p:sp>
          <p:nvSpPr>
            <p:cNvPr id="41" name="Shape 41"/>
            <p:cNvSpPr/>
            <p:nvPr/>
          </p:nvSpPr>
          <p:spPr>
            <a:xfrm>
              <a:off x="2155826" y="4328663"/>
              <a:ext cx="246063" cy="15875"/>
            </a:xfrm>
            <a:custGeom>
              <a:pathLst>
                <a:path extrusionOk="0" h="10" w="155">
                  <a:moveTo>
                    <a:pt x="58" y="0"/>
                  </a:moveTo>
                  <a:lnTo>
                    <a:pt x="58" y="0"/>
                  </a:lnTo>
                  <a:lnTo>
                    <a:pt x="58" y="2"/>
                  </a:lnTo>
                  <a:lnTo>
                    <a:pt x="54" y="2"/>
                  </a:lnTo>
                  <a:lnTo>
                    <a:pt x="40" y="2"/>
                  </a:lnTo>
                  <a:lnTo>
                    <a:pt x="0" y="4"/>
                  </a:lnTo>
                  <a:lnTo>
                    <a:pt x="0" y="4"/>
                  </a:lnTo>
                  <a:lnTo>
                    <a:pt x="30" y="8"/>
                  </a:lnTo>
                  <a:lnTo>
                    <a:pt x="62" y="10"/>
                  </a:lnTo>
                  <a:lnTo>
                    <a:pt x="101" y="10"/>
                  </a:lnTo>
                  <a:lnTo>
                    <a:pt x="155" y="10"/>
                  </a:lnTo>
                  <a:lnTo>
                    <a:pt x="155" y="10"/>
                  </a:lnTo>
                  <a:lnTo>
                    <a:pt x="103" y="4"/>
                  </a:lnTo>
                  <a:lnTo>
                    <a:pt x="58" y="0"/>
                  </a:lnTo>
                  <a:lnTo>
                    <a:pt x="58" y="0"/>
                  </a:lnTo>
                  <a:close/>
                </a:path>
              </a:pathLst>
            </a:custGeom>
            <a:solidFill>
              <a:srgbClr val="9A9BA7"/>
            </a:solidFill>
            <a:ln>
              <a:noFill/>
            </a:ln>
          </p:spPr>
          <p:txBody>
            <a:bodyPr anchorCtr="0" anchor="t" bIns="45700" lIns="91425" spcFirstLastPara="1" rIns="91425" wrap="square" tIns="45700">
              <a:noAutofit/>
            </a:bodyPr>
            <a:lstStyle/>
            <a:p>
              <a:pPr indent="0" lvl="0" marL="0">
                <a:spcBef>
                  <a:spcPts val="0"/>
                </a:spcBef>
                <a:spcAft>
                  <a:spcPts val="0"/>
                </a:spcAft>
                <a:buNone/>
              </a:pPr>
              <a:r>
                <a:t/>
              </a:r>
              <a:endParaRPr/>
            </a:p>
          </p:txBody>
        </p:sp>
        <p:sp>
          <p:nvSpPr>
            <p:cNvPr id="42" name="Shape 42"/>
            <p:cNvSpPr/>
            <p:nvPr/>
          </p:nvSpPr>
          <p:spPr>
            <a:xfrm>
              <a:off x="2538413" y="4312788"/>
              <a:ext cx="85725" cy="6350"/>
            </a:xfrm>
            <a:custGeom>
              <a:pathLst>
                <a:path extrusionOk="0" h="4" w="54">
                  <a:moveTo>
                    <a:pt x="54" y="2"/>
                  </a:moveTo>
                  <a:lnTo>
                    <a:pt x="54" y="2"/>
                  </a:lnTo>
                  <a:lnTo>
                    <a:pt x="32" y="0"/>
                  </a:lnTo>
                  <a:lnTo>
                    <a:pt x="30" y="0"/>
                  </a:lnTo>
                  <a:lnTo>
                    <a:pt x="30" y="0"/>
                  </a:lnTo>
                  <a:lnTo>
                    <a:pt x="28" y="0"/>
                  </a:lnTo>
                  <a:lnTo>
                    <a:pt x="26" y="2"/>
                  </a:lnTo>
                  <a:lnTo>
                    <a:pt x="0" y="4"/>
                  </a:lnTo>
                  <a:lnTo>
                    <a:pt x="0" y="4"/>
                  </a:lnTo>
                  <a:lnTo>
                    <a:pt x="12" y="4"/>
                  </a:lnTo>
                  <a:lnTo>
                    <a:pt x="26" y="4"/>
                  </a:lnTo>
                  <a:lnTo>
                    <a:pt x="54" y="2"/>
                  </a:lnTo>
                  <a:lnTo>
                    <a:pt x="54" y="2"/>
                  </a:lnTo>
                  <a:close/>
                </a:path>
              </a:pathLst>
            </a:custGeom>
            <a:solidFill>
              <a:srgbClr val="9A9BA7"/>
            </a:solidFill>
            <a:ln>
              <a:noFill/>
            </a:ln>
          </p:spPr>
          <p:txBody>
            <a:bodyPr anchorCtr="0" anchor="t" bIns="45700" lIns="91425" spcFirstLastPara="1" rIns="91425" wrap="square" tIns="45700">
              <a:noAutofit/>
            </a:bodyPr>
            <a:lstStyle/>
            <a:p>
              <a:pPr indent="0" lvl="0" marL="0">
                <a:spcBef>
                  <a:spcPts val="0"/>
                </a:spcBef>
                <a:spcAft>
                  <a:spcPts val="0"/>
                </a:spcAft>
                <a:buNone/>
              </a:pPr>
              <a:r>
                <a:t/>
              </a:r>
              <a:endParaRPr/>
            </a:p>
          </p:txBody>
        </p:sp>
        <p:sp>
          <p:nvSpPr>
            <p:cNvPr id="43" name="Shape 43"/>
            <p:cNvSpPr/>
            <p:nvPr/>
          </p:nvSpPr>
          <p:spPr>
            <a:xfrm>
              <a:off x="1860551" y="4341363"/>
              <a:ext cx="47700" cy="1500"/>
            </a:xfrm>
            <a:prstGeom prst="rect">
              <a:avLst/>
            </a:prstGeom>
            <a:solidFill>
              <a:srgbClr val="9A9BA7"/>
            </a:solidFill>
            <a:ln>
              <a:noFill/>
            </a:ln>
          </p:spPr>
          <p:txBody>
            <a:bodyPr anchorCtr="0" anchor="t" bIns="45700" lIns="91425" spcFirstLastPara="1" rIns="91425" wrap="square" tIns="45700">
              <a:noAutofit/>
            </a:bodyPr>
            <a:lstStyle/>
            <a:p>
              <a:pPr indent="0" lvl="0" marL="0">
                <a:spcBef>
                  <a:spcPts val="0"/>
                </a:spcBef>
                <a:spcAft>
                  <a:spcPts val="0"/>
                </a:spcAft>
                <a:buNone/>
              </a:pPr>
              <a:r>
                <a:t/>
              </a:r>
              <a:endParaRPr/>
            </a:p>
          </p:txBody>
        </p:sp>
        <p:sp>
          <p:nvSpPr>
            <p:cNvPr id="44" name="Shape 44"/>
            <p:cNvSpPr/>
            <p:nvPr/>
          </p:nvSpPr>
          <p:spPr>
            <a:xfrm>
              <a:off x="8697913" y="4306438"/>
              <a:ext cx="38100" cy="1500"/>
            </a:xfrm>
            <a:prstGeom prst="rect">
              <a:avLst/>
            </a:prstGeom>
            <a:solidFill>
              <a:srgbClr val="9A9BA7"/>
            </a:solidFill>
            <a:ln>
              <a:noFill/>
            </a:ln>
          </p:spPr>
          <p:txBody>
            <a:bodyPr anchorCtr="0" anchor="t" bIns="45700" lIns="91425" spcFirstLastPara="1" rIns="91425" wrap="square" tIns="45700">
              <a:noAutofit/>
            </a:bodyPr>
            <a:lstStyle/>
            <a:p>
              <a:pPr indent="0" lvl="0" marL="0">
                <a:spcBef>
                  <a:spcPts val="0"/>
                </a:spcBef>
                <a:spcAft>
                  <a:spcPts val="0"/>
                </a:spcAft>
                <a:buNone/>
              </a:pPr>
              <a:r>
                <a:t/>
              </a:r>
              <a:endParaRPr/>
            </a:p>
          </p:txBody>
        </p:sp>
        <p:sp>
          <p:nvSpPr>
            <p:cNvPr id="45" name="Shape 45"/>
            <p:cNvSpPr/>
            <p:nvPr/>
          </p:nvSpPr>
          <p:spPr>
            <a:xfrm>
              <a:off x="7788276" y="4290563"/>
              <a:ext cx="19050" cy="3175"/>
            </a:xfrm>
            <a:custGeom>
              <a:pathLst>
                <a:path extrusionOk="0" h="2" w="12">
                  <a:moveTo>
                    <a:pt x="0" y="0"/>
                  </a:moveTo>
                  <a:lnTo>
                    <a:pt x="0" y="0"/>
                  </a:lnTo>
                  <a:lnTo>
                    <a:pt x="12" y="2"/>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a:spcBef>
                  <a:spcPts val="0"/>
                </a:spcBef>
                <a:spcAft>
                  <a:spcPts val="0"/>
                </a:spcAft>
                <a:buNone/>
              </a:pPr>
              <a:r>
                <a:t/>
              </a:r>
              <a:endParaRPr/>
            </a:p>
          </p:txBody>
        </p:sp>
        <p:sp>
          <p:nvSpPr>
            <p:cNvPr id="46" name="Shape 46"/>
            <p:cNvSpPr/>
            <p:nvPr/>
          </p:nvSpPr>
          <p:spPr>
            <a:xfrm>
              <a:off x="7581901" y="4287388"/>
              <a:ext cx="3175" cy="6350"/>
            </a:xfrm>
            <a:custGeom>
              <a:pathLst>
                <a:path extrusionOk="0" h="4" w="2">
                  <a:moveTo>
                    <a:pt x="0" y="4"/>
                  </a:moveTo>
                  <a:lnTo>
                    <a:pt x="2" y="4"/>
                  </a:lnTo>
                  <a:lnTo>
                    <a:pt x="2" y="0"/>
                  </a:lnTo>
                  <a:lnTo>
                    <a:pt x="0" y="4"/>
                  </a:lnTo>
                  <a:close/>
                </a:path>
              </a:pathLst>
            </a:custGeom>
            <a:solidFill>
              <a:srgbClr val="9A9BA7"/>
            </a:solidFill>
            <a:ln>
              <a:noFill/>
            </a:ln>
          </p:spPr>
          <p:txBody>
            <a:bodyPr anchorCtr="0" anchor="t" bIns="45700" lIns="91425" spcFirstLastPara="1" rIns="91425" wrap="square" tIns="45700">
              <a:noAutofit/>
            </a:bodyPr>
            <a:lstStyle/>
            <a:p>
              <a:pPr indent="0" lvl="0" marL="0">
                <a:spcBef>
                  <a:spcPts val="0"/>
                </a:spcBef>
                <a:spcAft>
                  <a:spcPts val="0"/>
                </a:spcAft>
                <a:buNone/>
              </a:pPr>
              <a:r>
                <a:t/>
              </a:r>
              <a:endParaRPr/>
            </a:p>
          </p:txBody>
        </p:sp>
        <p:sp>
          <p:nvSpPr>
            <p:cNvPr id="47" name="Shape 47"/>
            <p:cNvSpPr/>
            <p:nvPr/>
          </p:nvSpPr>
          <p:spPr>
            <a:xfrm>
              <a:off x="4556126" y="4335013"/>
              <a:ext cx="6350" cy="3175"/>
            </a:xfrm>
            <a:custGeom>
              <a:pathLst>
                <a:path extrusionOk="0" h="2" w="4">
                  <a:moveTo>
                    <a:pt x="4" y="0"/>
                  </a:moveTo>
                  <a:lnTo>
                    <a:pt x="4" y="0"/>
                  </a:lnTo>
                  <a:lnTo>
                    <a:pt x="2" y="0"/>
                  </a:lnTo>
                  <a:lnTo>
                    <a:pt x="0" y="2"/>
                  </a:lnTo>
                  <a:lnTo>
                    <a:pt x="0" y="2"/>
                  </a:lnTo>
                  <a:lnTo>
                    <a:pt x="4" y="0"/>
                  </a:lnTo>
                  <a:lnTo>
                    <a:pt x="4" y="0"/>
                  </a:lnTo>
                  <a:close/>
                </a:path>
              </a:pathLst>
            </a:custGeom>
            <a:solidFill>
              <a:srgbClr val="9A9BA7"/>
            </a:solidFill>
            <a:ln>
              <a:noFill/>
            </a:ln>
          </p:spPr>
          <p:txBody>
            <a:bodyPr anchorCtr="0" anchor="t" bIns="45700" lIns="91425" spcFirstLastPara="1" rIns="91425" wrap="square" tIns="45700">
              <a:noAutofit/>
            </a:bodyPr>
            <a:lstStyle/>
            <a:p>
              <a:pPr indent="0" lvl="0" marL="0">
                <a:spcBef>
                  <a:spcPts val="0"/>
                </a:spcBef>
                <a:spcAft>
                  <a:spcPts val="0"/>
                </a:spcAft>
                <a:buNone/>
              </a:pPr>
              <a:r>
                <a:t/>
              </a:r>
              <a:endParaRPr/>
            </a:p>
          </p:txBody>
        </p:sp>
        <p:sp>
          <p:nvSpPr>
            <p:cNvPr id="48" name="Shape 48"/>
            <p:cNvSpPr/>
            <p:nvPr/>
          </p:nvSpPr>
          <p:spPr>
            <a:xfrm>
              <a:off x="4530726" y="4338188"/>
              <a:ext cx="3175" cy="3175"/>
            </a:xfrm>
            <a:custGeom>
              <a:pathLst>
                <a:path extrusionOk="0" h="2" w="2">
                  <a:moveTo>
                    <a:pt x="0" y="2"/>
                  </a:moveTo>
                  <a:lnTo>
                    <a:pt x="2" y="0"/>
                  </a:lnTo>
                  <a:lnTo>
                    <a:pt x="2" y="0"/>
                  </a:lnTo>
                  <a:lnTo>
                    <a:pt x="0" y="0"/>
                  </a:lnTo>
                  <a:lnTo>
                    <a:pt x="0" y="2"/>
                  </a:lnTo>
                  <a:lnTo>
                    <a:pt x="0" y="2"/>
                  </a:lnTo>
                  <a:close/>
                </a:path>
              </a:pathLst>
            </a:custGeom>
            <a:solidFill>
              <a:srgbClr val="9A9BA7"/>
            </a:solidFill>
            <a:ln>
              <a:noFill/>
            </a:ln>
          </p:spPr>
          <p:txBody>
            <a:bodyPr anchorCtr="0" anchor="t" bIns="45700" lIns="91425" spcFirstLastPara="1" rIns="91425" wrap="square" tIns="45700">
              <a:noAutofit/>
            </a:bodyPr>
            <a:lstStyle/>
            <a:p>
              <a:pPr indent="0" lvl="0" marL="0">
                <a:spcBef>
                  <a:spcPts val="0"/>
                </a:spcBef>
                <a:spcAft>
                  <a:spcPts val="0"/>
                </a:spcAft>
                <a:buNone/>
              </a:pPr>
              <a:r>
                <a:t/>
              </a:r>
              <a:endParaRPr/>
            </a:p>
          </p:txBody>
        </p:sp>
        <p:sp>
          <p:nvSpPr>
            <p:cNvPr id="49" name="Shape 49"/>
            <p:cNvSpPr/>
            <p:nvPr/>
          </p:nvSpPr>
          <p:spPr>
            <a:xfrm>
              <a:off x="4521201" y="4341363"/>
              <a:ext cx="9525" cy="3175"/>
            </a:xfrm>
            <a:custGeom>
              <a:pathLst>
                <a:path extrusionOk="0" h="2" w="6">
                  <a:moveTo>
                    <a:pt x="0" y="0"/>
                  </a:moveTo>
                  <a:lnTo>
                    <a:pt x="6" y="2"/>
                  </a:lnTo>
                  <a:lnTo>
                    <a:pt x="6"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a:spcBef>
                  <a:spcPts val="0"/>
                </a:spcBef>
                <a:spcAft>
                  <a:spcPts val="0"/>
                </a:spcAft>
                <a:buNone/>
              </a:pPr>
              <a:r>
                <a:t/>
              </a:r>
              <a:endParaRPr/>
            </a:p>
          </p:txBody>
        </p:sp>
        <p:sp>
          <p:nvSpPr>
            <p:cNvPr id="50" name="Shape 50"/>
            <p:cNvSpPr/>
            <p:nvPr/>
          </p:nvSpPr>
          <p:spPr>
            <a:xfrm>
              <a:off x="4546601" y="4338188"/>
              <a:ext cx="9525" cy="3175"/>
            </a:xfrm>
            <a:custGeom>
              <a:pathLst>
                <a:path extrusionOk="0" h="2" w="6">
                  <a:moveTo>
                    <a:pt x="0" y="2"/>
                  </a:moveTo>
                  <a:lnTo>
                    <a:pt x="4" y="2"/>
                  </a:lnTo>
                  <a:lnTo>
                    <a:pt x="6" y="0"/>
                  </a:lnTo>
                  <a:lnTo>
                    <a:pt x="6" y="0"/>
                  </a:lnTo>
                  <a:lnTo>
                    <a:pt x="0" y="2"/>
                  </a:lnTo>
                  <a:lnTo>
                    <a:pt x="0" y="2"/>
                  </a:lnTo>
                  <a:close/>
                </a:path>
              </a:pathLst>
            </a:custGeom>
            <a:solidFill>
              <a:srgbClr val="9A9BA7"/>
            </a:solidFill>
            <a:ln>
              <a:noFill/>
            </a:ln>
          </p:spPr>
          <p:txBody>
            <a:bodyPr anchorCtr="0" anchor="t" bIns="45700" lIns="91425" spcFirstLastPara="1" rIns="91425" wrap="square" tIns="45700">
              <a:noAutofit/>
            </a:bodyPr>
            <a:lstStyle/>
            <a:p>
              <a:pPr indent="0" lvl="0" marL="0">
                <a:spcBef>
                  <a:spcPts val="0"/>
                </a:spcBef>
                <a:spcAft>
                  <a:spcPts val="0"/>
                </a:spcAft>
                <a:buNone/>
              </a:pPr>
              <a:r>
                <a:t/>
              </a:r>
              <a:endParaRPr/>
            </a:p>
          </p:txBody>
        </p:sp>
        <p:sp>
          <p:nvSpPr>
            <p:cNvPr id="51" name="Shape 51"/>
            <p:cNvSpPr/>
            <p:nvPr/>
          </p:nvSpPr>
          <p:spPr>
            <a:xfrm>
              <a:off x="-7937" y="4255638"/>
              <a:ext cx="9134475" cy="2606675"/>
            </a:xfrm>
            <a:custGeom>
              <a:pathLst>
                <a:path extrusionOk="0" h="1642" w="5754">
                  <a:moveTo>
                    <a:pt x="5562" y="40"/>
                  </a:moveTo>
                  <a:lnTo>
                    <a:pt x="5562" y="40"/>
                  </a:lnTo>
                  <a:lnTo>
                    <a:pt x="5532" y="40"/>
                  </a:lnTo>
                  <a:lnTo>
                    <a:pt x="5520" y="36"/>
                  </a:lnTo>
                  <a:lnTo>
                    <a:pt x="5510" y="34"/>
                  </a:lnTo>
                  <a:lnTo>
                    <a:pt x="5484" y="32"/>
                  </a:lnTo>
                  <a:lnTo>
                    <a:pt x="5438" y="30"/>
                  </a:lnTo>
                  <a:lnTo>
                    <a:pt x="5498" y="42"/>
                  </a:lnTo>
                  <a:lnTo>
                    <a:pt x="5498" y="42"/>
                  </a:lnTo>
                  <a:lnTo>
                    <a:pt x="5442" y="40"/>
                  </a:lnTo>
                  <a:lnTo>
                    <a:pt x="5442" y="40"/>
                  </a:lnTo>
                  <a:lnTo>
                    <a:pt x="5448" y="38"/>
                  </a:lnTo>
                  <a:lnTo>
                    <a:pt x="5446" y="38"/>
                  </a:lnTo>
                  <a:lnTo>
                    <a:pt x="5444" y="36"/>
                  </a:lnTo>
                  <a:lnTo>
                    <a:pt x="5444" y="36"/>
                  </a:lnTo>
                  <a:lnTo>
                    <a:pt x="5444" y="38"/>
                  </a:lnTo>
                  <a:lnTo>
                    <a:pt x="5444" y="38"/>
                  </a:lnTo>
                  <a:lnTo>
                    <a:pt x="5438" y="38"/>
                  </a:lnTo>
                  <a:lnTo>
                    <a:pt x="5414" y="38"/>
                  </a:lnTo>
                  <a:lnTo>
                    <a:pt x="5414" y="38"/>
                  </a:lnTo>
                  <a:lnTo>
                    <a:pt x="5366" y="34"/>
                  </a:lnTo>
                  <a:lnTo>
                    <a:pt x="5338" y="34"/>
                  </a:lnTo>
                  <a:lnTo>
                    <a:pt x="5304" y="34"/>
                  </a:lnTo>
                  <a:lnTo>
                    <a:pt x="5302" y="34"/>
                  </a:lnTo>
                  <a:lnTo>
                    <a:pt x="5263" y="34"/>
                  </a:lnTo>
                  <a:lnTo>
                    <a:pt x="5263" y="34"/>
                  </a:lnTo>
                  <a:lnTo>
                    <a:pt x="5282" y="36"/>
                  </a:lnTo>
                  <a:lnTo>
                    <a:pt x="5300" y="40"/>
                  </a:lnTo>
                  <a:lnTo>
                    <a:pt x="5302" y="40"/>
                  </a:lnTo>
                  <a:lnTo>
                    <a:pt x="5302" y="40"/>
                  </a:lnTo>
                  <a:lnTo>
                    <a:pt x="5308" y="42"/>
                  </a:lnTo>
                  <a:lnTo>
                    <a:pt x="5308" y="44"/>
                  </a:lnTo>
                  <a:lnTo>
                    <a:pt x="5308" y="44"/>
                  </a:lnTo>
                  <a:lnTo>
                    <a:pt x="5302" y="46"/>
                  </a:lnTo>
                  <a:lnTo>
                    <a:pt x="5280" y="50"/>
                  </a:lnTo>
                  <a:lnTo>
                    <a:pt x="5280" y="50"/>
                  </a:lnTo>
                  <a:lnTo>
                    <a:pt x="5253" y="50"/>
                  </a:lnTo>
                  <a:lnTo>
                    <a:pt x="5237" y="48"/>
                  </a:lnTo>
                  <a:lnTo>
                    <a:pt x="5237" y="48"/>
                  </a:lnTo>
                  <a:lnTo>
                    <a:pt x="5255" y="44"/>
                  </a:lnTo>
                  <a:lnTo>
                    <a:pt x="5269" y="40"/>
                  </a:lnTo>
                  <a:lnTo>
                    <a:pt x="5255" y="40"/>
                  </a:lnTo>
                  <a:lnTo>
                    <a:pt x="5255" y="40"/>
                  </a:lnTo>
                  <a:lnTo>
                    <a:pt x="5245" y="36"/>
                  </a:lnTo>
                  <a:lnTo>
                    <a:pt x="5235" y="34"/>
                  </a:lnTo>
                  <a:lnTo>
                    <a:pt x="5189" y="24"/>
                  </a:lnTo>
                  <a:lnTo>
                    <a:pt x="5189" y="24"/>
                  </a:lnTo>
                  <a:lnTo>
                    <a:pt x="5183" y="26"/>
                  </a:lnTo>
                  <a:lnTo>
                    <a:pt x="5187" y="28"/>
                  </a:lnTo>
                  <a:lnTo>
                    <a:pt x="5213" y="32"/>
                  </a:lnTo>
                  <a:lnTo>
                    <a:pt x="5213" y="32"/>
                  </a:lnTo>
                  <a:lnTo>
                    <a:pt x="5197" y="32"/>
                  </a:lnTo>
                  <a:lnTo>
                    <a:pt x="5217" y="32"/>
                  </a:lnTo>
                  <a:lnTo>
                    <a:pt x="5217" y="32"/>
                  </a:lnTo>
                  <a:lnTo>
                    <a:pt x="5235" y="36"/>
                  </a:lnTo>
                  <a:lnTo>
                    <a:pt x="5241" y="38"/>
                  </a:lnTo>
                  <a:lnTo>
                    <a:pt x="5245" y="40"/>
                  </a:lnTo>
                  <a:lnTo>
                    <a:pt x="5245" y="40"/>
                  </a:lnTo>
                  <a:lnTo>
                    <a:pt x="5233" y="38"/>
                  </a:lnTo>
                  <a:lnTo>
                    <a:pt x="5225" y="36"/>
                  </a:lnTo>
                  <a:lnTo>
                    <a:pt x="5217" y="34"/>
                  </a:lnTo>
                  <a:lnTo>
                    <a:pt x="5197" y="32"/>
                  </a:lnTo>
                  <a:lnTo>
                    <a:pt x="5153" y="30"/>
                  </a:lnTo>
                  <a:lnTo>
                    <a:pt x="5165" y="32"/>
                  </a:lnTo>
                  <a:lnTo>
                    <a:pt x="5159" y="32"/>
                  </a:lnTo>
                  <a:lnTo>
                    <a:pt x="5183" y="38"/>
                  </a:lnTo>
                  <a:lnTo>
                    <a:pt x="5183" y="38"/>
                  </a:lnTo>
                  <a:lnTo>
                    <a:pt x="5149" y="36"/>
                  </a:lnTo>
                  <a:lnTo>
                    <a:pt x="5131" y="34"/>
                  </a:lnTo>
                  <a:lnTo>
                    <a:pt x="5127" y="32"/>
                  </a:lnTo>
                  <a:lnTo>
                    <a:pt x="5127" y="30"/>
                  </a:lnTo>
                  <a:lnTo>
                    <a:pt x="5135" y="28"/>
                  </a:lnTo>
                  <a:lnTo>
                    <a:pt x="5135" y="28"/>
                  </a:lnTo>
                  <a:lnTo>
                    <a:pt x="5087" y="26"/>
                  </a:lnTo>
                  <a:lnTo>
                    <a:pt x="5065" y="24"/>
                  </a:lnTo>
                  <a:lnTo>
                    <a:pt x="5047" y="22"/>
                  </a:lnTo>
                  <a:lnTo>
                    <a:pt x="5011" y="24"/>
                  </a:lnTo>
                  <a:lnTo>
                    <a:pt x="5011" y="24"/>
                  </a:lnTo>
                  <a:lnTo>
                    <a:pt x="5043" y="30"/>
                  </a:lnTo>
                  <a:lnTo>
                    <a:pt x="5057" y="32"/>
                  </a:lnTo>
                  <a:lnTo>
                    <a:pt x="5075" y="32"/>
                  </a:lnTo>
                  <a:lnTo>
                    <a:pt x="5043" y="32"/>
                  </a:lnTo>
                  <a:lnTo>
                    <a:pt x="5051" y="34"/>
                  </a:lnTo>
                  <a:lnTo>
                    <a:pt x="5051" y="34"/>
                  </a:lnTo>
                  <a:lnTo>
                    <a:pt x="5031" y="34"/>
                  </a:lnTo>
                  <a:lnTo>
                    <a:pt x="5031" y="34"/>
                  </a:lnTo>
                  <a:lnTo>
                    <a:pt x="5027" y="36"/>
                  </a:lnTo>
                  <a:lnTo>
                    <a:pt x="5027" y="36"/>
                  </a:lnTo>
                  <a:lnTo>
                    <a:pt x="5019" y="34"/>
                  </a:lnTo>
                  <a:lnTo>
                    <a:pt x="5017" y="32"/>
                  </a:lnTo>
                  <a:lnTo>
                    <a:pt x="5015" y="32"/>
                  </a:lnTo>
                  <a:lnTo>
                    <a:pt x="5015" y="30"/>
                  </a:lnTo>
                  <a:lnTo>
                    <a:pt x="5011" y="28"/>
                  </a:lnTo>
                  <a:lnTo>
                    <a:pt x="5001" y="26"/>
                  </a:lnTo>
                  <a:lnTo>
                    <a:pt x="4953" y="26"/>
                  </a:lnTo>
                  <a:lnTo>
                    <a:pt x="4953" y="26"/>
                  </a:lnTo>
                  <a:lnTo>
                    <a:pt x="4967" y="26"/>
                  </a:lnTo>
                  <a:lnTo>
                    <a:pt x="4969" y="28"/>
                  </a:lnTo>
                  <a:lnTo>
                    <a:pt x="4969" y="28"/>
                  </a:lnTo>
                  <a:lnTo>
                    <a:pt x="4955" y="32"/>
                  </a:lnTo>
                  <a:lnTo>
                    <a:pt x="4945" y="30"/>
                  </a:lnTo>
                  <a:lnTo>
                    <a:pt x="4945" y="30"/>
                  </a:lnTo>
                  <a:lnTo>
                    <a:pt x="4923" y="26"/>
                  </a:lnTo>
                  <a:lnTo>
                    <a:pt x="4923" y="26"/>
                  </a:lnTo>
                  <a:lnTo>
                    <a:pt x="4919" y="28"/>
                  </a:lnTo>
                  <a:lnTo>
                    <a:pt x="4919" y="28"/>
                  </a:lnTo>
                  <a:lnTo>
                    <a:pt x="4879" y="24"/>
                  </a:lnTo>
                  <a:lnTo>
                    <a:pt x="4869" y="22"/>
                  </a:lnTo>
                  <a:lnTo>
                    <a:pt x="4867" y="20"/>
                  </a:lnTo>
                  <a:lnTo>
                    <a:pt x="4867" y="18"/>
                  </a:lnTo>
                  <a:lnTo>
                    <a:pt x="4867" y="18"/>
                  </a:lnTo>
                  <a:lnTo>
                    <a:pt x="4895" y="18"/>
                  </a:lnTo>
                  <a:lnTo>
                    <a:pt x="4911" y="22"/>
                  </a:lnTo>
                  <a:lnTo>
                    <a:pt x="4911" y="22"/>
                  </a:lnTo>
                  <a:lnTo>
                    <a:pt x="4907" y="20"/>
                  </a:lnTo>
                  <a:lnTo>
                    <a:pt x="4907" y="18"/>
                  </a:lnTo>
                  <a:lnTo>
                    <a:pt x="4907" y="18"/>
                  </a:lnTo>
                  <a:lnTo>
                    <a:pt x="4865" y="18"/>
                  </a:lnTo>
                  <a:lnTo>
                    <a:pt x="4843" y="20"/>
                  </a:lnTo>
                  <a:lnTo>
                    <a:pt x="4827" y="24"/>
                  </a:lnTo>
                  <a:lnTo>
                    <a:pt x="4801" y="24"/>
                  </a:lnTo>
                  <a:lnTo>
                    <a:pt x="4801" y="24"/>
                  </a:lnTo>
                  <a:lnTo>
                    <a:pt x="4789" y="24"/>
                  </a:lnTo>
                  <a:lnTo>
                    <a:pt x="4783" y="24"/>
                  </a:lnTo>
                  <a:lnTo>
                    <a:pt x="4783" y="24"/>
                  </a:lnTo>
                  <a:lnTo>
                    <a:pt x="4783" y="24"/>
                  </a:lnTo>
                  <a:lnTo>
                    <a:pt x="4761" y="26"/>
                  </a:lnTo>
                  <a:lnTo>
                    <a:pt x="4761" y="26"/>
                  </a:lnTo>
                  <a:lnTo>
                    <a:pt x="4771" y="26"/>
                  </a:lnTo>
                  <a:lnTo>
                    <a:pt x="4771" y="26"/>
                  </a:lnTo>
                  <a:lnTo>
                    <a:pt x="4719" y="24"/>
                  </a:lnTo>
                  <a:lnTo>
                    <a:pt x="4671" y="24"/>
                  </a:lnTo>
                  <a:lnTo>
                    <a:pt x="4669" y="22"/>
                  </a:lnTo>
                  <a:lnTo>
                    <a:pt x="4669" y="22"/>
                  </a:lnTo>
                  <a:lnTo>
                    <a:pt x="4665" y="22"/>
                  </a:lnTo>
                  <a:lnTo>
                    <a:pt x="4665" y="20"/>
                  </a:lnTo>
                  <a:lnTo>
                    <a:pt x="4665" y="20"/>
                  </a:lnTo>
                  <a:lnTo>
                    <a:pt x="4629" y="20"/>
                  </a:lnTo>
                  <a:lnTo>
                    <a:pt x="4609" y="22"/>
                  </a:lnTo>
                  <a:lnTo>
                    <a:pt x="4609" y="22"/>
                  </a:lnTo>
                  <a:lnTo>
                    <a:pt x="4567" y="18"/>
                  </a:lnTo>
                  <a:lnTo>
                    <a:pt x="4553" y="26"/>
                  </a:lnTo>
                  <a:lnTo>
                    <a:pt x="4551" y="24"/>
                  </a:lnTo>
                  <a:lnTo>
                    <a:pt x="4551" y="26"/>
                  </a:lnTo>
                  <a:lnTo>
                    <a:pt x="4549" y="26"/>
                  </a:lnTo>
                  <a:lnTo>
                    <a:pt x="4549" y="26"/>
                  </a:lnTo>
                  <a:lnTo>
                    <a:pt x="4535" y="22"/>
                  </a:lnTo>
                  <a:lnTo>
                    <a:pt x="4515" y="20"/>
                  </a:lnTo>
                  <a:lnTo>
                    <a:pt x="4459" y="14"/>
                  </a:lnTo>
                  <a:lnTo>
                    <a:pt x="4379" y="16"/>
                  </a:lnTo>
                  <a:lnTo>
                    <a:pt x="4379" y="16"/>
                  </a:lnTo>
                  <a:lnTo>
                    <a:pt x="4373" y="16"/>
                  </a:lnTo>
                  <a:lnTo>
                    <a:pt x="4379" y="16"/>
                  </a:lnTo>
                  <a:lnTo>
                    <a:pt x="4379" y="16"/>
                  </a:lnTo>
                  <a:lnTo>
                    <a:pt x="4357" y="16"/>
                  </a:lnTo>
                  <a:lnTo>
                    <a:pt x="4357" y="14"/>
                  </a:lnTo>
                  <a:lnTo>
                    <a:pt x="4357" y="14"/>
                  </a:lnTo>
                  <a:lnTo>
                    <a:pt x="4367" y="12"/>
                  </a:lnTo>
                  <a:lnTo>
                    <a:pt x="4367" y="12"/>
                  </a:lnTo>
                  <a:lnTo>
                    <a:pt x="4345" y="14"/>
                  </a:lnTo>
                  <a:lnTo>
                    <a:pt x="4331" y="18"/>
                  </a:lnTo>
                  <a:lnTo>
                    <a:pt x="4331" y="18"/>
                  </a:lnTo>
                  <a:lnTo>
                    <a:pt x="4284" y="20"/>
                  </a:lnTo>
                  <a:lnTo>
                    <a:pt x="4256" y="18"/>
                  </a:lnTo>
                  <a:lnTo>
                    <a:pt x="4220" y="18"/>
                  </a:lnTo>
                  <a:lnTo>
                    <a:pt x="4220" y="18"/>
                  </a:lnTo>
                  <a:lnTo>
                    <a:pt x="4194" y="14"/>
                  </a:lnTo>
                  <a:lnTo>
                    <a:pt x="4178" y="8"/>
                  </a:lnTo>
                  <a:lnTo>
                    <a:pt x="4160" y="4"/>
                  </a:lnTo>
                  <a:lnTo>
                    <a:pt x="4132" y="2"/>
                  </a:lnTo>
                  <a:lnTo>
                    <a:pt x="4132" y="2"/>
                  </a:lnTo>
                  <a:lnTo>
                    <a:pt x="4032" y="0"/>
                  </a:lnTo>
                  <a:lnTo>
                    <a:pt x="4032" y="0"/>
                  </a:lnTo>
                  <a:lnTo>
                    <a:pt x="3992" y="0"/>
                  </a:lnTo>
                  <a:lnTo>
                    <a:pt x="3952" y="0"/>
                  </a:lnTo>
                  <a:lnTo>
                    <a:pt x="3952" y="0"/>
                  </a:lnTo>
                  <a:lnTo>
                    <a:pt x="3944" y="2"/>
                  </a:lnTo>
                  <a:lnTo>
                    <a:pt x="3940" y="2"/>
                  </a:lnTo>
                  <a:lnTo>
                    <a:pt x="3928" y="4"/>
                  </a:lnTo>
                  <a:lnTo>
                    <a:pt x="3906" y="6"/>
                  </a:lnTo>
                  <a:lnTo>
                    <a:pt x="3906" y="6"/>
                  </a:lnTo>
                  <a:lnTo>
                    <a:pt x="3850" y="10"/>
                  </a:lnTo>
                  <a:lnTo>
                    <a:pt x="3804" y="14"/>
                  </a:lnTo>
                  <a:lnTo>
                    <a:pt x="3722" y="26"/>
                  </a:lnTo>
                  <a:lnTo>
                    <a:pt x="3640" y="38"/>
                  </a:lnTo>
                  <a:lnTo>
                    <a:pt x="3592" y="44"/>
                  </a:lnTo>
                  <a:lnTo>
                    <a:pt x="3538" y="50"/>
                  </a:lnTo>
                  <a:lnTo>
                    <a:pt x="3538" y="50"/>
                  </a:lnTo>
                  <a:lnTo>
                    <a:pt x="3520" y="52"/>
                  </a:lnTo>
                  <a:lnTo>
                    <a:pt x="3498" y="52"/>
                  </a:lnTo>
                  <a:lnTo>
                    <a:pt x="3498" y="52"/>
                  </a:lnTo>
                  <a:lnTo>
                    <a:pt x="3472" y="54"/>
                  </a:lnTo>
                  <a:lnTo>
                    <a:pt x="3474" y="54"/>
                  </a:lnTo>
                  <a:lnTo>
                    <a:pt x="3474" y="54"/>
                  </a:lnTo>
                  <a:lnTo>
                    <a:pt x="3492" y="56"/>
                  </a:lnTo>
                  <a:lnTo>
                    <a:pt x="3492" y="56"/>
                  </a:lnTo>
                  <a:lnTo>
                    <a:pt x="3490" y="58"/>
                  </a:lnTo>
                  <a:lnTo>
                    <a:pt x="3388" y="58"/>
                  </a:lnTo>
                  <a:lnTo>
                    <a:pt x="3388" y="58"/>
                  </a:lnTo>
                  <a:lnTo>
                    <a:pt x="3386" y="56"/>
                  </a:lnTo>
                  <a:lnTo>
                    <a:pt x="3376" y="54"/>
                  </a:lnTo>
                  <a:lnTo>
                    <a:pt x="3376" y="54"/>
                  </a:lnTo>
                  <a:lnTo>
                    <a:pt x="3355" y="58"/>
                  </a:lnTo>
                  <a:lnTo>
                    <a:pt x="3347" y="58"/>
                  </a:lnTo>
                  <a:lnTo>
                    <a:pt x="3347" y="58"/>
                  </a:lnTo>
                  <a:lnTo>
                    <a:pt x="3327" y="56"/>
                  </a:lnTo>
                  <a:lnTo>
                    <a:pt x="3327" y="56"/>
                  </a:lnTo>
                  <a:lnTo>
                    <a:pt x="3327" y="56"/>
                  </a:lnTo>
                  <a:lnTo>
                    <a:pt x="3327" y="56"/>
                  </a:lnTo>
                  <a:lnTo>
                    <a:pt x="3309" y="56"/>
                  </a:lnTo>
                  <a:lnTo>
                    <a:pt x="3313" y="58"/>
                  </a:lnTo>
                  <a:lnTo>
                    <a:pt x="3149" y="58"/>
                  </a:lnTo>
                  <a:lnTo>
                    <a:pt x="3149" y="58"/>
                  </a:lnTo>
                  <a:lnTo>
                    <a:pt x="3153" y="58"/>
                  </a:lnTo>
                  <a:lnTo>
                    <a:pt x="3153" y="56"/>
                  </a:lnTo>
                  <a:lnTo>
                    <a:pt x="3139" y="52"/>
                  </a:lnTo>
                  <a:lnTo>
                    <a:pt x="3081" y="54"/>
                  </a:lnTo>
                  <a:lnTo>
                    <a:pt x="3107" y="58"/>
                  </a:lnTo>
                  <a:lnTo>
                    <a:pt x="3061" y="58"/>
                  </a:lnTo>
                  <a:lnTo>
                    <a:pt x="3061" y="58"/>
                  </a:lnTo>
                  <a:lnTo>
                    <a:pt x="3045" y="56"/>
                  </a:lnTo>
                  <a:lnTo>
                    <a:pt x="3045" y="56"/>
                  </a:lnTo>
                  <a:lnTo>
                    <a:pt x="3051" y="56"/>
                  </a:lnTo>
                  <a:lnTo>
                    <a:pt x="3089" y="58"/>
                  </a:lnTo>
                  <a:lnTo>
                    <a:pt x="3057" y="54"/>
                  </a:lnTo>
                  <a:lnTo>
                    <a:pt x="3057" y="54"/>
                  </a:lnTo>
                  <a:lnTo>
                    <a:pt x="3057" y="52"/>
                  </a:lnTo>
                  <a:lnTo>
                    <a:pt x="3055" y="52"/>
                  </a:lnTo>
                  <a:lnTo>
                    <a:pt x="3059" y="52"/>
                  </a:lnTo>
                  <a:lnTo>
                    <a:pt x="3053" y="50"/>
                  </a:lnTo>
                  <a:lnTo>
                    <a:pt x="3053" y="50"/>
                  </a:lnTo>
                  <a:lnTo>
                    <a:pt x="3043" y="48"/>
                  </a:lnTo>
                  <a:lnTo>
                    <a:pt x="3037" y="50"/>
                  </a:lnTo>
                  <a:lnTo>
                    <a:pt x="2989" y="44"/>
                  </a:lnTo>
                  <a:lnTo>
                    <a:pt x="2975" y="50"/>
                  </a:lnTo>
                  <a:lnTo>
                    <a:pt x="2957" y="48"/>
                  </a:lnTo>
                  <a:lnTo>
                    <a:pt x="2955" y="48"/>
                  </a:lnTo>
                  <a:lnTo>
                    <a:pt x="2969" y="48"/>
                  </a:lnTo>
                  <a:lnTo>
                    <a:pt x="2905" y="42"/>
                  </a:lnTo>
                  <a:lnTo>
                    <a:pt x="2903" y="42"/>
                  </a:lnTo>
                  <a:lnTo>
                    <a:pt x="2903" y="42"/>
                  </a:lnTo>
                  <a:lnTo>
                    <a:pt x="2891" y="38"/>
                  </a:lnTo>
                  <a:lnTo>
                    <a:pt x="2891" y="38"/>
                  </a:lnTo>
                  <a:lnTo>
                    <a:pt x="2889" y="38"/>
                  </a:lnTo>
                  <a:lnTo>
                    <a:pt x="2889" y="38"/>
                  </a:lnTo>
                  <a:lnTo>
                    <a:pt x="2883" y="40"/>
                  </a:lnTo>
                  <a:lnTo>
                    <a:pt x="2883" y="42"/>
                  </a:lnTo>
                  <a:lnTo>
                    <a:pt x="2885" y="42"/>
                  </a:lnTo>
                  <a:lnTo>
                    <a:pt x="2877" y="50"/>
                  </a:lnTo>
                  <a:lnTo>
                    <a:pt x="2885" y="50"/>
                  </a:lnTo>
                  <a:lnTo>
                    <a:pt x="2885" y="50"/>
                  </a:lnTo>
                  <a:lnTo>
                    <a:pt x="2885" y="58"/>
                  </a:lnTo>
                  <a:lnTo>
                    <a:pt x="2885" y="58"/>
                  </a:lnTo>
                  <a:lnTo>
                    <a:pt x="2883" y="58"/>
                  </a:lnTo>
                  <a:lnTo>
                    <a:pt x="2883" y="54"/>
                  </a:lnTo>
                  <a:lnTo>
                    <a:pt x="2873" y="54"/>
                  </a:lnTo>
                  <a:lnTo>
                    <a:pt x="2869" y="58"/>
                  </a:lnTo>
                  <a:lnTo>
                    <a:pt x="2873" y="58"/>
                  </a:lnTo>
                  <a:lnTo>
                    <a:pt x="2867" y="58"/>
                  </a:lnTo>
                  <a:lnTo>
                    <a:pt x="2869" y="58"/>
                  </a:lnTo>
                  <a:lnTo>
                    <a:pt x="2859" y="56"/>
                  </a:lnTo>
                  <a:lnTo>
                    <a:pt x="2859" y="58"/>
                  </a:lnTo>
                  <a:lnTo>
                    <a:pt x="2853" y="58"/>
                  </a:lnTo>
                  <a:lnTo>
                    <a:pt x="2853" y="58"/>
                  </a:lnTo>
                  <a:lnTo>
                    <a:pt x="2853" y="58"/>
                  </a:lnTo>
                  <a:lnTo>
                    <a:pt x="2853" y="58"/>
                  </a:lnTo>
                  <a:lnTo>
                    <a:pt x="2851" y="58"/>
                  </a:lnTo>
                  <a:lnTo>
                    <a:pt x="2837" y="58"/>
                  </a:lnTo>
                  <a:lnTo>
                    <a:pt x="2837" y="58"/>
                  </a:lnTo>
                  <a:lnTo>
                    <a:pt x="2849" y="52"/>
                  </a:lnTo>
                  <a:lnTo>
                    <a:pt x="2861" y="48"/>
                  </a:lnTo>
                  <a:lnTo>
                    <a:pt x="2863" y="44"/>
                  </a:lnTo>
                  <a:lnTo>
                    <a:pt x="2863" y="44"/>
                  </a:lnTo>
                  <a:lnTo>
                    <a:pt x="2855" y="46"/>
                  </a:lnTo>
                  <a:lnTo>
                    <a:pt x="2847" y="48"/>
                  </a:lnTo>
                  <a:lnTo>
                    <a:pt x="2835" y="58"/>
                  </a:lnTo>
                  <a:lnTo>
                    <a:pt x="2829" y="58"/>
                  </a:lnTo>
                  <a:lnTo>
                    <a:pt x="2829" y="58"/>
                  </a:lnTo>
                  <a:lnTo>
                    <a:pt x="2829" y="58"/>
                  </a:lnTo>
                  <a:lnTo>
                    <a:pt x="2825" y="58"/>
                  </a:lnTo>
                  <a:lnTo>
                    <a:pt x="2825" y="58"/>
                  </a:lnTo>
                  <a:lnTo>
                    <a:pt x="2823" y="58"/>
                  </a:lnTo>
                  <a:lnTo>
                    <a:pt x="2823" y="58"/>
                  </a:lnTo>
                  <a:lnTo>
                    <a:pt x="2767" y="48"/>
                  </a:lnTo>
                  <a:lnTo>
                    <a:pt x="2767" y="48"/>
                  </a:lnTo>
                  <a:lnTo>
                    <a:pt x="2761" y="50"/>
                  </a:lnTo>
                  <a:lnTo>
                    <a:pt x="2751" y="50"/>
                  </a:lnTo>
                  <a:lnTo>
                    <a:pt x="2723" y="50"/>
                  </a:lnTo>
                  <a:lnTo>
                    <a:pt x="2703" y="46"/>
                  </a:lnTo>
                  <a:lnTo>
                    <a:pt x="2703" y="46"/>
                  </a:lnTo>
                  <a:lnTo>
                    <a:pt x="2699" y="48"/>
                  </a:lnTo>
                  <a:lnTo>
                    <a:pt x="2693" y="50"/>
                  </a:lnTo>
                  <a:lnTo>
                    <a:pt x="2675" y="50"/>
                  </a:lnTo>
                  <a:lnTo>
                    <a:pt x="2653" y="50"/>
                  </a:lnTo>
                  <a:lnTo>
                    <a:pt x="2633" y="50"/>
                  </a:lnTo>
                  <a:lnTo>
                    <a:pt x="2633" y="50"/>
                  </a:lnTo>
                  <a:lnTo>
                    <a:pt x="2689" y="58"/>
                  </a:lnTo>
                  <a:lnTo>
                    <a:pt x="2535" y="58"/>
                  </a:lnTo>
                  <a:lnTo>
                    <a:pt x="2535" y="58"/>
                  </a:lnTo>
                  <a:lnTo>
                    <a:pt x="2505" y="54"/>
                  </a:lnTo>
                  <a:lnTo>
                    <a:pt x="2485" y="50"/>
                  </a:lnTo>
                  <a:lnTo>
                    <a:pt x="2485" y="50"/>
                  </a:lnTo>
                  <a:lnTo>
                    <a:pt x="2469" y="52"/>
                  </a:lnTo>
                  <a:lnTo>
                    <a:pt x="2447" y="52"/>
                  </a:lnTo>
                  <a:lnTo>
                    <a:pt x="2447" y="52"/>
                  </a:lnTo>
                  <a:lnTo>
                    <a:pt x="2443" y="50"/>
                  </a:lnTo>
                  <a:lnTo>
                    <a:pt x="2443" y="50"/>
                  </a:lnTo>
                  <a:lnTo>
                    <a:pt x="2439" y="50"/>
                  </a:lnTo>
                  <a:lnTo>
                    <a:pt x="2439" y="50"/>
                  </a:lnTo>
                  <a:lnTo>
                    <a:pt x="2429" y="48"/>
                  </a:lnTo>
                  <a:lnTo>
                    <a:pt x="2423" y="46"/>
                  </a:lnTo>
                  <a:lnTo>
                    <a:pt x="2423" y="46"/>
                  </a:lnTo>
                  <a:lnTo>
                    <a:pt x="2398" y="46"/>
                  </a:lnTo>
                  <a:lnTo>
                    <a:pt x="2390" y="46"/>
                  </a:lnTo>
                  <a:lnTo>
                    <a:pt x="2390" y="46"/>
                  </a:lnTo>
                  <a:lnTo>
                    <a:pt x="2388" y="46"/>
                  </a:lnTo>
                  <a:lnTo>
                    <a:pt x="2388" y="46"/>
                  </a:lnTo>
                  <a:lnTo>
                    <a:pt x="2356" y="46"/>
                  </a:lnTo>
                  <a:lnTo>
                    <a:pt x="2356" y="46"/>
                  </a:lnTo>
                  <a:lnTo>
                    <a:pt x="2356" y="48"/>
                  </a:lnTo>
                  <a:lnTo>
                    <a:pt x="2360" y="48"/>
                  </a:lnTo>
                  <a:lnTo>
                    <a:pt x="2370" y="52"/>
                  </a:lnTo>
                  <a:lnTo>
                    <a:pt x="2370" y="52"/>
                  </a:lnTo>
                  <a:lnTo>
                    <a:pt x="2370" y="54"/>
                  </a:lnTo>
                  <a:lnTo>
                    <a:pt x="2360" y="54"/>
                  </a:lnTo>
                  <a:lnTo>
                    <a:pt x="2360" y="54"/>
                  </a:lnTo>
                  <a:lnTo>
                    <a:pt x="2386" y="56"/>
                  </a:lnTo>
                  <a:lnTo>
                    <a:pt x="2407" y="58"/>
                  </a:lnTo>
                  <a:lnTo>
                    <a:pt x="2210" y="58"/>
                  </a:lnTo>
                  <a:lnTo>
                    <a:pt x="2220" y="58"/>
                  </a:lnTo>
                  <a:lnTo>
                    <a:pt x="2220" y="58"/>
                  </a:lnTo>
                  <a:lnTo>
                    <a:pt x="2204" y="58"/>
                  </a:lnTo>
                  <a:lnTo>
                    <a:pt x="2204" y="58"/>
                  </a:lnTo>
                  <a:lnTo>
                    <a:pt x="2188" y="54"/>
                  </a:lnTo>
                  <a:lnTo>
                    <a:pt x="2184" y="54"/>
                  </a:lnTo>
                  <a:lnTo>
                    <a:pt x="2184" y="52"/>
                  </a:lnTo>
                  <a:lnTo>
                    <a:pt x="2178" y="56"/>
                  </a:lnTo>
                  <a:lnTo>
                    <a:pt x="2178" y="56"/>
                  </a:lnTo>
                  <a:lnTo>
                    <a:pt x="2168" y="54"/>
                  </a:lnTo>
                  <a:lnTo>
                    <a:pt x="2152" y="52"/>
                  </a:lnTo>
                  <a:lnTo>
                    <a:pt x="2116" y="48"/>
                  </a:lnTo>
                  <a:lnTo>
                    <a:pt x="2116" y="48"/>
                  </a:lnTo>
                  <a:lnTo>
                    <a:pt x="2114" y="48"/>
                  </a:lnTo>
                  <a:lnTo>
                    <a:pt x="2116" y="46"/>
                  </a:lnTo>
                  <a:lnTo>
                    <a:pt x="2112" y="48"/>
                  </a:lnTo>
                  <a:lnTo>
                    <a:pt x="2112" y="48"/>
                  </a:lnTo>
                  <a:lnTo>
                    <a:pt x="2080" y="44"/>
                  </a:lnTo>
                  <a:lnTo>
                    <a:pt x="2074" y="42"/>
                  </a:lnTo>
                  <a:lnTo>
                    <a:pt x="2072" y="42"/>
                  </a:lnTo>
                  <a:lnTo>
                    <a:pt x="2074" y="40"/>
                  </a:lnTo>
                  <a:lnTo>
                    <a:pt x="2074" y="40"/>
                  </a:lnTo>
                  <a:lnTo>
                    <a:pt x="2066" y="42"/>
                  </a:lnTo>
                  <a:lnTo>
                    <a:pt x="2064" y="42"/>
                  </a:lnTo>
                  <a:lnTo>
                    <a:pt x="2072" y="44"/>
                  </a:lnTo>
                  <a:lnTo>
                    <a:pt x="2072" y="44"/>
                  </a:lnTo>
                  <a:lnTo>
                    <a:pt x="2014" y="40"/>
                  </a:lnTo>
                  <a:lnTo>
                    <a:pt x="1996" y="36"/>
                  </a:lnTo>
                  <a:lnTo>
                    <a:pt x="1994" y="36"/>
                  </a:lnTo>
                  <a:lnTo>
                    <a:pt x="1996" y="34"/>
                  </a:lnTo>
                  <a:lnTo>
                    <a:pt x="1996" y="34"/>
                  </a:lnTo>
                  <a:lnTo>
                    <a:pt x="1986" y="34"/>
                  </a:lnTo>
                  <a:lnTo>
                    <a:pt x="1984" y="36"/>
                  </a:lnTo>
                  <a:lnTo>
                    <a:pt x="1986" y="36"/>
                  </a:lnTo>
                  <a:lnTo>
                    <a:pt x="2002" y="40"/>
                  </a:lnTo>
                  <a:lnTo>
                    <a:pt x="2066" y="46"/>
                  </a:lnTo>
                  <a:lnTo>
                    <a:pt x="2066" y="46"/>
                  </a:lnTo>
                  <a:lnTo>
                    <a:pt x="2058" y="46"/>
                  </a:lnTo>
                  <a:lnTo>
                    <a:pt x="2046" y="48"/>
                  </a:lnTo>
                  <a:lnTo>
                    <a:pt x="2046" y="48"/>
                  </a:lnTo>
                  <a:lnTo>
                    <a:pt x="2082" y="50"/>
                  </a:lnTo>
                  <a:lnTo>
                    <a:pt x="2096" y="52"/>
                  </a:lnTo>
                  <a:lnTo>
                    <a:pt x="2108" y="50"/>
                  </a:lnTo>
                  <a:lnTo>
                    <a:pt x="2108" y="50"/>
                  </a:lnTo>
                  <a:lnTo>
                    <a:pt x="2130" y="52"/>
                  </a:lnTo>
                  <a:lnTo>
                    <a:pt x="2130" y="52"/>
                  </a:lnTo>
                  <a:lnTo>
                    <a:pt x="2122" y="52"/>
                  </a:lnTo>
                  <a:lnTo>
                    <a:pt x="2122" y="52"/>
                  </a:lnTo>
                  <a:lnTo>
                    <a:pt x="2152" y="56"/>
                  </a:lnTo>
                  <a:lnTo>
                    <a:pt x="2152" y="56"/>
                  </a:lnTo>
                  <a:lnTo>
                    <a:pt x="2168" y="58"/>
                  </a:lnTo>
                  <a:lnTo>
                    <a:pt x="2124" y="58"/>
                  </a:lnTo>
                  <a:lnTo>
                    <a:pt x="2124" y="58"/>
                  </a:lnTo>
                  <a:lnTo>
                    <a:pt x="2122" y="58"/>
                  </a:lnTo>
                  <a:lnTo>
                    <a:pt x="2122" y="58"/>
                  </a:lnTo>
                  <a:lnTo>
                    <a:pt x="2122" y="58"/>
                  </a:lnTo>
                  <a:lnTo>
                    <a:pt x="2090" y="54"/>
                  </a:lnTo>
                  <a:lnTo>
                    <a:pt x="2066" y="54"/>
                  </a:lnTo>
                  <a:lnTo>
                    <a:pt x="2042" y="56"/>
                  </a:lnTo>
                  <a:lnTo>
                    <a:pt x="2008" y="56"/>
                  </a:lnTo>
                  <a:lnTo>
                    <a:pt x="2008" y="56"/>
                  </a:lnTo>
                  <a:lnTo>
                    <a:pt x="2012" y="52"/>
                  </a:lnTo>
                  <a:lnTo>
                    <a:pt x="2014" y="52"/>
                  </a:lnTo>
                  <a:lnTo>
                    <a:pt x="2012" y="52"/>
                  </a:lnTo>
                  <a:lnTo>
                    <a:pt x="2012" y="52"/>
                  </a:lnTo>
                  <a:lnTo>
                    <a:pt x="2012" y="50"/>
                  </a:lnTo>
                  <a:lnTo>
                    <a:pt x="2012" y="50"/>
                  </a:lnTo>
                  <a:lnTo>
                    <a:pt x="2048" y="52"/>
                  </a:lnTo>
                  <a:lnTo>
                    <a:pt x="2048" y="52"/>
                  </a:lnTo>
                  <a:lnTo>
                    <a:pt x="2020" y="50"/>
                  </a:lnTo>
                  <a:lnTo>
                    <a:pt x="2000" y="48"/>
                  </a:lnTo>
                  <a:lnTo>
                    <a:pt x="2000" y="48"/>
                  </a:lnTo>
                  <a:lnTo>
                    <a:pt x="1980" y="46"/>
                  </a:lnTo>
                  <a:lnTo>
                    <a:pt x="1974" y="44"/>
                  </a:lnTo>
                  <a:lnTo>
                    <a:pt x="1974" y="44"/>
                  </a:lnTo>
                  <a:lnTo>
                    <a:pt x="1976" y="42"/>
                  </a:lnTo>
                  <a:lnTo>
                    <a:pt x="1976" y="42"/>
                  </a:lnTo>
                  <a:lnTo>
                    <a:pt x="1954" y="44"/>
                  </a:lnTo>
                  <a:lnTo>
                    <a:pt x="1950" y="44"/>
                  </a:lnTo>
                  <a:lnTo>
                    <a:pt x="1954" y="44"/>
                  </a:lnTo>
                  <a:lnTo>
                    <a:pt x="1982" y="50"/>
                  </a:lnTo>
                  <a:lnTo>
                    <a:pt x="1982" y="50"/>
                  </a:lnTo>
                  <a:lnTo>
                    <a:pt x="1958" y="52"/>
                  </a:lnTo>
                  <a:lnTo>
                    <a:pt x="1924" y="50"/>
                  </a:lnTo>
                  <a:lnTo>
                    <a:pt x="1924" y="50"/>
                  </a:lnTo>
                  <a:lnTo>
                    <a:pt x="1906" y="48"/>
                  </a:lnTo>
                  <a:lnTo>
                    <a:pt x="1906" y="48"/>
                  </a:lnTo>
                  <a:lnTo>
                    <a:pt x="1924" y="46"/>
                  </a:lnTo>
                  <a:lnTo>
                    <a:pt x="1924" y="46"/>
                  </a:lnTo>
                  <a:lnTo>
                    <a:pt x="1942" y="48"/>
                  </a:lnTo>
                  <a:lnTo>
                    <a:pt x="1942" y="48"/>
                  </a:lnTo>
                  <a:lnTo>
                    <a:pt x="1942" y="46"/>
                  </a:lnTo>
                  <a:lnTo>
                    <a:pt x="1938" y="44"/>
                  </a:lnTo>
                  <a:lnTo>
                    <a:pt x="1926" y="42"/>
                  </a:lnTo>
                  <a:lnTo>
                    <a:pt x="1892" y="40"/>
                  </a:lnTo>
                  <a:lnTo>
                    <a:pt x="1892" y="40"/>
                  </a:lnTo>
                  <a:lnTo>
                    <a:pt x="1886" y="38"/>
                  </a:lnTo>
                  <a:lnTo>
                    <a:pt x="1886" y="36"/>
                  </a:lnTo>
                  <a:lnTo>
                    <a:pt x="1888" y="36"/>
                  </a:lnTo>
                  <a:lnTo>
                    <a:pt x="1888" y="36"/>
                  </a:lnTo>
                  <a:lnTo>
                    <a:pt x="1864" y="36"/>
                  </a:lnTo>
                  <a:lnTo>
                    <a:pt x="1860" y="38"/>
                  </a:lnTo>
                  <a:lnTo>
                    <a:pt x="1862" y="38"/>
                  </a:lnTo>
                  <a:lnTo>
                    <a:pt x="1862" y="38"/>
                  </a:lnTo>
                  <a:lnTo>
                    <a:pt x="1842" y="38"/>
                  </a:lnTo>
                  <a:lnTo>
                    <a:pt x="1842" y="38"/>
                  </a:lnTo>
                  <a:lnTo>
                    <a:pt x="1830" y="36"/>
                  </a:lnTo>
                  <a:lnTo>
                    <a:pt x="1830" y="36"/>
                  </a:lnTo>
                  <a:lnTo>
                    <a:pt x="1822" y="34"/>
                  </a:lnTo>
                  <a:lnTo>
                    <a:pt x="1828" y="34"/>
                  </a:lnTo>
                  <a:lnTo>
                    <a:pt x="1800" y="30"/>
                  </a:lnTo>
                  <a:lnTo>
                    <a:pt x="1800" y="30"/>
                  </a:lnTo>
                  <a:lnTo>
                    <a:pt x="1794" y="32"/>
                  </a:lnTo>
                  <a:lnTo>
                    <a:pt x="1796" y="34"/>
                  </a:lnTo>
                  <a:lnTo>
                    <a:pt x="1814" y="36"/>
                  </a:lnTo>
                  <a:lnTo>
                    <a:pt x="1814" y="36"/>
                  </a:lnTo>
                  <a:lnTo>
                    <a:pt x="1758" y="36"/>
                  </a:lnTo>
                  <a:lnTo>
                    <a:pt x="1758" y="36"/>
                  </a:lnTo>
                  <a:lnTo>
                    <a:pt x="1744" y="36"/>
                  </a:lnTo>
                  <a:lnTo>
                    <a:pt x="1742" y="36"/>
                  </a:lnTo>
                  <a:lnTo>
                    <a:pt x="1742" y="36"/>
                  </a:lnTo>
                  <a:lnTo>
                    <a:pt x="1742" y="36"/>
                  </a:lnTo>
                  <a:lnTo>
                    <a:pt x="1728" y="36"/>
                  </a:lnTo>
                  <a:lnTo>
                    <a:pt x="1718" y="34"/>
                  </a:lnTo>
                  <a:lnTo>
                    <a:pt x="1726" y="32"/>
                  </a:lnTo>
                  <a:lnTo>
                    <a:pt x="1696" y="28"/>
                  </a:lnTo>
                  <a:lnTo>
                    <a:pt x="1696" y="28"/>
                  </a:lnTo>
                  <a:lnTo>
                    <a:pt x="1690" y="30"/>
                  </a:lnTo>
                  <a:lnTo>
                    <a:pt x="1690" y="32"/>
                  </a:lnTo>
                  <a:lnTo>
                    <a:pt x="1700" y="34"/>
                  </a:lnTo>
                  <a:lnTo>
                    <a:pt x="1742" y="36"/>
                  </a:lnTo>
                  <a:lnTo>
                    <a:pt x="1742" y="36"/>
                  </a:lnTo>
                  <a:lnTo>
                    <a:pt x="1736" y="38"/>
                  </a:lnTo>
                  <a:lnTo>
                    <a:pt x="1716" y="40"/>
                  </a:lnTo>
                  <a:lnTo>
                    <a:pt x="1716" y="40"/>
                  </a:lnTo>
                  <a:lnTo>
                    <a:pt x="1726" y="40"/>
                  </a:lnTo>
                  <a:lnTo>
                    <a:pt x="1738" y="40"/>
                  </a:lnTo>
                  <a:lnTo>
                    <a:pt x="1764" y="38"/>
                  </a:lnTo>
                  <a:lnTo>
                    <a:pt x="1764" y="38"/>
                  </a:lnTo>
                  <a:lnTo>
                    <a:pt x="1800" y="40"/>
                  </a:lnTo>
                  <a:lnTo>
                    <a:pt x="1800" y="40"/>
                  </a:lnTo>
                  <a:lnTo>
                    <a:pt x="1746" y="44"/>
                  </a:lnTo>
                  <a:lnTo>
                    <a:pt x="1708" y="38"/>
                  </a:lnTo>
                  <a:lnTo>
                    <a:pt x="1708" y="38"/>
                  </a:lnTo>
                  <a:lnTo>
                    <a:pt x="1656" y="42"/>
                  </a:lnTo>
                  <a:lnTo>
                    <a:pt x="1632" y="44"/>
                  </a:lnTo>
                  <a:lnTo>
                    <a:pt x="1628" y="46"/>
                  </a:lnTo>
                  <a:lnTo>
                    <a:pt x="1626" y="46"/>
                  </a:lnTo>
                  <a:lnTo>
                    <a:pt x="1628" y="48"/>
                  </a:lnTo>
                  <a:lnTo>
                    <a:pt x="1628" y="48"/>
                  </a:lnTo>
                  <a:lnTo>
                    <a:pt x="1626" y="48"/>
                  </a:lnTo>
                  <a:lnTo>
                    <a:pt x="1626" y="48"/>
                  </a:lnTo>
                  <a:lnTo>
                    <a:pt x="1636" y="50"/>
                  </a:lnTo>
                  <a:lnTo>
                    <a:pt x="1636" y="50"/>
                  </a:lnTo>
                  <a:lnTo>
                    <a:pt x="1636" y="50"/>
                  </a:lnTo>
                  <a:lnTo>
                    <a:pt x="1614" y="50"/>
                  </a:lnTo>
                  <a:lnTo>
                    <a:pt x="1614" y="50"/>
                  </a:lnTo>
                  <a:lnTo>
                    <a:pt x="1664" y="52"/>
                  </a:lnTo>
                  <a:lnTo>
                    <a:pt x="1664" y="52"/>
                  </a:lnTo>
                  <a:lnTo>
                    <a:pt x="1664" y="52"/>
                  </a:lnTo>
                  <a:lnTo>
                    <a:pt x="1658" y="54"/>
                  </a:lnTo>
                  <a:lnTo>
                    <a:pt x="1674" y="52"/>
                  </a:lnTo>
                  <a:lnTo>
                    <a:pt x="1694" y="52"/>
                  </a:lnTo>
                  <a:lnTo>
                    <a:pt x="1694" y="52"/>
                  </a:lnTo>
                  <a:lnTo>
                    <a:pt x="1694" y="54"/>
                  </a:lnTo>
                  <a:lnTo>
                    <a:pt x="1690" y="56"/>
                  </a:lnTo>
                  <a:lnTo>
                    <a:pt x="1674" y="58"/>
                  </a:lnTo>
                  <a:lnTo>
                    <a:pt x="1650" y="58"/>
                  </a:lnTo>
                  <a:lnTo>
                    <a:pt x="1630" y="56"/>
                  </a:lnTo>
                  <a:lnTo>
                    <a:pt x="1630" y="56"/>
                  </a:lnTo>
                  <a:lnTo>
                    <a:pt x="1618" y="58"/>
                  </a:lnTo>
                  <a:lnTo>
                    <a:pt x="1618" y="58"/>
                  </a:lnTo>
                  <a:lnTo>
                    <a:pt x="1618" y="58"/>
                  </a:lnTo>
                  <a:lnTo>
                    <a:pt x="1490" y="58"/>
                  </a:lnTo>
                  <a:lnTo>
                    <a:pt x="1490" y="58"/>
                  </a:lnTo>
                  <a:lnTo>
                    <a:pt x="1498" y="58"/>
                  </a:lnTo>
                  <a:lnTo>
                    <a:pt x="1498" y="56"/>
                  </a:lnTo>
                  <a:lnTo>
                    <a:pt x="1496" y="56"/>
                  </a:lnTo>
                  <a:lnTo>
                    <a:pt x="1496" y="56"/>
                  </a:lnTo>
                  <a:lnTo>
                    <a:pt x="1482" y="58"/>
                  </a:lnTo>
                  <a:lnTo>
                    <a:pt x="1462" y="58"/>
                  </a:lnTo>
                  <a:lnTo>
                    <a:pt x="1448" y="58"/>
                  </a:lnTo>
                  <a:lnTo>
                    <a:pt x="1442" y="58"/>
                  </a:lnTo>
                  <a:lnTo>
                    <a:pt x="1442" y="58"/>
                  </a:lnTo>
                  <a:lnTo>
                    <a:pt x="1367" y="58"/>
                  </a:lnTo>
                  <a:lnTo>
                    <a:pt x="1367" y="58"/>
                  </a:lnTo>
                  <a:lnTo>
                    <a:pt x="1365" y="58"/>
                  </a:lnTo>
                  <a:lnTo>
                    <a:pt x="1365" y="58"/>
                  </a:lnTo>
                  <a:lnTo>
                    <a:pt x="1353" y="58"/>
                  </a:lnTo>
                  <a:lnTo>
                    <a:pt x="1281" y="58"/>
                  </a:lnTo>
                  <a:lnTo>
                    <a:pt x="1263" y="58"/>
                  </a:lnTo>
                  <a:lnTo>
                    <a:pt x="1263" y="58"/>
                  </a:lnTo>
                  <a:lnTo>
                    <a:pt x="1265" y="58"/>
                  </a:lnTo>
                  <a:lnTo>
                    <a:pt x="1211" y="58"/>
                  </a:lnTo>
                  <a:lnTo>
                    <a:pt x="1211" y="58"/>
                  </a:lnTo>
                  <a:lnTo>
                    <a:pt x="1207" y="58"/>
                  </a:lnTo>
                  <a:lnTo>
                    <a:pt x="1185" y="56"/>
                  </a:lnTo>
                  <a:lnTo>
                    <a:pt x="1185" y="56"/>
                  </a:lnTo>
                  <a:lnTo>
                    <a:pt x="1155" y="52"/>
                  </a:lnTo>
                  <a:lnTo>
                    <a:pt x="1127" y="48"/>
                  </a:lnTo>
                  <a:lnTo>
                    <a:pt x="1127" y="48"/>
                  </a:lnTo>
                  <a:lnTo>
                    <a:pt x="1131" y="48"/>
                  </a:lnTo>
                  <a:lnTo>
                    <a:pt x="1111" y="44"/>
                  </a:lnTo>
                  <a:lnTo>
                    <a:pt x="1111" y="44"/>
                  </a:lnTo>
                  <a:lnTo>
                    <a:pt x="1113" y="46"/>
                  </a:lnTo>
                  <a:lnTo>
                    <a:pt x="1113" y="46"/>
                  </a:lnTo>
                  <a:lnTo>
                    <a:pt x="1065" y="40"/>
                  </a:lnTo>
                  <a:lnTo>
                    <a:pt x="1021" y="36"/>
                  </a:lnTo>
                  <a:lnTo>
                    <a:pt x="973" y="32"/>
                  </a:lnTo>
                  <a:lnTo>
                    <a:pt x="947" y="30"/>
                  </a:lnTo>
                  <a:lnTo>
                    <a:pt x="921" y="32"/>
                  </a:lnTo>
                  <a:lnTo>
                    <a:pt x="921" y="32"/>
                  </a:lnTo>
                  <a:lnTo>
                    <a:pt x="827" y="34"/>
                  </a:lnTo>
                  <a:lnTo>
                    <a:pt x="827" y="34"/>
                  </a:lnTo>
                  <a:lnTo>
                    <a:pt x="785" y="32"/>
                  </a:lnTo>
                  <a:lnTo>
                    <a:pt x="737" y="32"/>
                  </a:lnTo>
                  <a:lnTo>
                    <a:pt x="737" y="32"/>
                  </a:lnTo>
                  <a:lnTo>
                    <a:pt x="661" y="32"/>
                  </a:lnTo>
                  <a:lnTo>
                    <a:pt x="581" y="28"/>
                  </a:lnTo>
                  <a:lnTo>
                    <a:pt x="505" y="26"/>
                  </a:lnTo>
                  <a:lnTo>
                    <a:pt x="442" y="24"/>
                  </a:lnTo>
                  <a:lnTo>
                    <a:pt x="446" y="24"/>
                  </a:lnTo>
                  <a:lnTo>
                    <a:pt x="446" y="24"/>
                  </a:lnTo>
                  <a:lnTo>
                    <a:pt x="380" y="26"/>
                  </a:lnTo>
                  <a:lnTo>
                    <a:pt x="378" y="26"/>
                  </a:lnTo>
                  <a:lnTo>
                    <a:pt x="378" y="26"/>
                  </a:lnTo>
                  <a:lnTo>
                    <a:pt x="306" y="24"/>
                  </a:lnTo>
                  <a:lnTo>
                    <a:pt x="244" y="24"/>
                  </a:lnTo>
                  <a:lnTo>
                    <a:pt x="244" y="24"/>
                  </a:lnTo>
                  <a:lnTo>
                    <a:pt x="240" y="28"/>
                  </a:lnTo>
                  <a:lnTo>
                    <a:pt x="240" y="28"/>
                  </a:lnTo>
                  <a:lnTo>
                    <a:pt x="200" y="30"/>
                  </a:lnTo>
                  <a:lnTo>
                    <a:pt x="158" y="32"/>
                  </a:lnTo>
                  <a:lnTo>
                    <a:pt x="146" y="26"/>
                  </a:lnTo>
                  <a:lnTo>
                    <a:pt x="146" y="26"/>
                  </a:lnTo>
                  <a:lnTo>
                    <a:pt x="68" y="24"/>
                  </a:lnTo>
                  <a:lnTo>
                    <a:pt x="0" y="24"/>
                  </a:lnTo>
                  <a:lnTo>
                    <a:pt x="0" y="24"/>
                  </a:lnTo>
                  <a:lnTo>
                    <a:pt x="0" y="58"/>
                  </a:lnTo>
                  <a:lnTo>
                    <a:pt x="0" y="58"/>
                  </a:lnTo>
                  <a:lnTo>
                    <a:pt x="0" y="1642"/>
                  </a:lnTo>
                  <a:lnTo>
                    <a:pt x="5754" y="1642"/>
                  </a:lnTo>
                  <a:lnTo>
                    <a:pt x="5754" y="58"/>
                  </a:lnTo>
                  <a:lnTo>
                    <a:pt x="5450" y="58"/>
                  </a:lnTo>
                  <a:lnTo>
                    <a:pt x="5450" y="58"/>
                  </a:lnTo>
                  <a:lnTo>
                    <a:pt x="5512" y="50"/>
                  </a:lnTo>
                  <a:lnTo>
                    <a:pt x="5540" y="46"/>
                  </a:lnTo>
                  <a:lnTo>
                    <a:pt x="5562" y="40"/>
                  </a:lnTo>
                  <a:lnTo>
                    <a:pt x="5562" y="40"/>
                  </a:lnTo>
                  <a:close/>
                  <a:moveTo>
                    <a:pt x="4182" y="18"/>
                  </a:moveTo>
                  <a:lnTo>
                    <a:pt x="4182" y="18"/>
                  </a:lnTo>
                  <a:lnTo>
                    <a:pt x="4178" y="18"/>
                  </a:lnTo>
                  <a:lnTo>
                    <a:pt x="4182" y="18"/>
                  </a:lnTo>
                  <a:close/>
                  <a:moveTo>
                    <a:pt x="2891" y="50"/>
                  </a:moveTo>
                  <a:lnTo>
                    <a:pt x="2905" y="50"/>
                  </a:lnTo>
                  <a:lnTo>
                    <a:pt x="2917" y="52"/>
                  </a:lnTo>
                  <a:lnTo>
                    <a:pt x="2917" y="52"/>
                  </a:lnTo>
                  <a:lnTo>
                    <a:pt x="2917" y="54"/>
                  </a:lnTo>
                  <a:lnTo>
                    <a:pt x="2919" y="56"/>
                  </a:lnTo>
                  <a:lnTo>
                    <a:pt x="2933" y="58"/>
                  </a:lnTo>
                  <a:lnTo>
                    <a:pt x="2897" y="58"/>
                  </a:lnTo>
                  <a:lnTo>
                    <a:pt x="2897" y="58"/>
                  </a:lnTo>
                  <a:lnTo>
                    <a:pt x="2889" y="58"/>
                  </a:lnTo>
                  <a:lnTo>
                    <a:pt x="2889" y="58"/>
                  </a:lnTo>
                  <a:lnTo>
                    <a:pt x="2891" y="50"/>
                  </a:lnTo>
                  <a:lnTo>
                    <a:pt x="2891" y="50"/>
                  </a:lnTo>
                  <a:close/>
                  <a:moveTo>
                    <a:pt x="2453" y="54"/>
                  </a:moveTo>
                  <a:lnTo>
                    <a:pt x="2453" y="54"/>
                  </a:lnTo>
                  <a:lnTo>
                    <a:pt x="2453" y="54"/>
                  </a:lnTo>
                  <a:lnTo>
                    <a:pt x="2453" y="54"/>
                  </a:lnTo>
                  <a:lnTo>
                    <a:pt x="2457" y="56"/>
                  </a:lnTo>
                  <a:lnTo>
                    <a:pt x="2477" y="58"/>
                  </a:lnTo>
                  <a:lnTo>
                    <a:pt x="2441" y="58"/>
                  </a:lnTo>
                  <a:lnTo>
                    <a:pt x="2425" y="52"/>
                  </a:lnTo>
                  <a:lnTo>
                    <a:pt x="2453" y="54"/>
                  </a:lnTo>
                  <a:close/>
                  <a:moveTo>
                    <a:pt x="2398" y="56"/>
                  </a:moveTo>
                  <a:lnTo>
                    <a:pt x="2398" y="56"/>
                  </a:lnTo>
                  <a:lnTo>
                    <a:pt x="2437" y="58"/>
                  </a:lnTo>
                  <a:lnTo>
                    <a:pt x="2407" y="58"/>
                  </a:lnTo>
                  <a:lnTo>
                    <a:pt x="2398" y="56"/>
                  </a:lnTo>
                  <a:close/>
                  <a:moveTo>
                    <a:pt x="2108" y="58"/>
                  </a:moveTo>
                  <a:lnTo>
                    <a:pt x="2108" y="58"/>
                  </a:lnTo>
                  <a:lnTo>
                    <a:pt x="2112" y="58"/>
                  </a:lnTo>
                  <a:lnTo>
                    <a:pt x="2090" y="58"/>
                  </a:lnTo>
                  <a:lnTo>
                    <a:pt x="2090" y="58"/>
                  </a:lnTo>
                  <a:lnTo>
                    <a:pt x="2092" y="58"/>
                  </a:lnTo>
                  <a:lnTo>
                    <a:pt x="2088" y="56"/>
                  </a:lnTo>
                  <a:lnTo>
                    <a:pt x="2088" y="56"/>
                  </a:lnTo>
                  <a:lnTo>
                    <a:pt x="2108" y="58"/>
                  </a:lnTo>
                  <a:lnTo>
                    <a:pt x="2108" y="58"/>
                  </a:lnTo>
                  <a:close/>
                  <a:moveTo>
                    <a:pt x="1922" y="52"/>
                  </a:moveTo>
                  <a:lnTo>
                    <a:pt x="1922" y="52"/>
                  </a:lnTo>
                  <a:lnTo>
                    <a:pt x="1920" y="52"/>
                  </a:lnTo>
                  <a:lnTo>
                    <a:pt x="1922" y="52"/>
                  </a:lnTo>
                  <a:close/>
                  <a:moveTo>
                    <a:pt x="1794" y="56"/>
                  </a:moveTo>
                  <a:lnTo>
                    <a:pt x="1794" y="56"/>
                  </a:lnTo>
                  <a:lnTo>
                    <a:pt x="1806" y="54"/>
                  </a:lnTo>
                  <a:lnTo>
                    <a:pt x="1806" y="54"/>
                  </a:lnTo>
                  <a:lnTo>
                    <a:pt x="1816" y="54"/>
                  </a:lnTo>
                  <a:lnTo>
                    <a:pt x="1816" y="54"/>
                  </a:lnTo>
                  <a:lnTo>
                    <a:pt x="1830" y="54"/>
                  </a:lnTo>
                  <a:lnTo>
                    <a:pt x="1844" y="54"/>
                  </a:lnTo>
                  <a:lnTo>
                    <a:pt x="1844" y="54"/>
                  </a:lnTo>
                  <a:lnTo>
                    <a:pt x="1858" y="54"/>
                  </a:lnTo>
                  <a:lnTo>
                    <a:pt x="1868" y="56"/>
                  </a:lnTo>
                  <a:lnTo>
                    <a:pt x="1868" y="56"/>
                  </a:lnTo>
                  <a:lnTo>
                    <a:pt x="1858" y="56"/>
                  </a:lnTo>
                  <a:lnTo>
                    <a:pt x="1872" y="58"/>
                  </a:lnTo>
                  <a:lnTo>
                    <a:pt x="1872" y="58"/>
                  </a:lnTo>
                  <a:lnTo>
                    <a:pt x="1870" y="58"/>
                  </a:lnTo>
                  <a:lnTo>
                    <a:pt x="1794" y="58"/>
                  </a:lnTo>
                  <a:lnTo>
                    <a:pt x="1794" y="58"/>
                  </a:lnTo>
                  <a:lnTo>
                    <a:pt x="1794" y="56"/>
                  </a:lnTo>
                  <a:lnTo>
                    <a:pt x="1794" y="56"/>
                  </a:lnTo>
                  <a:close/>
                  <a:moveTo>
                    <a:pt x="1760" y="52"/>
                  </a:moveTo>
                  <a:lnTo>
                    <a:pt x="1760" y="52"/>
                  </a:lnTo>
                  <a:lnTo>
                    <a:pt x="1770" y="54"/>
                  </a:lnTo>
                  <a:lnTo>
                    <a:pt x="1772" y="54"/>
                  </a:lnTo>
                  <a:lnTo>
                    <a:pt x="1760" y="56"/>
                  </a:lnTo>
                  <a:lnTo>
                    <a:pt x="1760" y="56"/>
                  </a:lnTo>
                  <a:lnTo>
                    <a:pt x="1740" y="54"/>
                  </a:lnTo>
                  <a:lnTo>
                    <a:pt x="1740" y="54"/>
                  </a:lnTo>
                  <a:lnTo>
                    <a:pt x="1728" y="56"/>
                  </a:lnTo>
                  <a:lnTo>
                    <a:pt x="1736" y="58"/>
                  </a:lnTo>
                  <a:lnTo>
                    <a:pt x="1726" y="58"/>
                  </a:lnTo>
                  <a:lnTo>
                    <a:pt x="1690" y="58"/>
                  </a:lnTo>
                  <a:lnTo>
                    <a:pt x="1690" y="58"/>
                  </a:lnTo>
                  <a:lnTo>
                    <a:pt x="1694" y="56"/>
                  </a:lnTo>
                  <a:lnTo>
                    <a:pt x="1704" y="56"/>
                  </a:lnTo>
                  <a:lnTo>
                    <a:pt x="1760" y="52"/>
                  </a:lnTo>
                  <a:lnTo>
                    <a:pt x="1760" y="52"/>
                  </a:lnTo>
                  <a:close/>
                  <a:moveTo>
                    <a:pt x="1760" y="58"/>
                  </a:moveTo>
                  <a:lnTo>
                    <a:pt x="1726" y="58"/>
                  </a:lnTo>
                  <a:lnTo>
                    <a:pt x="1742" y="58"/>
                  </a:lnTo>
                  <a:lnTo>
                    <a:pt x="1742" y="58"/>
                  </a:lnTo>
                  <a:lnTo>
                    <a:pt x="1760" y="58"/>
                  </a:lnTo>
                  <a:lnTo>
                    <a:pt x="1760" y="58"/>
                  </a:lnTo>
                  <a:close/>
                </a:path>
              </a:pathLst>
            </a:custGeom>
            <a:solidFill>
              <a:srgbClr val="9A9BA7"/>
            </a:solidFill>
            <a:ln>
              <a:noFill/>
            </a:ln>
          </p:spPr>
          <p:txBody>
            <a:bodyPr anchorCtr="0" anchor="t" bIns="45700" lIns="91425" spcFirstLastPara="1" rIns="91425" wrap="square" tIns="45700">
              <a:noAutofit/>
            </a:bodyPr>
            <a:lstStyle/>
            <a:p>
              <a:pPr indent="0" lvl="0" marL="0">
                <a:spcBef>
                  <a:spcPts val="0"/>
                </a:spcBef>
                <a:spcAft>
                  <a:spcPts val="0"/>
                </a:spcAft>
                <a:buNone/>
              </a:pPr>
              <a:r>
                <a:t/>
              </a:r>
              <a:endParaRPr/>
            </a:p>
          </p:txBody>
        </p:sp>
        <p:sp>
          <p:nvSpPr>
            <p:cNvPr id="52" name="Shape 52"/>
            <p:cNvSpPr/>
            <p:nvPr/>
          </p:nvSpPr>
          <p:spPr>
            <a:xfrm>
              <a:off x="4533901" y="4328663"/>
              <a:ext cx="25400" cy="9525"/>
            </a:xfrm>
            <a:custGeom>
              <a:pathLst>
                <a:path extrusionOk="0" h="6" w="16">
                  <a:moveTo>
                    <a:pt x="16" y="4"/>
                  </a:moveTo>
                  <a:lnTo>
                    <a:pt x="16" y="4"/>
                  </a:lnTo>
                  <a:lnTo>
                    <a:pt x="14" y="4"/>
                  </a:lnTo>
                  <a:lnTo>
                    <a:pt x="6" y="0"/>
                  </a:lnTo>
                  <a:lnTo>
                    <a:pt x="6" y="0"/>
                  </a:lnTo>
                  <a:lnTo>
                    <a:pt x="0" y="2"/>
                  </a:lnTo>
                  <a:lnTo>
                    <a:pt x="0" y="6"/>
                  </a:lnTo>
                  <a:lnTo>
                    <a:pt x="0" y="6"/>
                  </a:lnTo>
                  <a:lnTo>
                    <a:pt x="16" y="4"/>
                  </a:lnTo>
                  <a:lnTo>
                    <a:pt x="16" y="4"/>
                  </a:lnTo>
                  <a:close/>
                </a:path>
              </a:pathLst>
            </a:custGeom>
            <a:solidFill>
              <a:srgbClr val="9A9BA7"/>
            </a:solidFill>
            <a:ln>
              <a:noFill/>
            </a:ln>
          </p:spPr>
          <p:txBody>
            <a:bodyPr anchorCtr="0" anchor="t" bIns="45700" lIns="91425" spcFirstLastPara="1" rIns="91425" wrap="square" tIns="45700">
              <a:noAutofit/>
            </a:bodyPr>
            <a:lstStyle/>
            <a:p>
              <a:pPr indent="0" lvl="0" marL="0">
                <a:spcBef>
                  <a:spcPts val="0"/>
                </a:spcBef>
                <a:spcAft>
                  <a:spcPts val="0"/>
                </a:spcAft>
                <a:buNone/>
              </a:pPr>
              <a:r>
                <a:t/>
              </a:r>
              <a:endParaRPr/>
            </a:p>
          </p:txBody>
        </p:sp>
        <p:sp>
          <p:nvSpPr>
            <p:cNvPr id="53" name="Shape 53"/>
            <p:cNvSpPr/>
            <p:nvPr/>
          </p:nvSpPr>
          <p:spPr>
            <a:xfrm>
              <a:off x="8315326" y="4306438"/>
              <a:ext cx="31750" cy="3175"/>
            </a:xfrm>
            <a:custGeom>
              <a:pathLst>
                <a:path extrusionOk="0" h="2" w="20">
                  <a:moveTo>
                    <a:pt x="0" y="0"/>
                  </a:moveTo>
                  <a:lnTo>
                    <a:pt x="20" y="2"/>
                  </a:lnTo>
                  <a:lnTo>
                    <a:pt x="20" y="2"/>
                  </a:lnTo>
                  <a:lnTo>
                    <a:pt x="0"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a:spcBef>
                  <a:spcPts val="0"/>
                </a:spcBef>
                <a:spcAft>
                  <a:spcPts val="0"/>
                </a:spcAft>
                <a:buNone/>
              </a:pPr>
              <a:r>
                <a:t/>
              </a:r>
              <a:endParaRPr/>
            </a:p>
          </p:txBody>
        </p:sp>
        <p:sp>
          <p:nvSpPr>
            <p:cNvPr id="54" name="Shape 54"/>
            <p:cNvSpPr/>
            <p:nvPr/>
          </p:nvSpPr>
          <p:spPr>
            <a:xfrm>
              <a:off x="4794251" y="4319138"/>
              <a:ext cx="85725" cy="12700"/>
            </a:xfrm>
            <a:custGeom>
              <a:pathLst>
                <a:path extrusionOk="0" h="8" w="54">
                  <a:moveTo>
                    <a:pt x="0" y="0"/>
                  </a:moveTo>
                  <a:lnTo>
                    <a:pt x="0" y="0"/>
                  </a:lnTo>
                  <a:lnTo>
                    <a:pt x="18" y="4"/>
                  </a:lnTo>
                  <a:lnTo>
                    <a:pt x="24" y="6"/>
                  </a:lnTo>
                  <a:lnTo>
                    <a:pt x="32" y="8"/>
                  </a:lnTo>
                  <a:lnTo>
                    <a:pt x="54" y="8"/>
                  </a:lnTo>
                  <a:lnTo>
                    <a:pt x="54" y="8"/>
                  </a:lnTo>
                  <a:lnTo>
                    <a:pt x="36" y="4"/>
                  </a:lnTo>
                  <a:lnTo>
                    <a:pt x="22" y="2"/>
                  </a:lnTo>
                  <a:lnTo>
                    <a:pt x="0"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a:spcBef>
                  <a:spcPts val="0"/>
                </a:spcBef>
                <a:spcAft>
                  <a:spcPts val="0"/>
                </a:spcAft>
                <a:buNone/>
              </a:pPr>
              <a:r>
                <a:t/>
              </a:r>
              <a:endParaRPr/>
            </a:p>
          </p:txBody>
        </p:sp>
        <p:sp>
          <p:nvSpPr>
            <p:cNvPr id="55" name="Shape 55"/>
            <p:cNvSpPr/>
            <p:nvPr/>
          </p:nvSpPr>
          <p:spPr>
            <a:xfrm>
              <a:off x="4587876" y="4315963"/>
              <a:ext cx="95250" cy="6350"/>
            </a:xfrm>
            <a:custGeom>
              <a:pathLst>
                <a:path extrusionOk="0" h="4" w="60">
                  <a:moveTo>
                    <a:pt x="4" y="0"/>
                  </a:moveTo>
                  <a:lnTo>
                    <a:pt x="0" y="0"/>
                  </a:lnTo>
                  <a:lnTo>
                    <a:pt x="60" y="4"/>
                  </a:lnTo>
                  <a:lnTo>
                    <a:pt x="4" y="0"/>
                  </a:lnTo>
                  <a:close/>
                </a:path>
              </a:pathLst>
            </a:custGeom>
            <a:solidFill>
              <a:srgbClr val="9A9BA7"/>
            </a:solidFill>
            <a:ln>
              <a:noFill/>
            </a:ln>
          </p:spPr>
          <p:txBody>
            <a:bodyPr anchorCtr="0" anchor="t" bIns="45700" lIns="91425" spcFirstLastPara="1" rIns="91425" wrap="square" tIns="45700">
              <a:noAutofit/>
            </a:bodyPr>
            <a:lstStyle/>
            <a:p>
              <a:pPr indent="0" lvl="0" marL="0">
                <a:spcBef>
                  <a:spcPts val="0"/>
                </a:spcBef>
                <a:spcAft>
                  <a:spcPts val="0"/>
                </a:spcAft>
                <a:buNone/>
              </a:pPr>
              <a:r>
                <a:t/>
              </a:r>
              <a:endParaRPr/>
            </a:p>
          </p:txBody>
        </p:sp>
        <p:sp>
          <p:nvSpPr>
            <p:cNvPr id="56" name="Shape 56"/>
            <p:cNvSpPr/>
            <p:nvPr/>
          </p:nvSpPr>
          <p:spPr>
            <a:xfrm>
              <a:off x="3863976" y="4328663"/>
              <a:ext cx="12700" cy="6350"/>
            </a:xfrm>
            <a:custGeom>
              <a:pathLst>
                <a:path extrusionOk="0" h="4" w="8">
                  <a:moveTo>
                    <a:pt x="2" y="0"/>
                  </a:moveTo>
                  <a:lnTo>
                    <a:pt x="2" y="0"/>
                  </a:lnTo>
                  <a:lnTo>
                    <a:pt x="0" y="2"/>
                  </a:lnTo>
                  <a:lnTo>
                    <a:pt x="0" y="2"/>
                  </a:lnTo>
                  <a:lnTo>
                    <a:pt x="4" y="4"/>
                  </a:lnTo>
                  <a:lnTo>
                    <a:pt x="4" y="4"/>
                  </a:lnTo>
                  <a:lnTo>
                    <a:pt x="8" y="2"/>
                  </a:lnTo>
                  <a:lnTo>
                    <a:pt x="2" y="0"/>
                  </a:lnTo>
                  <a:lnTo>
                    <a:pt x="2" y="0"/>
                  </a:lnTo>
                  <a:close/>
                </a:path>
              </a:pathLst>
            </a:custGeom>
            <a:solidFill>
              <a:srgbClr val="9A9BA7"/>
            </a:solidFill>
            <a:ln>
              <a:noFill/>
            </a:ln>
          </p:spPr>
          <p:txBody>
            <a:bodyPr anchorCtr="0" anchor="t" bIns="45700" lIns="91425" spcFirstLastPara="1" rIns="91425" wrap="square" tIns="45700">
              <a:noAutofit/>
            </a:bodyPr>
            <a:lstStyle/>
            <a:p>
              <a:pPr indent="0" lvl="0" marL="0">
                <a:spcBef>
                  <a:spcPts val="0"/>
                </a:spcBef>
                <a:spcAft>
                  <a:spcPts val="0"/>
                </a:spcAft>
                <a:buNone/>
              </a:pPr>
              <a:r>
                <a:t/>
              </a:r>
              <a:endParaRPr/>
            </a:p>
          </p:txBody>
        </p:sp>
        <p:sp>
          <p:nvSpPr>
            <p:cNvPr id="57" name="Shape 57"/>
            <p:cNvSpPr/>
            <p:nvPr/>
          </p:nvSpPr>
          <p:spPr>
            <a:xfrm>
              <a:off x="3738563" y="4315963"/>
              <a:ext cx="60325" cy="12700"/>
            </a:xfrm>
            <a:custGeom>
              <a:pathLst>
                <a:path extrusionOk="0" h="8" w="38">
                  <a:moveTo>
                    <a:pt x="38" y="8"/>
                  </a:moveTo>
                  <a:lnTo>
                    <a:pt x="38" y="8"/>
                  </a:lnTo>
                  <a:lnTo>
                    <a:pt x="18" y="4"/>
                  </a:lnTo>
                  <a:lnTo>
                    <a:pt x="20" y="4"/>
                  </a:lnTo>
                  <a:lnTo>
                    <a:pt x="24" y="2"/>
                  </a:lnTo>
                  <a:lnTo>
                    <a:pt x="28" y="2"/>
                  </a:lnTo>
                  <a:lnTo>
                    <a:pt x="28" y="2"/>
                  </a:lnTo>
                  <a:lnTo>
                    <a:pt x="28" y="2"/>
                  </a:lnTo>
                  <a:lnTo>
                    <a:pt x="2" y="0"/>
                  </a:lnTo>
                  <a:lnTo>
                    <a:pt x="2" y="0"/>
                  </a:lnTo>
                  <a:lnTo>
                    <a:pt x="0" y="0"/>
                  </a:lnTo>
                  <a:lnTo>
                    <a:pt x="0" y="2"/>
                  </a:lnTo>
                  <a:lnTo>
                    <a:pt x="6" y="4"/>
                  </a:lnTo>
                  <a:lnTo>
                    <a:pt x="38" y="8"/>
                  </a:lnTo>
                  <a:lnTo>
                    <a:pt x="38" y="8"/>
                  </a:lnTo>
                  <a:close/>
                </a:path>
              </a:pathLst>
            </a:custGeom>
            <a:solidFill>
              <a:srgbClr val="9A9BA7"/>
            </a:solidFill>
            <a:ln>
              <a:noFill/>
            </a:ln>
          </p:spPr>
          <p:txBody>
            <a:bodyPr anchorCtr="0" anchor="t" bIns="45700" lIns="91425" spcFirstLastPara="1" rIns="91425" wrap="square" tIns="45700">
              <a:noAutofit/>
            </a:bodyPr>
            <a:lstStyle/>
            <a:p>
              <a:pPr indent="0" lvl="0" marL="0">
                <a:spcBef>
                  <a:spcPts val="0"/>
                </a:spcBef>
                <a:spcAft>
                  <a:spcPts val="0"/>
                </a:spcAft>
                <a:buNone/>
              </a:pPr>
              <a:r>
                <a:t/>
              </a:r>
              <a:endParaRPr/>
            </a:p>
          </p:txBody>
        </p:sp>
        <p:sp>
          <p:nvSpPr>
            <p:cNvPr id="58" name="Shape 58"/>
            <p:cNvSpPr/>
            <p:nvPr/>
          </p:nvSpPr>
          <p:spPr>
            <a:xfrm>
              <a:off x="2894013" y="4344538"/>
              <a:ext cx="47625" cy="3175"/>
            </a:xfrm>
            <a:custGeom>
              <a:pathLst>
                <a:path extrusionOk="0" h="2" w="30">
                  <a:moveTo>
                    <a:pt x="0" y="2"/>
                  </a:moveTo>
                  <a:lnTo>
                    <a:pt x="0" y="2"/>
                  </a:lnTo>
                  <a:lnTo>
                    <a:pt x="30" y="0"/>
                  </a:lnTo>
                  <a:lnTo>
                    <a:pt x="30" y="0"/>
                  </a:lnTo>
                  <a:lnTo>
                    <a:pt x="16" y="0"/>
                  </a:lnTo>
                  <a:lnTo>
                    <a:pt x="0" y="2"/>
                  </a:lnTo>
                  <a:lnTo>
                    <a:pt x="0" y="2"/>
                  </a:lnTo>
                  <a:close/>
                </a:path>
              </a:pathLst>
            </a:custGeom>
            <a:solidFill>
              <a:srgbClr val="9A9BA7"/>
            </a:solidFill>
            <a:ln>
              <a:noFill/>
            </a:ln>
          </p:spPr>
          <p:txBody>
            <a:bodyPr anchorCtr="0" anchor="t" bIns="45700" lIns="91425" spcFirstLastPara="1" rIns="91425" wrap="square" tIns="45700">
              <a:noAutofit/>
            </a:bodyPr>
            <a:lstStyle/>
            <a:p>
              <a:pPr indent="0" lvl="0" marL="0">
                <a:spcBef>
                  <a:spcPts val="0"/>
                </a:spcBef>
                <a:spcAft>
                  <a:spcPts val="0"/>
                </a:spcAft>
                <a:buNone/>
              </a:pPr>
              <a:r>
                <a:t/>
              </a:r>
              <a:endParaRPr/>
            </a:p>
          </p:txBody>
        </p:sp>
        <p:sp>
          <p:nvSpPr>
            <p:cNvPr id="59" name="Shape 59"/>
            <p:cNvSpPr/>
            <p:nvPr/>
          </p:nvSpPr>
          <p:spPr>
            <a:xfrm>
              <a:off x="7213601" y="4290563"/>
              <a:ext cx="6350" cy="3175"/>
            </a:xfrm>
            <a:custGeom>
              <a:pathLst>
                <a:path extrusionOk="0" h="2" w="4">
                  <a:moveTo>
                    <a:pt x="0" y="2"/>
                  </a:moveTo>
                  <a:lnTo>
                    <a:pt x="2" y="2"/>
                  </a:lnTo>
                  <a:lnTo>
                    <a:pt x="4" y="0"/>
                  </a:lnTo>
                  <a:lnTo>
                    <a:pt x="0" y="2"/>
                  </a:lnTo>
                  <a:close/>
                </a:path>
              </a:pathLst>
            </a:custGeom>
            <a:solidFill>
              <a:srgbClr val="9A9BA7"/>
            </a:solidFill>
            <a:ln>
              <a:noFill/>
            </a:ln>
          </p:spPr>
          <p:txBody>
            <a:bodyPr anchorCtr="0" anchor="t" bIns="45700" lIns="91425" spcFirstLastPara="1" rIns="91425" wrap="square" tIns="45700">
              <a:noAutofit/>
            </a:bodyPr>
            <a:lstStyle/>
            <a:p>
              <a:pPr indent="0" lvl="0" marL="0">
                <a:spcBef>
                  <a:spcPts val="0"/>
                </a:spcBef>
                <a:spcAft>
                  <a:spcPts val="0"/>
                </a:spcAft>
                <a:buNone/>
              </a:pPr>
              <a:r>
                <a:t/>
              </a:r>
              <a:endParaRPr/>
            </a:p>
          </p:txBody>
        </p:sp>
        <p:sp>
          <p:nvSpPr>
            <p:cNvPr id="60" name="Shape 60"/>
            <p:cNvSpPr/>
            <p:nvPr/>
          </p:nvSpPr>
          <p:spPr>
            <a:xfrm>
              <a:off x="1787526" y="4331838"/>
              <a:ext cx="28575" cy="3175"/>
            </a:xfrm>
            <a:custGeom>
              <a:pathLst>
                <a:path extrusionOk="0" h="2" w="18">
                  <a:moveTo>
                    <a:pt x="0" y="0"/>
                  </a:moveTo>
                  <a:lnTo>
                    <a:pt x="18" y="2"/>
                  </a:lnTo>
                  <a:lnTo>
                    <a:pt x="18" y="2"/>
                  </a:lnTo>
                  <a:lnTo>
                    <a:pt x="0"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a:spcBef>
                  <a:spcPts val="0"/>
                </a:spcBef>
                <a:spcAft>
                  <a:spcPts val="0"/>
                </a:spcAft>
                <a:buNone/>
              </a:pPr>
              <a:r>
                <a:t/>
              </a:r>
              <a:endParaRPr/>
            </a:p>
          </p:txBody>
        </p:sp>
        <p:sp>
          <p:nvSpPr>
            <p:cNvPr id="61" name="Shape 61"/>
            <p:cNvSpPr/>
            <p:nvPr/>
          </p:nvSpPr>
          <p:spPr>
            <a:xfrm>
              <a:off x="1816101" y="4335013"/>
              <a:ext cx="44450" cy="6350"/>
            </a:xfrm>
            <a:custGeom>
              <a:pathLst>
                <a:path extrusionOk="0" h="4" w="28">
                  <a:moveTo>
                    <a:pt x="0" y="0"/>
                  </a:moveTo>
                  <a:lnTo>
                    <a:pt x="0" y="0"/>
                  </a:lnTo>
                  <a:lnTo>
                    <a:pt x="28" y="4"/>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a:spcBef>
                  <a:spcPts val="0"/>
                </a:spcBef>
                <a:spcAft>
                  <a:spcPts val="0"/>
                </a:spcAft>
                <a:buNone/>
              </a:pPr>
              <a:r>
                <a:t/>
              </a:r>
              <a:endParaRPr/>
            </a:p>
          </p:txBody>
        </p:sp>
      </p:grpSp>
      <p:sp>
        <p:nvSpPr>
          <p:cNvPr id="62" name="Shape 62"/>
          <p:cNvSpPr txBox="1"/>
          <p:nvPr>
            <p:ph type="ctrTitle"/>
          </p:nvPr>
        </p:nvSpPr>
        <p:spPr>
          <a:xfrm>
            <a:off x="685800" y="1739636"/>
            <a:ext cx="7772400" cy="1238100"/>
          </a:xfrm>
          <a:prstGeom prst="rect">
            <a:avLst/>
          </a:prstGeom>
        </p:spPr>
        <p:txBody>
          <a:bodyPr anchorCtr="0" anchor="b" bIns="91425" lIns="91425" spcFirstLastPara="1" rIns="91425" wrap="square" tIns="91425"/>
          <a:lstStyle>
            <a:lvl1pPr lvl="0" algn="ctr">
              <a:spcBef>
                <a:spcPts val="0"/>
              </a:spcBef>
              <a:spcAft>
                <a:spcPts val="0"/>
              </a:spcAft>
              <a:buClr>
                <a:schemeClr val="lt2"/>
              </a:buClr>
              <a:buSzPts val="4800"/>
              <a:buNone/>
              <a:defRPr>
                <a:solidFill>
                  <a:schemeClr val="lt2"/>
                </a:solidFill>
              </a:defRPr>
            </a:lvl1pPr>
            <a:lvl2pPr lvl="1" algn="ctr">
              <a:spcBef>
                <a:spcPts val="0"/>
              </a:spcBef>
              <a:spcAft>
                <a:spcPts val="0"/>
              </a:spcAft>
              <a:buClr>
                <a:schemeClr val="lt2"/>
              </a:buClr>
              <a:buSzPts val="4800"/>
              <a:buNone/>
              <a:defRPr>
                <a:solidFill>
                  <a:schemeClr val="lt2"/>
                </a:solidFill>
              </a:defRPr>
            </a:lvl2pPr>
            <a:lvl3pPr lvl="2" algn="ctr">
              <a:spcBef>
                <a:spcPts val="0"/>
              </a:spcBef>
              <a:spcAft>
                <a:spcPts val="0"/>
              </a:spcAft>
              <a:buClr>
                <a:schemeClr val="lt2"/>
              </a:buClr>
              <a:buSzPts val="4800"/>
              <a:buNone/>
              <a:defRPr>
                <a:solidFill>
                  <a:schemeClr val="lt2"/>
                </a:solidFill>
              </a:defRPr>
            </a:lvl3pPr>
            <a:lvl4pPr lvl="3" algn="ctr">
              <a:spcBef>
                <a:spcPts val="0"/>
              </a:spcBef>
              <a:spcAft>
                <a:spcPts val="0"/>
              </a:spcAft>
              <a:buClr>
                <a:schemeClr val="lt2"/>
              </a:buClr>
              <a:buSzPts val="4800"/>
              <a:buNone/>
              <a:defRPr>
                <a:solidFill>
                  <a:schemeClr val="lt2"/>
                </a:solidFill>
              </a:defRPr>
            </a:lvl4pPr>
            <a:lvl5pPr lvl="4" algn="ctr">
              <a:spcBef>
                <a:spcPts val="0"/>
              </a:spcBef>
              <a:spcAft>
                <a:spcPts val="0"/>
              </a:spcAft>
              <a:buClr>
                <a:schemeClr val="lt2"/>
              </a:buClr>
              <a:buSzPts val="4800"/>
              <a:buNone/>
              <a:defRPr>
                <a:solidFill>
                  <a:schemeClr val="lt2"/>
                </a:solidFill>
              </a:defRPr>
            </a:lvl5pPr>
            <a:lvl6pPr lvl="5" algn="ctr">
              <a:spcBef>
                <a:spcPts val="0"/>
              </a:spcBef>
              <a:spcAft>
                <a:spcPts val="0"/>
              </a:spcAft>
              <a:buClr>
                <a:schemeClr val="lt2"/>
              </a:buClr>
              <a:buSzPts val="4800"/>
              <a:buNone/>
              <a:defRPr>
                <a:solidFill>
                  <a:schemeClr val="lt2"/>
                </a:solidFill>
              </a:defRPr>
            </a:lvl6pPr>
            <a:lvl7pPr lvl="6" algn="ctr">
              <a:spcBef>
                <a:spcPts val="0"/>
              </a:spcBef>
              <a:spcAft>
                <a:spcPts val="0"/>
              </a:spcAft>
              <a:buClr>
                <a:schemeClr val="lt2"/>
              </a:buClr>
              <a:buSzPts val="4800"/>
              <a:buNone/>
              <a:defRPr>
                <a:solidFill>
                  <a:schemeClr val="lt2"/>
                </a:solidFill>
              </a:defRPr>
            </a:lvl7pPr>
            <a:lvl8pPr lvl="7" algn="ctr">
              <a:spcBef>
                <a:spcPts val="0"/>
              </a:spcBef>
              <a:spcAft>
                <a:spcPts val="0"/>
              </a:spcAft>
              <a:buClr>
                <a:schemeClr val="lt2"/>
              </a:buClr>
              <a:buSzPts val="4800"/>
              <a:buNone/>
              <a:defRPr>
                <a:solidFill>
                  <a:schemeClr val="lt2"/>
                </a:solidFill>
              </a:defRPr>
            </a:lvl8pPr>
            <a:lvl9pPr lvl="8" algn="ctr">
              <a:spcBef>
                <a:spcPts val="0"/>
              </a:spcBef>
              <a:spcAft>
                <a:spcPts val="0"/>
              </a:spcAft>
              <a:buClr>
                <a:schemeClr val="lt2"/>
              </a:buClr>
              <a:buSzPts val="4800"/>
              <a:buNone/>
              <a:defRPr>
                <a:solidFill>
                  <a:schemeClr val="lt2"/>
                </a:solidFill>
              </a:defRPr>
            </a:lvl9pPr>
          </a:lstStyle>
          <a:p/>
        </p:txBody>
      </p:sp>
      <p:sp>
        <p:nvSpPr>
          <p:cNvPr id="63" name="Shape 63"/>
          <p:cNvSpPr txBox="1"/>
          <p:nvPr>
            <p:ph idx="1" type="subTitle"/>
          </p:nvPr>
        </p:nvSpPr>
        <p:spPr>
          <a:xfrm>
            <a:off x="685800" y="3086100"/>
            <a:ext cx="7772400" cy="661500"/>
          </a:xfrm>
          <a:prstGeom prst="rect">
            <a:avLst/>
          </a:prstGeom>
        </p:spPr>
        <p:txBody>
          <a:bodyPr anchorCtr="0" anchor="t" bIns="91425" lIns="91425" spcFirstLastPara="1" rIns="91425" wrap="square" tIns="91425"/>
          <a:lstStyle>
            <a:lvl1pPr lvl="0" algn="ctr">
              <a:spcBef>
                <a:spcPts val="0"/>
              </a:spcBef>
              <a:spcAft>
                <a:spcPts val="0"/>
              </a:spcAft>
              <a:buSzPts val="2400"/>
              <a:buNone/>
              <a:defRPr i="1" sz="2400"/>
            </a:lvl1pPr>
            <a:lvl2pPr lvl="1" algn="ctr">
              <a:spcBef>
                <a:spcPts val="0"/>
              </a:spcBef>
              <a:spcAft>
                <a:spcPts val="0"/>
              </a:spcAft>
              <a:buSzPts val="2400"/>
              <a:buNone/>
              <a:defRPr i="1"/>
            </a:lvl2pPr>
            <a:lvl3pPr lvl="2" algn="ctr">
              <a:spcBef>
                <a:spcPts val="0"/>
              </a:spcBef>
              <a:spcAft>
                <a:spcPts val="0"/>
              </a:spcAft>
              <a:buSzPts val="2400"/>
              <a:buNone/>
              <a:defRPr i="1"/>
            </a:lvl3pPr>
            <a:lvl4pPr lvl="3" algn="ctr">
              <a:spcBef>
                <a:spcPts val="0"/>
              </a:spcBef>
              <a:spcAft>
                <a:spcPts val="0"/>
              </a:spcAft>
              <a:buSzPts val="2400"/>
              <a:buNone/>
              <a:defRPr i="1" sz="2400"/>
            </a:lvl4pPr>
            <a:lvl5pPr lvl="4" algn="ctr">
              <a:spcBef>
                <a:spcPts val="0"/>
              </a:spcBef>
              <a:spcAft>
                <a:spcPts val="0"/>
              </a:spcAft>
              <a:buSzPts val="2400"/>
              <a:buNone/>
              <a:defRPr i="1" sz="2400"/>
            </a:lvl5pPr>
            <a:lvl6pPr lvl="5" algn="ctr">
              <a:spcBef>
                <a:spcPts val="0"/>
              </a:spcBef>
              <a:spcAft>
                <a:spcPts val="0"/>
              </a:spcAft>
              <a:buSzPts val="2400"/>
              <a:buNone/>
              <a:defRPr i="1" sz="2400"/>
            </a:lvl6pPr>
            <a:lvl7pPr lvl="6" algn="ctr">
              <a:spcBef>
                <a:spcPts val="0"/>
              </a:spcBef>
              <a:spcAft>
                <a:spcPts val="0"/>
              </a:spcAft>
              <a:buSzPts val="2400"/>
              <a:buNone/>
              <a:defRPr i="1" sz="2400"/>
            </a:lvl7pPr>
            <a:lvl8pPr lvl="7" algn="ctr">
              <a:spcBef>
                <a:spcPts val="0"/>
              </a:spcBef>
              <a:spcAft>
                <a:spcPts val="0"/>
              </a:spcAft>
              <a:buSzPts val="2400"/>
              <a:buNone/>
              <a:defRPr i="1" sz="2400"/>
            </a:lvl8pPr>
            <a:lvl9pPr lvl="8" algn="ctr">
              <a:spcBef>
                <a:spcPts val="0"/>
              </a:spcBef>
              <a:spcAft>
                <a:spcPts val="0"/>
              </a:spcAft>
              <a:buSzPts val="2400"/>
              <a:buNone/>
              <a:defRPr i="1" sz="2400"/>
            </a:lvl9pPr>
          </a:lstStyle>
          <a:p/>
        </p:txBody>
      </p:sp>
      <p:sp>
        <p:nvSpPr>
          <p:cNvPr id="64" name="Shape 64"/>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x">
  <p:cSld name="Title and body">
    <p:spTree>
      <p:nvGrpSpPr>
        <p:cNvPr id="65" name="Shape 65"/>
        <p:cNvGrpSpPr/>
        <p:nvPr/>
      </p:nvGrpSpPr>
      <p:grpSpPr>
        <a:xfrm>
          <a:off x="0" y="0"/>
          <a:ext cx="0" cy="0"/>
          <a:chOff x="0" y="0"/>
          <a:chExt cx="0" cy="0"/>
        </a:xfrm>
      </p:grpSpPr>
      <p:sp>
        <p:nvSpPr>
          <p:cNvPr id="66" name="Shape 66"/>
          <p:cNvSpPr txBox="1"/>
          <p:nvPr>
            <p:ph type="title"/>
          </p:nvPr>
        </p:nvSpPr>
        <p:spPr>
          <a:xfrm>
            <a:off x="457200" y="155628"/>
            <a:ext cx="8229600" cy="1044600"/>
          </a:xfrm>
          <a:prstGeom prst="rect">
            <a:avLst/>
          </a:prstGeom>
        </p:spPr>
        <p:txBody>
          <a:bodyPr anchorCtr="0" anchor="b" bIns="91425" lIns="91425" spcFirstLastPara="1" rIns="91425" wrap="square" tIns="91425"/>
          <a:lstStyle>
            <a:lvl1pPr lvl="0">
              <a:spcBef>
                <a:spcPts val="0"/>
              </a:spcBef>
              <a:spcAft>
                <a:spcPts val="0"/>
              </a:spcAft>
              <a:buSzPts val="4800"/>
              <a:buNone/>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p:txBody>
      </p:sp>
      <p:sp>
        <p:nvSpPr>
          <p:cNvPr id="67" name="Shape 67"/>
          <p:cNvSpPr txBox="1"/>
          <p:nvPr>
            <p:ph idx="1" type="body"/>
          </p:nvPr>
        </p:nvSpPr>
        <p:spPr>
          <a:xfrm>
            <a:off x="457200" y="1297780"/>
            <a:ext cx="8229600" cy="3627900"/>
          </a:xfrm>
          <a:prstGeom prst="rect">
            <a:avLst/>
          </a:prstGeom>
        </p:spPr>
        <p:txBody>
          <a:bodyPr anchorCtr="0" anchor="t" bIns="91425" lIns="91425" spcFirstLastPara="1" rIns="91425" wrap="square" tIns="91425"/>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
        <p:nvSpPr>
          <p:cNvPr id="68" name="Shape 68"/>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
        <p:nvSpPr>
          <p:cNvPr id="69" name="Shape 69"/>
          <p:cNvSpPr txBox="1"/>
          <p:nvPr/>
        </p:nvSpPr>
        <p:spPr>
          <a:xfrm>
            <a:off x="7297988" y="4573900"/>
            <a:ext cx="1807500" cy="393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200">
                <a:solidFill>
                  <a:srgbClr val="A5A9AF"/>
                </a:solidFill>
                <a:latin typeface="Trebuchet MS"/>
                <a:ea typeface="Trebuchet MS"/>
                <a:cs typeface="Trebuchet MS"/>
                <a:sym typeface="Trebuchet MS"/>
              </a:rPr>
              <a:t>@AgileSnap #BCSAgile</a:t>
            </a:r>
            <a:endParaRPr sz="1200">
              <a:solidFill>
                <a:srgbClr val="A5A9AF"/>
              </a:solidFill>
              <a:latin typeface="Trebuchet MS"/>
              <a:ea typeface="Trebuchet MS"/>
              <a:cs typeface="Trebuchet MS"/>
              <a:sym typeface="Trebuchet MS"/>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woColTx">
  <p:cSld name="Title and two columns">
    <p:spTree>
      <p:nvGrpSpPr>
        <p:cNvPr id="70" name="Shape 70"/>
        <p:cNvGrpSpPr/>
        <p:nvPr/>
      </p:nvGrpSpPr>
      <p:grpSpPr>
        <a:xfrm>
          <a:off x="0" y="0"/>
          <a:ext cx="0" cy="0"/>
          <a:chOff x="0" y="0"/>
          <a:chExt cx="0" cy="0"/>
        </a:xfrm>
      </p:grpSpPr>
      <p:sp>
        <p:nvSpPr>
          <p:cNvPr id="71" name="Shape 71"/>
          <p:cNvSpPr txBox="1"/>
          <p:nvPr>
            <p:ph type="title"/>
          </p:nvPr>
        </p:nvSpPr>
        <p:spPr>
          <a:xfrm>
            <a:off x="457200" y="155628"/>
            <a:ext cx="8229600" cy="1044600"/>
          </a:xfrm>
          <a:prstGeom prst="rect">
            <a:avLst/>
          </a:prstGeom>
        </p:spPr>
        <p:txBody>
          <a:bodyPr anchorCtr="0" anchor="b" bIns="91425" lIns="91425" spcFirstLastPara="1" rIns="91425" wrap="square" tIns="91425"/>
          <a:lstStyle>
            <a:lvl1pPr lvl="0">
              <a:spcBef>
                <a:spcPts val="0"/>
              </a:spcBef>
              <a:spcAft>
                <a:spcPts val="0"/>
              </a:spcAft>
              <a:buSzPts val="4800"/>
              <a:buNone/>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p:txBody>
      </p:sp>
      <p:sp>
        <p:nvSpPr>
          <p:cNvPr id="72" name="Shape 72"/>
          <p:cNvSpPr txBox="1"/>
          <p:nvPr>
            <p:ph idx="1" type="body"/>
          </p:nvPr>
        </p:nvSpPr>
        <p:spPr>
          <a:xfrm>
            <a:off x="457200" y="1297780"/>
            <a:ext cx="4041600" cy="3627900"/>
          </a:xfrm>
          <a:prstGeom prst="rect">
            <a:avLst/>
          </a:prstGeom>
        </p:spPr>
        <p:txBody>
          <a:bodyPr anchorCtr="0" anchor="t" bIns="91425" lIns="91425" spcFirstLastPara="1" rIns="91425" wrap="square" tIns="91425"/>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
        <p:nvSpPr>
          <p:cNvPr id="73" name="Shape 73"/>
          <p:cNvSpPr txBox="1"/>
          <p:nvPr>
            <p:ph idx="2" type="body"/>
          </p:nvPr>
        </p:nvSpPr>
        <p:spPr>
          <a:xfrm>
            <a:off x="4645148" y="1297780"/>
            <a:ext cx="4041600" cy="3627900"/>
          </a:xfrm>
          <a:prstGeom prst="rect">
            <a:avLst/>
          </a:prstGeom>
        </p:spPr>
        <p:txBody>
          <a:bodyPr anchorCtr="0" anchor="t" bIns="91425" lIns="91425" spcFirstLastPara="1" rIns="91425" wrap="square" tIns="91425"/>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
        <p:nvSpPr>
          <p:cNvPr id="74" name="Shape 74"/>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Only">
  <p:cSld name="Title only">
    <p:spTree>
      <p:nvGrpSpPr>
        <p:cNvPr id="75" name="Shape 75"/>
        <p:cNvGrpSpPr/>
        <p:nvPr/>
      </p:nvGrpSpPr>
      <p:grpSpPr>
        <a:xfrm>
          <a:off x="0" y="0"/>
          <a:ext cx="0" cy="0"/>
          <a:chOff x="0" y="0"/>
          <a:chExt cx="0" cy="0"/>
        </a:xfrm>
      </p:grpSpPr>
      <p:sp>
        <p:nvSpPr>
          <p:cNvPr id="76" name="Shape 76"/>
          <p:cNvSpPr txBox="1"/>
          <p:nvPr>
            <p:ph type="title"/>
          </p:nvPr>
        </p:nvSpPr>
        <p:spPr>
          <a:xfrm>
            <a:off x="457200" y="155628"/>
            <a:ext cx="8229600" cy="1044600"/>
          </a:xfrm>
          <a:prstGeom prst="rect">
            <a:avLst/>
          </a:prstGeom>
        </p:spPr>
        <p:txBody>
          <a:bodyPr anchorCtr="0" anchor="b" bIns="91425" lIns="91425" spcFirstLastPara="1" rIns="91425" wrap="square" tIns="91425"/>
          <a:lstStyle>
            <a:lvl1pPr lvl="0">
              <a:spcBef>
                <a:spcPts val="0"/>
              </a:spcBef>
              <a:spcAft>
                <a:spcPts val="0"/>
              </a:spcAft>
              <a:buSzPts val="4800"/>
              <a:buNone/>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p:txBody>
      </p:sp>
      <p:sp>
        <p:nvSpPr>
          <p:cNvPr id="77" name="Shape 77"/>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Caption">
    <p:spTree>
      <p:nvGrpSpPr>
        <p:cNvPr id="78" name="Shape 78"/>
        <p:cNvGrpSpPr/>
        <p:nvPr/>
      </p:nvGrpSpPr>
      <p:grpSpPr>
        <a:xfrm>
          <a:off x="0" y="0"/>
          <a:ext cx="0" cy="0"/>
          <a:chOff x="0" y="0"/>
          <a:chExt cx="0" cy="0"/>
        </a:xfrm>
      </p:grpSpPr>
      <p:grpSp>
        <p:nvGrpSpPr>
          <p:cNvPr id="79" name="Shape 79"/>
          <p:cNvGrpSpPr/>
          <p:nvPr/>
        </p:nvGrpSpPr>
        <p:grpSpPr>
          <a:xfrm>
            <a:off x="0" y="4082016"/>
            <a:ext cx="9162288" cy="1073168"/>
            <a:chOff x="-7937" y="4255638"/>
            <a:chExt cx="9144000" cy="2606675"/>
          </a:xfrm>
        </p:grpSpPr>
        <p:sp>
          <p:nvSpPr>
            <p:cNvPr id="80" name="Shape 80"/>
            <p:cNvSpPr/>
            <p:nvPr/>
          </p:nvSpPr>
          <p:spPr>
            <a:xfrm>
              <a:off x="1958976" y="4315963"/>
              <a:ext cx="79375" cy="12700"/>
            </a:xfrm>
            <a:custGeom>
              <a:pathLst>
                <a:path extrusionOk="0" h="8" w="50">
                  <a:moveTo>
                    <a:pt x="50" y="8"/>
                  </a:moveTo>
                  <a:lnTo>
                    <a:pt x="50" y="8"/>
                  </a:lnTo>
                  <a:lnTo>
                    <a:pt x="46" y="8"/>
                  </a:lnTo>
                  <a:lnTo>
                    <a:pt x="46" y="6"/>
                  </a:lnTo>
                  <a:lnTo>
                    <a:pt x="50" y="2"/>
                  </a:lnTo>
                  <a:lnTo>
                    <a:pt x="48" y="2"/>
                  </a:lnTo>
                  <a:lnTo>
                    <a:pt x="42" y="0"/>
                  </a:lnTo>
                  <a:lnTo>
                    <a:pt x="0" y="2"/>
                  </a:lnTo>
                  <a:lnTo>
                    <a:pt x="0" y="2"/>
                  </a:lnTo>
                  <a:lnTo>
                    <a:pt x="4" y="4"/>
                  </a:lnTo>
                  <a:lnTo>
                    <a:pt x="16" y="6"/>
                  </a:lnTo>
                  <a:lnTo>
                    <a:pt x="50" y="8"/>
                  </a:lnTo>
                  <a:lnTo>
                    <a:pt x="50" y="8"/>
                  </a:lnTo>
                  <a:close/>
                </a:path>
              </a:pathLst>
            </a:custGeom>
            <a:solidFill>
              <a:srgbClr val="9A9BA7"/>
            </a:solidFill>
            <a:ln>
              <a:noFill/>
            </a:ln>
          </p:spPr>
          <p:txBody>
            <a:bodyPr anchorCtr="0" anchor="t" bIns="45700" lIns="91425" spcFirstLastPara="1" rIns="91425" wrap="square" tIns="45700">
              <a:noAutofit/>
            </a:bodyPr>
            <a:lstStyle/>
            <a:p>
              <a:pPr indent="0" lvl="0" marL="0">
                <a:spcBef>
                  <a:spcPts val="0"/>
                </a:spcBef>
                <a:spcAft>
                  <a:spcPts val="0"/>
                </a:spcAft>
                <a:buNone/>
              </a:pPr>
              <a:r>
                <a:t/>
              </a:r>
              <a:endParaRPr/>
            </a:p>
          </p:txBody>
        </p:sp>
        <p:sp>
          <p:nvSpPr>
            <p:cNvPr id="81" name="Shape 81"/>
            <p:cNvSpPr/>
            <p:nvPr/>
          </p:nvSpPr>
          <p:spPr>
            <a:xfrm>
              <a:off x="8777288" y="4306438"/>
              <a:ext cx="34800" cy="1500"/>
            </a:xfrm>
            <a:prstGeom prst="rect">
              <a:avLst/>
            </a:prstGeom>
            <a:solidFill>
              <a:srgbClr val="9A9BA7"/>
            </a:solidFill>
            <a:ln>
              <a:noFill/>
            </a:ln>
          </p:spPr>
          <p:txBody>
            <a:bodyPr anchorCtr="0" anchor="t" bIns="45700" lIns="91425" spcFirstLastPara="1" rIns="91425" wrap="square" tIns="45700">
              <a:noAutofit/>
            </a:bodyPr>
            <a:lstStyle/>
            <a:p>
              <a:pPr indent="0" lvl="0" marL="0">
                <a:spcBef>
                  <a:spcPts val="0"/>
                </a:spcBef>
                <a:spcAft>
                  <a:spcPts val="0"/>
                </a:spcAft>
                <a:buNone/>
              </a:pPr>
              <a:r>
                <a:t/>
              </a:r>
              <a:endParaRPr/>
            </a:p>
          </p:txBody>
        </p:sp>
        <p:sp>
          <p:nvSpPr>
            <p:cNvPr id="82" name="Shape 82"/>
            <p:cNvSpPr/>
            <p:nvPr/>
          </p:nvSpPr>
          <p:spPr>
            <a:xfrm>
              <a:off x="8812213" y="4306438"/>
              <a:ext cx="323850" cy="25400"/>
            </a:xfrm>
            <a:custGeom>
              <a:pathLst>
                <a:path extrusionOk="0" h="16" w="204">
                  <a:moveTo>
                    <a:pt x="198" y="4"/>
                  </a:moveTo>
                  <a:lnTo>
                    <a:pt x="198" y="4"/>
                  </a:lnTo>
                  <a:lnTo>
                    <a:pt x="200" y="6"/>
                  </a:lnTo>
                  <a:lnTo>
                    <a:pt x="198" y="6"/>
                  </a:lnTo>
                  <a:lnTo>
                    <a:pt x="188" y="6"/>
                  </a:lnTo>
                  <a:lnTo>
                    <a:pt x="154" y="6"/>
                  </a:lnTo>
                  <a:lnTo>
                    <a:pt x="126" y="6"/>
                  </a:lnTo>
                  <a:lnTo>
                    <a:pt x="124" y="6"/>
                  </a:lnTo>
                  <a:lnTo>
                    <a:pt x="124" y="8"/>
                  </a:lnTo>
                  <a:lnTo>
                    <a:pt x="134" y="10"/>
                  </a:lnTo>
                  <a:lnTo>
                    <a:pt x="134" y="10"/>
                  </a:lnTo>
                  <a:lnTo>
                    <a:pt x="106" y="6"/>
                  </a:lnTo>
                  <a:lnTo>
                    <a:pt x="74" y="4"/>
                  </a:lnTo>
                  <a:lnTo>
                    <a:pt x="0" y="0"/>
                  </a:lnTo>
                  <a:lnTo>
                    <a:pt x="0" y="0"/>
                  </a:lnTo>
                  <a:lnTo>
                    <a:pt x="22" y="4"/>
                  </a:lnTo>
                  <a:lnTo>
                    <a:pt x="42" y="8"/>
                  </a:lnTo>
                  <a:lnTo>
                    <a:pt x="60" y="2"/>
                  </a:lnTo>
                  <a:lnTo>
                    <a:pt x="60" y="2"/>
                  </a:lnTo>
                  <a:lnTo>
                    <a:pt x="90" y="6"/>
                  </a:lnTo>
                  <a:lnTo>
                    <a:pt x="98" y="8"/>
                  </a:lnTo>
                  <a:lnTo>
                    <a:pt x="98" y="10"/>
                  </a:lnTo>
                  <a:lnTo>
                    <a:pt x="94" y="12"/>
                  </a:lnTo>
                  <a:lnTo>
                    <a:pt x="86" y="14"/>
                  </a:lnTo>
                  <a:lnTo>
                    <a:pt x="58" y="16"/>
                  </a:lnTo>
                  <a:lnTo>
                    <a:pt x="58" y="16"/>
                  </a:lnTo>
                  <a:lnTo>
                    <a:pt x="90" y="16"/>
                  </a:lnTo>
                  <a:lnTo>
                    <a:pt x="112" y="14"/>
                  </a:lnTo>
                  <a:lnTo>
                    <a:pt x="134" y="12"/>
                  </a:lnTo>
                  <a:lnTo>
                    <a:pt x="166" y="14"/>
                  </a:lnTo>
                  <a:lnTo>
                    <a:pt x="164" y="8"/>
                  </a:lnTo>
                  <a:lnTo>
                    <a:pt x="196" y="12"/>
                  </a:lnTo>
                  <a:lnTo>
                    <a:pt x="196" y="12"/>
                  </a:lnTo>
                  <a:lnTo>
                    <a:pt x="194" y="10"/>
                  </a:lnTo>
                  <a:lnTo>
                    <a:pt x="194" y="10"/>
                  </a:lnTo>
                  <a:lnTo>
                    <a:pt x="200" y="8"/>
                  </a:lnTo>
                  <a:lnTo>
                    <a:pt x="204" y="6"/>
                  </a:lnTo>
                  <a:lnTo>
                    <a:pt x="202" y="6"/>
                  </a:lnTo>
                  <a:lnTo>
                    <a:pt x="198" y="4"/>
                  </a:lnTo>
                  <a:lnTo>
                    <a:pt x="198" y="4"/>
                  </a:lnTo>
                  <a:close/>
                </a:path>
              </a:pathLst>
            </a:custGeom>
            <a:solidFill>
              <a:srgbClr val="9A9BA7"/>
            </a:solidFill>
            <a:ln>
              <a:noFill/>
            </a:ln>
          </p:spPr>
          <p:txBody>
            <a:bodyPr anchorCtr="0" anchor="t" bIns="45700" lIns="91425" spcFirstLastPara="1" rIns="91425" wrap="square" tIns="45700">
              <a:noAutofit/>
            </a:bodyPr>
            <a:lstStyle/>
            <a:p>
              <a:pPr indent="0" lvl="0" marL="0">
                <a:spcBef>
                  <a:spcPts val="0"/>
                </a:spcBef>
                <a:spcAft>
                  <a:spcPts val="0"/>
                </a:spcAft>
                <a:buNone/>
              </a:pPr>
              <a:r>
                <a:t/>
              </a:r>
              <a:endParaRPr/>
            </a:p>
          </p:txBody>
        </p:sp>
        <p:sp>
          <p:nvSpPr>
            <p:cNvPr id="83" name="Shape 83"/>
            <p:cNvSpPr/>
            <p:nvPr/>
          </p:nvSpPr>
          <p:spPr>
            <a:xfrm>
              <a:off x="4943476" y="4322313"/>
              <a:ext cx="92075" cy="15875"/>
            </a:xfrm>
            <a:custGeom>
              <a:pathLst>
                <a:path extrusionOk="0" h="10" w="58">
                  <a:moveTo>
                    <a:pt x="0" y="0"/>
                  </a:moveTo>
                  <a:lnTo>
                    <a:pt x="0" y="0"/>
                  </a:lnTo>
                  <a:lnTo>
                    <a:pt x="20" y="4"/>
                  </a:lnTo>
                  <a:lnTo>
                    <a:pt x="26" y="6"/>
                  </a:lnTo>
                  <a:lnTo>
                    <a:pt x="34" y="8"/>
                  </a:lnTo>
                  <a:lnTo>
                    <a:pt x="58" y="10"/>
                  </a:lnTo>
                  <a:lnTo>
                    <a:pt x="58" y="10"/>
                  </a:lnTo>
                  <a:lnTo>
                    <a:pt x="38" y="6"/>
                  </a:lnTo>
                  <a:lnTo>
                    <a:pt x="24" y="4"/>
                  </a:lnTo>
                  <a:lnTo>
                    <a:pt x="0"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a:spcBef>
                  <a:spcPts val="0"/>
                </a:spcBef>
                <a:spcAft>
                  <a:spcPts val="0"/>
                </a:spcAft>
                <a:buNone/>
              </a:pPr>
              <a:r>
                <a:t/>
              </a:r>
              <a:endParaRPr/>
            </a:p>
          </p:txBody>
        </p:sp>
        <p:sp>
          <p:nvSpPr>
            <p:cNvPr id="84" name="Shape 84"/>
            <p:cNvSpPr/>
            <p:nvPr/>
          </p:nvSpPr>
          <p:spPr>
            <a:xfrm>
              <a:off x="4718051" y="4319138"/>
              <a:ext cx="104775" cy="9525"/>
            </a:xfrm>
            <a:custGeom>
              <a:pathLst>
                <a:path extrusionOk="0" h="6" w="66">
                  <a:moveTo>
                    <a:pt x="4" y="0"/>
                  </a:moveTo>
                  <a:lnTo>
                    <a:pt x="0" y="0"/>
                  </a:lnTo>
                  <a:lnTo>
                    <a:pt x="66" y="6"/>
                  </a:lnTo>
                  <a:lnTo>
                    <a:pt x="4" y="0"/>
                  </a:lnTo>
                  <a:close/>
                </a:path>
              </a:pathLst>
            </a:custGeom>
            <a:solidFill>
              <a:srgbClr val="9A9BA7"/>
            </a:solidFill>
            <a:ln>
              <a:noFill/>
            </a:ln>
          </p:spPr>
          <p:txBody>
            <a:bodyPr anchorCtr="0" anchor="t" bIns="45700" lIns="91425" spcFirstLastPara="1" rIns="91425" wrap="square" tIns="45700">
              <a:noAutofit/>
            </a:bodyPr>
            <a:lstStyle/>
            <a:p>
              <a:pPr indent="0" lvl="0" marL="0">
                <a:spcBef>
                  <a:spcPts val="0"/>
                </a:spcBef>
                <a:spcAft>
                  <a:spcPts val="0"/>
                </a:spcAft>
                <a:buNone/>
              </a:pPr>
              <a:r>
                <a:t/>
              </a:r>
              <a:endParaRPr/>
            </a:p>
          </p:txBody>
        </p:sp>
        <p:sp>
          <p:nvSpPr>
            <p:cNvPr id="85" name="Shape 85"/>
            <p:cNvSpPr/>
            <p:nvPr/>
          </p:nvSpPr>
          <p:spPr>
            <a:xfrm>
              <a:off x="3927476" y="4331838"/>
              <a:ext cx="12700" cy="3175"/>
            </a:xfrm>
            <a:custGeom>
              <a:pathLst>
                <a:path extrusionOk="0" h="2" w="8">
                  <a:moveTo>
                    <a:pt x="2" y="0"/>
                  </a:moveTo>
                  <a:lnTo>
                    <a:pt x="2" y="0"/>
                  </a:lnTo>
                  <a:lnTo>
                    <a:pt x="0" y="0"/>
                  </a:lnTo>
                  <a:lnTo>
                    <a:pt x="2" y="2"/>
                  </a:lnTo>
                  <a:lnTo>
                    <a:pt x="6" y="2"/>
                  </a:lnTo>
                  <a:lnTo>
                    <a:pt x="6" y="2"/>
                  </a:lnTo>
                  <a:lnTo>
                    <a:pt x="8" y="2"/>
                  </a:lnTo>
                  <a:lnTo>
                    <a:pt x="2" y="0"/>
                  </a:lnTo>
                  <a:lnTo>
                    <a:pt x="2" y="0"/>
                  </a:lnTo>
                  <a:close/>
                </a:path>
              </a:pathLst>
            </a:custGeom>
            <a:solidFill>
              <a:srgbClr val="9A9BA7"/>
            </a:solidFill>
            <a:ln>
              <a:noFill/>
            </a:ln>
          </p:spPr>
          <p:txBody>
            <a:bodyPr anchorCtr="0" anchor="t" bIns="45700" lIns="91425" spcFirstLastPara="1" rIns="91425" wrap="square" tIns="45700">
              <a:noAutofit/>
            </a:bodyPr>
            <a:lstStyle/>
            <a:p>
              <a:pPr indent="0" lvl="0" marL="0">
                <a:spcBef>
                  <a:spcPts val="0"/>
                </a:spcBef>
                <a:spcAft>
                  <a:spcPts val="0"/>
                </a:spcAft>
                <a:buNone/>
              </a:pPr>
              <a:r>
                <a:t/>
              </a:r>
              <a:endParaRPr/>
            </a:p>
          </p:txBody>
        </p:sp>
        <p:sp>
          <p:nvSpPr>
            <p:cNvPr id="86" name="Shape 86"/>
            <p:cNvSpPr/>
            <p:nvPr/>
          </p:nvSpPr>
          <p:spPr>
            <a:xfrm>
              <a:off x="3792538" y="4315963"/>
              <a:ext cx="65088" cy="12700"/>
            </a:xfrm>
            <a:custGeom>
              <a:pathLst>
                <a:path extrusionOk="0" h="8" w="41">
                  <a:moveTo>
                    <a:pt x="41" y="8"/>
                  </a:moveTo>
                  <a:lnTo>
                    <a:pt x="41" y="8"/>
                  </a:lnTo>
                  <a:lnTo>
                    <a:pt x="19" y="4"/>
                  </a:lnTo>
                  <a:lnTo>
                    <a:pt x="19" y="4"/>
                  </a:lnTo>
                  <a:lnTo>
                    <a:pt x="23" y="2"/>
                  </a:lnTo>
                  <a:lnTo>
                    <a:pt x="29" y="2"/>
                  </a:lnTo>
                  <a:lnTo>
                    <a:pt x="29" y="2"/>
                  </a:lnTo>
                  <a:lnTo>
                    <a:pt x="29" y="2"/>
                  </a:lnTo>
                  <a:lnTo>
                    <a:pt x="2" y="0"/>
                  </a:lnTo>
                  <a:lnTo>
                    <a:pt x="2" y="0"/>
                  </a:lnTo>
                  <a:lnTo>
                    <a:pt x="0" y="0"/>
                  </a:lnTo>
                  <a:lnTo>
                    <a:pt x="0" y="2"/>
                  </a:lnTo>
                  <a:lnTo>
                    <a:pt x="6" y="4"/>
                  </a:lnTo>
                  <a:lnTo>
                    <a:pt x="41" y="8"/>
                  </a:lnTo>
                  <a:lnTo>
                    <a:pt x="41" y="8"/>
                  </a:lnTo>
                  <a:close/>
                </a:path>
              </a:pathLst>
            </a:custGeom>
            <a:solidFill>
              <a:srgbClr val="9A9BA7"/>
            </a:solidFill>
            <a:ln>
              <a:noFill/>
            </a:ln>
          </p:spPr>
          <p:txBody>
            <a:bodyPr anchorCtr="0" anchor="t" bIns="45700" lIns="91425" spcFirstLastPara="1" rIns="91425" wrap="square" tIns="45700">
              <a:noAutofit/>
            </a:bodyPr>
            <a:lstStyle/>
            <a:p>
              <a:pPr indent="0" lvl="0" marL="0">
                <a:spcBef>
                  <a:spcPts val="0"/>
                </a:spcBef>
                <a:spcAft>
                  <a:spcPts val="0"/>
                </a:spcAft>
                <a:buNone/>
              </a:pPr>
              <a:r>
                <a:t/>
              </a:r>
              <a:endParaRPr/>
            </a:p>
          </p:txBody>
        </p:sp>
        <p:sp>
          <p:nvSpPr>
            <p:cNvPr id="87" name="Shape 87"/>
            <p:cNvSpPr/>
            <p:nvPr/>
          </p:nvSpPr>
          <p:spPr>
            <a:xfrm>
              <a:off x="2363788" y="4328663"/>
              <a:ext cx="225425" cy="15875"/>
            </a:xfrm>
            <a:custGeom>
              <a:pathLst>
                <a:path extrusionOk="0" h="10" w="142">
                  <a:moveTo>
                    <a:pt x="54" y="0"/>
                  </a:moveTo>
                  <a:lnTo>
                    <a:pt x="52" y="0"/>
                  </a:lnTo>
                  <a:lnTo>
                    <a:pt x="52" y="0"/>
                  </a:lnTo>
                  <a:lnTo>
                    <a:pt x="52" y="0"/>
                  </a:lnTo>
                  <a:lnTo>
                    <a:pt x="52" y="0"/>
                  </a:lnTo>
                  <a:lnTo>
                    <a:pt x="22" y="0"/>
                  </a:lnTo>
                  <a:lnTo>
                    <a:pt x="22" y="0"/>
                  </a:lnTo>
                  <a:lnTo>
                    <a:pt x="12" y="2"/>
                  </a:lnTo>
                  <a:lnTo>
                    <a:pt x="12" y="2"/>
                  </a:lnTo>
                  <a:lnTo>
                    <a:pt x="0" y="2"/>
                  </a:lnTo>
                  <a:lnTo>
                    <a:pt x="0" y="2"/>
                  </a:lnTo>
                  <a:lnTo>
                    <a:pt x="24" y="6"/>
                  </a:lnTo>
                  <a:lnTo>
                    <a:pt x="52" y="8"/>
                  </a:lnTo>
                  <a:lnTo>
                    <a:pt x="52" y="8"/>
                  </a:lnTo>
                  <a:lnTo>
                    <a:pt x="46" y="10"/>
                  </a:lnTo>
                  <a:lnTo>
                    <a:pt x="54" y="8"/>
                  </a:lnTo>
                  <a:lnTo>
                    <a:pt x="54" y="8"/>
                  </a:lnTo>
                  <a:lnTo>
                    <a:pt x="92" y="8"/>
                  </a:lnTo>
                  <a:lnTo>
                    <a:pt x="142" y="10"/>
                  </a:lnTo>
                  <a:lnTo>
                    <a:pt x="142" y="10"/>
                  </a:lnTo>
                  <a:lnTo>
                    <a:pt x="88" y="4"/>
                  </a:lnTo>
                  <a:lnTo>
                    <a:pt x="92" y="2"/>
                  </a:lnTo>
                  <a:lnTo>
                    <a:pt x="92" y="2"/>
                  </a:lnTo>
                  <a:lnTo>
                    <a:pt x="82" y="0"/>
                  </a:lnTo>
                  <a:lnTo>
                    <a:pt x="54" y="0"/>
                  </a:lnTo>
                  <a:lnTo>
                    <a:pt x="54" y="0"/>
                  </a:lnTo>
                  <a:close/>
                </a:path>
              </a:pathLst>
            </a:custGeom>
            <a:solidFill>
              <a:srgbClr val="9A9BA7"/>
            </a:solidFill>
            <a:ln>
              <a:noFill/>
            </a:ln>
          </p:spPr>
          <p:txBody>
            <a:bodyPr anchorCtr="0" anchor="t" bIns="45700" lIns="91425" spcFirstLastPara="1" rIns="91425" wrap="square" tIns="45700">
              <a:noAutofit/>
            </a:bodyPr>
            <a:lstStyle/>
            <a:p>
              <a:pPr indent="0" lvl="0" marL="0">
                <a:spcBef>
                  <a:spcPts val="0"/>
                </a:spcBef>
                <a:spcAft>
                  <a:spcPts val="0"/>
                </a:spcAft>
                <a:buNone/>
              </a:pPr>
              <a:r>
                <a:t/>
              </a:r>
              <a:endParaRPr/>
            </a:p>
          </p:txBody>
        </p:sp>
        <p:sp>
          <p:nvSpPr>
            <p:cNvPr id="88" name="Shape 88"/>
            <p:cNvSpPr/>
            <p:nvPr/>
          </p:nvSpPr>
          <p:spPr>
            <a:xfrm>
              <a:off x="2509838" y="4331838"/>
              <a:ext cx="44450" cy="3175"/>
            </a:xfrm>
            <a:custGeom>
              <a:pathLst>
                <a:path extrusionOk="0" h="2" w="28">
                  <a:moveTo>
                    <a:pt x="0" y="0"/>
                  </a:moveTo>
                  <a:lnTo>
                    <a:pt x="0" y="0"/>
                  </a:lnTo>
                  <a:lnTo>
                    <a:pt x="28" y="2"/>
                  </a:lnTo>
                  <a:lnTo>
                    <a:pt x="4"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a:spcBef>
                  <a:spcPts val="0"/>
                </a:spcBef>
                <a:spcAft>
                  <a:spcPts val="0"/>
                </a:spcAft>
                <a:buNone/>
              </a:pPr>
              <a:r>
                <a:t/>
              </a:r>
              <a:endParaRPr/>
            </a:p>
          </p:txBody>
        </p:sp>
        <p:sp>
          <p:nvSpPr>
            <p:cNvPr id="89" name="Shape 89"/>
            <p:cNvSpPr/>
            <p:nvPr/>
          </p:nvSpPr>
          <p:spPr>
            <a:xfrm>
              <a:off x="3224213" y="4328663"/>
              <a:ext cx="15875" cy="3175"/>
            </a:xfrm>
            <a:custGeom>
              <a:pathLst>
                <a:path extrusionOk="0" h="2" w="10">
                  <a:moveTo>
                    <a:pt x="10" y="2"/>
                  </a:moveTo>
                  <a:lnTo>
                    <a:pt x="10" y="2"/>
                  </a:lnTo>
                  <a:lnTo>
                    <a:pt x="0" y="0"/>
                  </a:lnTo>
                  <a:lnTo>
                    <a:pt x="0" y="0"/>
                  </a:lnTo>
                  <a:lnTo>
                    <a:pt x="10" y="2"/>
                  </a:lnTo>
                  <a:lnTo>
                    <a:pt x="10" y="2"/>
                  </a:lnTo>
                  <a:close/>
                </a:path>
              </a:pathLst>
            </a:custGeom>
            <a:solidFill>
              <a:srgbClr val="9A9BA7"/>
            </a:solidFill>
            <a:ln>
              <a:noFill/>
            </a:ln>
          </p:spPr>
          <p:txBody>
            <a:bodyPr anchorCtr="0" anchor="t" bIns="45700" lIns="91425" spcFirstLastPara="1" rIns="91425" wrap="square" tIns="45700">
              <a:noAutofit/>
            </a:bodyPr>
            <a:lstStyle/>
            <a:p>
              <a:pPr indent="0" lvl="0" marL="0">
                <a:spcBef>
                  <a:spcPts val="0"/>
                </a:spcBef>
                <a:spcAft>
                  <a:spcPts val="0"/>
                </a:spcAft>
                <a:buNone/>
              </a:pPr>
              <a:r>
                <a:t/>
              </a:r>
              <a:endParaRPr/>
            </a:p>
          </p:txBody>
        </p:sp>
        <p:sp>
          <p:nvSpPr>
            <p:cNvPr id="90" name="Shape 90"/>
            <p:cNvSpPr/>
            <p:nvPr/>
          </p:nvSpPr>
          <p:spPr>
            <a:xfrm>
              <a:off x="2155826" y="4328663"/>
              <a:ext cx="246063" cy="15875"/>
            </a:xfrm>
            <a:custGeom>
              <a:pathLst>
                <a:path extrusionOk="0" h="10" w="155">
                  <a:moveTo>
                    <a:pt x="58" y="0"/>
                  </a:moveTo>
                  <a:lnTo>
                    <a:pt x="58" y="0"/>
                  </a:lnTo>
                  <a:lnTo>
                    <a:pt x="58" y="2"/>
                  </a:lnTo>
                  <a:lnTo>
                    <a:pt x="54" y="2"/>
                  </a:lnTo>
                  <a:lnTo>
                    <a:pt x="40" y="2"/>
                  </a:lnTo>
                  <a:lnTo>
                    <a:pt x="0" y="4"/>
                  </a:lnTo>
                  <a:lnTo>
                    <a:pt x="0" y="4"/>
                  </a:lnTo>
                  <a:lnTo>
                    <a:pt x="30" y="8"/>
                  </a:lnTo>
                  <a:lnTo>
                    <a:pt x="62" y="10"/>
                  </a:lnTo>
                  <a:lnTo>
                    <a:pt x="101" y="10"/>
                  </a:lnTo>
                  <a:lnTo>
                    <a:pt x="155" y="10"/>
                  </a:lnTo>
                  <a:lnTo>
                    <a:pt x="155" y="10"/>
                  </a:lnTo>
                  <a:lnTo>
                    <a:pt x="103" y="4"/>
                  </a:lnTo>
                  <a:lnTo>
                    <a:pt x="58" y="0"/>
                  </a:lnTo>
                  <a:lnTo>
                    <a:pt x="58" y="0"/>
                  </a:lnTo>
                  <a:close/>
                </a:path>
              </a:pathLst>
            </a:custGeom>
            <a:solidFill>
              <a:srgbClr val="9A9BA7"/>
            </a:solidFill>
            <a:ln>
              <a:noFill/>
            </a:ln>
          </p:spPr>
          <p:txBody>
            <a:bodyPr anchorCtr="0" anchor="t" bIns="45700" lIns="91425" spcFirstLastPara="1" rIns="91425" wrap="square" tIns="45700">
              <a:noAutofit/>
            </a:bodyPr>
            <a:lstStyle/>
            <a:p>
              <a:pPr indent="0" lvl="0" marL="0">
                <a:spcBef>
                  <a:spcPts val="0"/>
                </a:spcBef>
                <a:spcAft>
                  <a:spcPts val="0"/>
                </a:spcAft>
                <a:buNone/>
              </a:pPr>
              <a:r>
                <a:t/>
              </a:r>
              <a:endParaRPr/>
            </a:p>
          </p:txBody>
        </p:sp>
        <p:sp>
          <p:nvSpPr>
            <p:cNvPr id="91" name="Shape 91"/>
            <p:cNvSpPr/>
            <p:nvPr/>
          </p:nvSpPr>
          <p:spPr>
            <a:xfrm>
              <a:off x="2538413" y="4312788"/>
              <a:ext cx="85725" cy="6350"/>
            </a:xfrm>
            <a:custGeom>
              <a:pathLst>
                <a:path extrusionOk="0" h="4" w="54">
                  <a:moveTo>
                    <a:pt x="54" y="2"/>
                  </a:moveTo>
                  <a:lnTo>
                    <a:pt x="54" y="2"/>
                  </a:lnTo>
                  <a:lnTo>
                    <a:pt x="32" y="0"/>
                  </a:lnTo>
                  <a:lnTo>
                    <a:pt x="30" y="0"/>
                  </a:lnTo>
                  <a:lnTo>
                    <a:pt x="30" y="0"/>
                  </a:lnTo>
                  <a:lnTo>
                    <a:pt x="28" y="0"/>
                  </a:lnTo>
                  <a:lnTo>
                    <a:pt x="26" y="2"/>
                  </a:lnTo>
                  <a:lnTo>
                    <a:pt x="0" y="4"/>
                  </a:lnTo>
                  <a:lnTo>
                    <a:pt x="0" y="4"/>
                  </a:lnTo>
                  <a:lnTo>
                    <a:pt x="12" y="4"/>
                  </a:lnTo>
                  <a:lnTo>
                    <a:pt x="26" y="4"/>
                  </a:lnTo>
                  <a:lnTo>
                    <a:pt x="54" y="2"/>
                  </a:lnTo>
                  <a:lnTo>
                    <a:pt x="54" y="2"/>
                  </a:lnTo>
                  <a:close/>
                </a:path>
              </a:pathLst>
            </a:custGeom>
            <a:solidFill>
              <a:srgbClr val="9A9BA7"/>
            </a:solidFill>
            <a:ln>
              <a:noFill/>
            </a:ln>
          </p:spPr>
          <p:txBody>
            <a:bodyPr anchorCtr="0" anchor="t" bIns="45700" lIns="91425" spcFirstLastPara="1" rIns="91425" wrap="square" tIns="45700">
              <a:noAutofit/>
            </a:bodyPr>
            <a:lstStyle/>
            <a:p>
              <a:pPr indent="0" lvl="0" marL="0">
                <a:spcBef>
                  <a:spcPts val="0"/>
                </a:spcBef>
                <a:spcAft>
                  <a:spcPts val="0"/>
                </a:spcAft>
                <a:buNone/>
              </a:pPr>
              <a:r>
                <a:t/>
              </a:r>
              <a:endParaRPr/>
            </a:p>
          </p:txBody>
        </p:sp>
        <p:sp>
          <p:nvSpPr>
            <p:cNvPr id="92" name="Shape 92"/>
            <p:cNvSpPr/>
            <p:nvPr/>
          </p:nvSpPr>
          <p:spPr>
            <a:xfrm>
              <a:off x="1860551" y="4341363"/>
              <a:ext cx="47700" cy="1500"/>
            </a:xfrm>
            <a:prstGeom prst="rect">
              <a:avLst/>
            </a:prstGeom>
            <a:solidFill>
              <a:srgbClr val="9A9BA7"/>
            </a:solidFill>
            <a:ln>
              <a:noFill/>
            </a:ln>
          </p:spPr>
          <p:txBody>
            <a:bodyPr anchorCtr="0" anchor="t" bIns="45700" lIns="91425" spcFirstLastPara="1" rIns="91425" wrap="square" tIns="45700">
              <a:noAutofit/>
            </a:bodyPr>
            <a:lstStyle/>
            <a:p>
              <a:pPr indent="0" lvl="0" marL="0">
                <a:spcBef>
                  <a:spcPts val="0"/>
                </a:spcBef>
                <a:spcAft>
                  <a:spcPts val="0"/>
                </a:spcAft>
                <a:buNone/>
              </a:pPr>
              <a:r>
                <a:t/>
              </a:r>
              <a:endParaRPr/>
            </a:p>
          </p:txBody>
        </p:sp>
        <p:sp>
          <p:nvSpPr>
            <p:cNvPr id="93" name="Shape 93"/>
            <p:cNvSpPr/>
            <p:nvPr/>
          </p:nvSpPr>
          <p:spPr>
            <a:xfrm>
              <a:off x="8697913" y="4306438"/>
              <a:ext cx="38100" cy="1500"/>
            </a:xfrm>
            <a:prstGeom prst="rect">
              <a:avLst/>
            </a:prstGeom>
            <a:solidFill>
              <a:srgbClr val="9A9BA7"/>
            </a:solidFill>
            <a:ln>
              <a:noFill/>
            </a:ln>
          </p:spPr>
          <p:txBody>
            <a:bodyPr anchorCtr="0" anchor="t" bIns="45700" lIns="91425" spcFirstLastPara="1" rIns="91425" wrap="square" tIns="45700">
              <a:noAutofit/>
            </a:bodyPr>
            <a:lstStyle/>
            <a:p>
              <a:pPr indent="0" lvl="0" marL="0">
                <a:spcBef>
                  <a:spcPts val="0"/>
                </a:spcBef>
                <a:spcAft>
                  <a:spcPts val="0"/>
                </a:spcAft>
                <a:buNone/>
              </a:pPr>
              <a:r>
                <a:t/>
              </a:r>
              <a:endParaRPr/>
            </a:p>
          </p:txBody>
        </p:sp>
        <p:sp>
          <p:nvSpPr>
            <p:cNvPr id="94" name="Shape 94"/>
            <p:cNvSpPr/>
            <p:nvPr/>
          </p:nvSpPr>
          <p:spPr>
            <a:xfrm>
              <a:off x="7788276" y="4290563"/>
              <a:ext cx="19050" cy="3175"/>
            </a:xfrm>
            <a:custGeom>
              <a:pathLst>
                <a:path extrusionOk="0" h="2" w="12">
                  <a:moveTo>
                    <a:pt x="0" y="0"/>
                  </a:moveTo>
                  <a:lnTo>
                    <a:pt x="0" y="0"/>
                  </a:lnTo>
                  <a:lnTo>
                    <a:pt x="12" y="2"/>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a:spcBef>
                  <a:spcPts val="0"/>
                </a:spcBef>
                <a:spcAft>
                  <a:spcPts val="0"/>
                </a:spcAft>
                <a:buNone/>
              </a:pPr>
              <a:r>
                <a:t/>
              </a:r>
              <a:endParaRPr/>
            </a:p>
          </p:txBody>
        </p:sp>
        <p:sp>
          <p:nvSpPr>
            <p:cNvPr id="95" name="Shape 95"/>
            <p:cNvSpPr/>
            <p:nvPr/>
          </p:nvSpPr>
          <p:spPr>
            <a:xfrm>
              <a:off x="7581901" y="4287388"/>
              <a:ext cx="3175" cy="6350"/>
            </a:xfrm>
            <a:custGeom>
              <a:pathLst>
                <a:path extrusionOk="0" h="4" w="2">
                  <a:moveTo>
                    <a:pt x="0" y="4"/>
                  </a:moveTo>
                  <a:lnTo>
                    <a:pt x="2" y="4"/>
                  </a:lnTo>
                  <a:lnTo>
                    <a:pt x="2" y="0"/>
                  </a:lnTo>
                  <a:lnTo>
                    <a:pt x="0" y="4"/>
                  </a:lnTo>
                  <a:close/>
                </a:path>
              </a:pathLst>
            </a:custGeom>
            <a:solidFill>
              <a:srgbClr val="9A9BA7"/>
            </a:solidFill>
            <a:ln>
              <a:noFill/>
            </a:ln>
          </p:spPr>
          <p:txBody>
            <a:bodyPr anchorCtr="0" anchor="t" bIns="45700" lIns="91425" spcFirstLastPara="1" rIns="91425" wrap="square" tIns="45700">
              <a:noAutofit/>
            </a:bodyPr>
            <a:lstStyle/>
            <a:p>
              <a:pPr indent="0" lvl="0" marL="0">
                <a:spcBef>
                  <a:spcPts val="0"/>
                </a:spcBef>
                <a:spcAft>
                  <a:spcPts val="0"/>
                </a:spcAft>
                <a:buNone/>
              </a:pPr>
              <a:r>
                <a:t/>
              </a:r>
              <a:endParaRPr/>
            </a:p>
          </p:txBody>
        </p:sp>
        <p:sp>
          <p:nvSpPr>
            <p:cNvPr id="96" name="Shape 96"/>
            <p:cNvSpPr/>
            <p:nvPr/>
          </p:nvSpPr>
          <p:spPr>
            <a:xfrm>
              <a:off x="4556126" y="4335013"/>
              <a:ext cx="6350" cy="3175"/>
            </a:xfrm>
            <a:custGeom>
              <a:pathLst>
                <a:path extrusionOk="0" h="2" w="4">
                  <a:moveTo>
                    <a:pt x="4" y="0"/>
                  </a:moveTo>
                  <a:lnTo>
                    <a:pt x="4" y="0"/>
                  </a:lnTo>
                  <a:lnTo>
                    <a:pt x="2" y="0"/>
                  </a:lnTo>
                  <a:lnTo>
                    <a:pt x="0" y="2"/>
                  </a:lnTo>
                  <a:lnTo>
                    <a:pt x="0" y="2"/>
                  </a:lnTo>
                  <a:lnTo>
                    <a:pt x="4" y="0"/>
                  </a:lnTo>
                  <a:lnTo>
                    <a:pt x="4" y="0"/>
                  </a:lnTo>
                  <a:close/>
                </a:path>
              </a:pathLst>
            </a:custGeom>
            <a:solidFill>
              <a:srgbClr val="9A9BA7"/>
            </a:solidFill>
            <a:ln>
              <a:noFill/>
            </a:ln>
          </p:spPr>
          <p:txBody>
            <a:bodyPr anchorCtr="0" anchor="t" bIns="45700" lIns="91425" spcFirstLastPara="1" rIns="91425" wrap="square" tIns="45700">
              <a:noAutofit/>
            </a:bodyPr>
            <a:lstStyle/>
            <a:p>
              <a:pPr indent="0" lvl="0" marL="0">
                <a:spcBef>
                  <a:spcPts val="0"/>
                </a:spcBef>
                <a:spcAft>
                  <a:spcPts val="0"/>
                </a:spcAft>
                <a:buNone/>
              </a:pPr>
              <a:r>
                <a:t/>
              </a:r>
              <a:endParaRPr/>
            </a:p>
          </p:txBody>
        </p:sp>
        <p:sp>
          <p:nvSpPr>
            <p:cNvPr id="97" name="Shape 97"/>
            <p:cNvSpPr/>
            <p:nvPr/>
          </p:nvSpPr>
          <p:spPr>
            <a:xfrm>
              <a:off x="4530726" y="4338188"/>
              <a:ext cx="3175" cy="3175"/>
            </a:xfrm>
            <a:custGeom>
              <a:pathLst>
                <a:path extrusionOk="0" h="2" w="2">
                  <a:moveTo>
                    <a:pt x="0" y="2"/>
                  </a:moveTo>
                  <a:lnTo>
                    <a:pt x="2" y="0"/>
                  </a:lnTo>
                  <a:lnTo>
                    <a:pt x="2" y="0"/>
                  </a:lnTo>
                  <a:lnTo>
                    <a:pt x="0" y="0"/>
                  </a:lnTo>
                  <a:lnTo>
                    <a:pt x="0" y="2"/>
                  </a:lnTo>
                  <a:lnTo>
                    <a:pt x="0" y="2"/>
                  </a:lnTo>
                  <a:close/>
                </a:path>
              </a:pathLst>
            </a:custGeom>
            <a:solidFill>
              <a:srgbClr val="9A9BA7"/>
            </a:solidFill>
            <a:ln>
              <a:noFill/>
            </a:ln>
          </p:spPr>
          <p:txBody>
            <a:bodyPr anchorCtr="0" anchor="t" bIns="45700" lIns="91425" spcFirstLastPara="1" rIns="91425" wrap="square" tIns="45700">
              <a:noAutofit/>
            </a:bodyPr>
            <a:lstStyle/>
            <a:p>
              <a:pPr indent="0" lvl="0" marL="0">
                <a:spcBef>
                  <a:spcPts val="0"/>
                </a:spcBef>
                <a:spcAft>
                  <a:spcPts val="0"/>
                </a:spcAft>
                <a:buNone/>
              </a:pPr>
              <a:r>
                <a:t/>
              </a:r>
              <a:endParaRPr/>
            </a:p>
          </p:txBody>
        </p:sp>
        <p:sp>
          <p:nvSpPr>
            <p:cNvPr id="98" name="Shape 98"/>
            <p:cNvSpPr/>
            <p:nvPr/>
          </p:nvSpPr>
          <p:spPr>
            <a:xfrm>
              <a:off x="4521201" y="4341363"/>
              <a:ext cx="9525" cy="3175"/>
            </a:xfrm>
            <a:custGeom>
              <a:pathLst>
                <a:path extrusionOk="0" h="2" w="6">
                  <a:moveTo>
                    <a:pt x="0" y="0"/>
                  </a:moveTo>
                  <a:lnTo>
                    <a:pt x="6" y="2"/>
                  </a:lnTo>
                  <a:lnTo>
                    <a:pt x="6"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a:spcBef>
                  <a:spcPts val="0"/>
                </a:spcBef>
                <a:spcAft>
                  <a:spcPts val="0"/>
                </a:spcAft>
                <a:buNone/>
              </a:pPr>
              <a:r>
                <a:t/>
              </a:r>
              <a:endParaRPr/>
            </a:p>
          </p:txBody>
        </p:sp>
        <p:sp>
          <p:nvSpPr>
            <p:cNvPr id="99" name="Shape 99"/>
            <p:cNvSpPr/>
            <p:nvPr/>
          </p:nvSpPr>
          <p:spPr>
            <a:xfrm>
              <a:off x="4546601" y="4338188"/>
              <a:ext cx="9525" cy="3175"/>
            </a:xfrm>
            <a:custGeom>
              <a:pathLst>
                <a:path extrusionOk="0" h="2" w="6">
                  <a:moveTo>
                    <a:pt x="0" y="2"/>
                  </a:moveTo>
                  <a:lnTo>
                    <a:pt x="4" y="2"/>
                  </a:lnTo>
                  <a:lnTo>
                    <a:pt x="6" y="0"/>
                  </a:lnTo>
                  <a:lnTo>
                    <a:pt x="6" y="0"/>
                  </a:lnTo>
                  <a:lnTo>
                    <a:pt x="0" y="2"/>
                  </a:lnTo>
                  <a:lnTo>
                    <a:pt x="0" y="2"/>
                  </a:lnTo>
                  <a:close/>
                </a:path>
              </a:pathLst>
            </a:custGeom>
            <a:solidFill>
              <a:srgbClr val="9A9BA7"/>
            </a:solidFill>
            <a:ln>
              <a:noFill/>
            </a:ln>
          </p:spPr>
          <p:txBody>
            <a:bodyPr anchorCtr="0" anchor="t" bIns="45700" lIns="91425" spcFirstLastPara="1" rIns="91425" wrap="square" tIns="45700">
              <a:noAutofit/>
            </a:bodyPr>
            <a:lstStyle/>
            <a:p>
              <a:pPr indent="0" lvl="0" marL="0">
                <a:spcBef>
                  <a:spcPts val="0"/>
                </a:spcBef>
                <a:spcAft>
                  <a:spcPts val="0"/>
                </a:spcAft>
                <a:buNone/>
              </a:pPr>
              <a:r>
                <a:t/>
              </a:r>
              <a:endParaRPr/>
            </a:p>
          </p:txBody>
        </p:sp>
        <p:sp>
          <p:nvSpPr>
            <p:cNvPr id="100" name="Shape 100"/>
            <p:cNvSpPr/>
            <p:nvPr/>
          </p:nvSpPr>
          <p:spPr>
            <a:xfrm>
              <a:off x="-7937" y="4255638"/>
              <a:ext cx="9134475" cy="2606675"/>
            </a:xfrm>
            <a:custGeom>
              <a:pathLst>
                <a:path extrusionOk="0" h="1642" w="5754">
                  <a:moveTo>
                    <a:pt x="5562" y="40"/>
                  </a:moveTo>
                  <a:lnTo>
                    <a:pt x="5562" y="40"/>
                  </a:lnTo>
                  <a:lnTo>
                    <a:pt x="5532" y="40"/>
                  </a:lnTo>
                  <a:lnTo>
                    <a:pt x="5520" y="36"/>
                  </a:lnTo>
                  <a:lnTo>
                    <a:pt x="5510" y="34"/>
                  </a:lnTo>
                  <a:lnTo>
                    <a:pt x="5484" y="32"/>
                  </a:lnTo>
                  <a:lnTo>
                    <a:pt x="5438" y="30"/>
                  </a:lnTo>
                  <a:lnTo>
                    <a:pt x="5498" y="42"/>
                  </a:lnTo>
                  <a:lnTo>
                    <a:pt x="5498" y="42"/>
                  </a:lnTo>
                  <a:lnTo>
                    <a:pt x="5442" y="40"/>
                  </a:lnTo>
                  <a:lnTo>
                    <a:pt x="5442" y="40"/>
                  </a:lnTo>
                  <a:lnTo>
                    <a:pt x="5448" y="38"/>
                  </a:lnTo>
                  <a:lnTo>
                    <a:pt x="5446" y="38"/>
                  </a:lnTo>
                  <a:lnTo>
                    <a:pt x="5444" y="36"/>
                  </a:lnTo>
                  <a:lnTo>
                    <a:pt x="5444" y="36"/>
                  </a:lnTo>
                  <a:lnTo>
                    <a:pt x="5444" y="38"/>
                  </a:lnTo>
                  <a:lnTo>
                    <a:pt x="5444" y="38"/>
                  </a:lnTo>
                  <a:lnTo>
                    <a:pt x="5438" y="38"/>
                  </a:lnTo>
                  <a:lnTo>
                    <a:pt x="5414" y="38"/>
                  </a:lnTo>
                  <a:lnTo>
                    <a:pt x="5414" y="38"/>
                  </a:lnTo>
                  <a:lnTo>
                    <a:pt x="5366" y="34"/>
                  </a:lnTo>
                  <a:lnTo>
                    <a:pt x="5338" y="34"/>
                  </a:lnTo>
                  <a:lnTo>
                    <a:pt x="5304" y="34"/>
                  </a:lnTo>
                  <a:lnTo>
                    <a:pt x="5302" y="34"/>
                  </a:lnTo>
                  <a:lnTo>
                    <a:pt x="5263" y="34"/>
                  </a:lnTo>
                  <a:lnTo>
                    <a:pt x="5263" y="34"/>
                  </a:lnTo>
                  <a:lnTo>
                    <a:pt x="5282" y="36"/>
                  </a:lnTo>
                  <a:lnTo>
                    <a:pt x="5300" y="40"/>
                  </a:lnTo>
                  <a:lnTo>
                    <a:pt x="5302" y="40"/>
                  </a:lnTo>
                  <a:lnTo>
                    <a:pt x="5302" y="40"/>
                  </a:lnTo>
                  <a:lnTo>
                    <a:pt x="5308" y="42"/>
                  </a:lnTo>
                  <a:lnTo>
                    <a:pt x="5308" y="44"/>
                  </a:lnTo>
                  <a:lnTo>
                    <a:pt x="5308" y="44"/>
                  </a:lnTo>
                  <a:lnTo>
                    <a:pt x="5302" y="46"/>
                  </a:lnTo>
                  <a:lnTo>
                    <a:pt x="5280" y="50"/>
                  </a:lnTo>
                  <a:lnTo>
                    <a:pt x="5280" y="50"/>
                  </a:lnTo>
                  <a:lnTo>
                    <a:pt x="5253" y="50"/>
                  </a:lnTo>
                  <a:lnTo>
                    <a:pt x="5237" y="48"/>
                  </a:lnTo>
                  <a:lnTo>
                    <a:pt x="5237" y="48"/>
                  </a:lnTo>
                  <a:lnTo>
                    <a:pt x="5255" y="44"/>
                  </a:lnTo>
                  <a:lnTo>
                    <a:pt x="5269" y="40"/>
                  </a:lnTo>
                  <a:lnTo>
                    <a:pt x="5255" y="40"/>
                  </a:lnTo>
                  <a:lnTo>
                    <a:pt x="5255" y="40"/>
                  </a:lnTo>
                  <a:lnTo>
                    <a:pt x="5245" y="36"/>
                  </a:lnTo>
                  <a:lnTo>
                    <a:pt x="5235" y="34"/>
                  </a:lnTo>
                  <a:lnTo>
                    <a:pt x="5189" y="24"/>
                  </a:lnTo>
                  <a:lnTo>
                    <a:pt x="5189" y="24"/>
                  </a:lnTo>
                  <a:lnTo>
                    <a:pt x="5183" y="26"/>
                  </a:lnTo>
                  <a:lnTo>
                    <a:pt x="5187" y="28"/>
                  </a:lnTo>
                  <a:lnTo>
                    <a:pt x="5213" y="32"/>
                  </a:lnTo>
                  <a:lnTo>
                    <a:pt x="5213" y="32"/>
                  </a:lnTo>
                  <a:lnTo>
                    <a:pt x="5197" y="32"/>
                  </a:lnTo>
                  <a:lnTo>
                    <a:pt x="5217" y="32"/>
                  </a:lnTo>
                  <a:lnTo>
                    <a:pt x="5217" y="32"/>
                  </a:lnTo>
                  <a:lnTo>
                    <a:pt x="5235" y="36"/>
                  </a:lnTo>
                  <a:lnTo>
                    <a:pt x="5241" y="38"/>
                  </a:lnTo>
                  <a:lnTo>
                    <a:pt x="5245" y="40"/>
                  </a:lnTo>
                  <a:lnTo>
                    <a:pt x="5245" y="40"/>
                  </a:lnTo>
                  <a:lnTo>
                    <a:pt x="5233" y="38"/>
                  </a:lnTo>
                  <a:lnTo>
                    <a:pt x="5225" y="36"/>
                  </a:lnTo>
                  <a:lnTo>
                    <a:pt x="5217" y="34"/>
                  </a:lnTo>
                  <a:lnTo>
                    <a:pt x="5197" y="32"/>
                  </a:lnTo>
                  <a:lnTo>
                    <a:pt x="5153" y="30"/>
                  </a:lnTo>
                  <a:lnTo>
                    <a:pt x="5165" y="32"/>
                  </a:lnTo>
                  <a:lnTo>
                    <a:pt x="5159" y="32"/>
                  </a:lnTo>
                  <a:lnTo>
                    <a:pt x="5183" y="38"/>
                  </a:lnTo>
                  <a:lnTo>
                    <a:pt x="5183" y="38"/>
                  </a:lnTo>
                  <a:lnTo>
                    <a:pt x="5149" y="36"/>
                  </a:lnTo>
                  <a:lnTo>
                    <a:pt x="5131" y="34"/>
                  </a:lnTo>
                  <a:lnTo>
                    <a:pt x="5127" y="32"/>
                  </a:lnTo>
                  <a:lnTo>
                    <a:pt x="5127" y="30"/>
                  </a:lnTo>
                  <a:lnTo>
                    <a:pt x="5135" y="28"/>
                  </a:lnTo>
                  <a:lnTo>
                    <a:pt x="5135" y="28"/>
                  </a:lnTo>
                  <a:lnTo>
                    <a:pt x="5087" y="26"/>
                  </a:lnTo>
                  <a:lnTo>
                    <a:pt x="5065" y="24"/>
                  </a:lnTo>
                  <a:lnTo>
                    <a:pt x="5047" y="22"/>
                  </a:lnTo>
                  <a:lnTo>
                    <a:pt x="5011" y="24"/>
                  </a:lnTo>
                  <a:lnTo>
                    <a:pt x="5011" y="24"/>
                  </a:lnTo>
                  <a:lnTo>
                    <a:pt x="5043" y="30"/>
                  </a:lnTo>
                  <a:lnTo>
                    <a:pt x="5057" y="32"/>
                  </a:lnTo>
                  <a:lnTo>
                    <a:pt x="5075" y="32"/>
                  </a:lnTo>
                  <a:lnTo>
                    <a:pt x="5043" y="32"/>
                  </a:lnTo>
                  <a:lnTo>
                    <a:pt x="5051" y="34"/>
                  </a:lnTo>
                  <a:lnTo>
                    <a:pt x="5051" y="34"/>
                  </a:lnTo>
                  <a:lnTo>
                    <a:pt x="5031" y="34"/>
                  </a:lnTo>
                  <a:lnTo>
                    <a:pt x="5031" y="34"/>
                  </a:lnTo>
                  <a:lnTo>
                    <a:pt x="5027" y="36"/>
                  </a:lnTo>
                  <a:lnTo>
                    <a:pt x="5027" y="36"/>
                  </a:lnTo>
                  <a:lnTo>
                    <a:pt x="5019" y="34"/>
                  </a:lnTo>
                  <a:lnTo>
                    <a:pt x="5017" y="32"/>
                  </a:lnTo>
                  <a:lnTo>
                    <a:pt x="5015" y="32"/>
                  </a:lnTo>
                  <a:lnTo>
                    <a:pt x="5015" y="30"/>
                  </a:lnTo>
                  <a:lnTo>
                    <a:pt x="5011" y="28"/>
                  </a:lnTo>
                  <a:lnTo>
                    <a:pt x="5001" y="26"/>
                  </a:lnTo>
                  <a:lnTo>
                    <a:pt x="4953" y="26"/>
                  </a:lnTo>
                  <a:lnTo>
                    <a:pt x="4953" y="26"/>
                  </a:lnTo>
                  <a:lnTo>
                    <a:pt x="4967" y="26"/>
                  </a:lnTo>
                  <a:lnTo>
                    <a:pt x="4969" y="28"/>
                  </a:lnTo>
                  <a:lnTo>
                    <a:pt x="4969" y="28"/>
                  </a:lnTo>
                  <a:lnTo>
                    <a:pt x="4955" y="32"/>
                  </a:lnTo>
                  <a:lnTo>
                    <a:pt x="4945" y="30"/>
                  </a:lnTo>
                  <a:lnTo>
                    <a:pt x="4945" y="30"/>
                  </a:lnTo>
                  <a:lnTo>
                    <a:pt x="4923" y="26"/>
                  </a:lnTo>
                  <a:lnTo>
                    <a:pt x="4923" y="26"/>
                  </a:lnTo>
                  <a:lnTo>
                    <a:pt x="4919" y="28"/>
                  </a:lnTo>
                  <a:lnTo>
                    <a:pt x="4919" y="28"/>
                  </a:lnTo>
                  <a:lnTo>
                    <a:pt x="4879" y="24"/>
                  </a:lnTo>
                  <a:lnTo>
                    <a:pt x="4869" y="22"/>
                  </a:lnTo>
                  <a:lnTo>
                    <a:pt x="4867" y="20"/>
                  </a:lnTo>
                  <a:lnTo>
                    <a:pt x="4867" y="18"/>
                  </a:lnTo>
                  <a:lnTo>
                    <a:pt x="4867" y="18"/>
                  </a:lnTo>
                  <a:lnTo>
                    <a:pt x="4895" y="18"/>
                  </a:lnTo>
                  <a:lnTo>
                    <a:pt x="4911" y="22"/>
                  </a:lnTo>
                  <a:lnTo>
                    <a:pt x="4911" y="22"/>
                  </a:lnTo>
                  <a:lnTo>
                    <a:pt x="4907" y="20"/>
                  </a:lnTo>
                  <a:lnTo>
                    <a:pt x="4907" y="18"/>
                  </a:lnTo>
                  <a:lnTo>
                    <a:pt x="4907" y="18"/>
                  </a:lnTo>
                  <a:lnTo>
                    <a:pt x="4865" y="18"/>
                  </a:lnTo>
                  <a:lnTo>
                    <a:pt x="4843" y="20"/>
                  </a:lnTo>
                  <a:lnTo>
                    <a:pt x="4827" y="24"/>
                  </a:lnTo>
                  <a:lnTo>
                    <a:pt x="4801" y="24"/>
                  </a:lnTo>
                  <a:lnTo>
                    <a:pt x="4801" y="24"/>
                  </a:lnTo>
                  <a:lnTo>
                    <a:pt x="4789" y="24"/>
                  </a:lnTo>
                  <a:lnTo>
                    <a:pt x="4783" y="24"/>
                  </a:lnTo>
                  <a:lnTo>
                    <a:pt x="4783" y="24"/>
                  </a:lnTo>
                  <a:lnTo>
                    <a:pt x="4783" y="24"/>
                  </a:lnTo>
                  <a:lnTo>
                    <a:pt x="4761" y="26"/>
                  </a:lnTo>
                  <a:lnTo>
                    <a:pt x="4761" y="26"/>
                  </a:lnTo>
                  <a:lnTo>
                    <a:pt x="4771" y="26"/>
                  </a:lnTo>
                  <a:lnTo>
                    <a:pt x="4771" y="26"/>
                  </a:lnTo>
                  <a:lnTo>
                    <a:pt x="4719" y="24"/>
                  </a:lnTo>
                  <a:lnTo>
                    <a:pt x="4671" y="24"/>
                  </a:lnTo>
                  <a:lnTo>
                    <a:pt x="4669" y="22"/>
                  </a:lnTo>
                  <a:lnTo>
                    <a:pt x="4669" y="22"/>
                  </a:lnTo>
                  <a:lnTo>
                    <a:pt x="4665" y="22"/>
                  </a:lnTo>
                  <a:lnTo>
                    <a:pt x="4665" y="20"/>
                  </a:lnTo>
                  <a:lnTo>
                    <a:pt x="4665" y="20"/>
                  </a:lnTo>
                  <a:lnTo>
                    <a:pt x="4629" y="20"/>
                  </a:lnTo>
                  <a:lnTo>
                    <a:pt x="4609" y="22"/>
                  </a:lnTo>
                  <a:lnTo>
                    <a:pt x="4609" y="22"/>
                  </a:lnTo>
                  <a:lnTo>
                    <a:pt x="4567" y="18"/>
                  </a:lnTo>
                  <a:lnTo>
                    <a:pt x="4553" y="26"/>
                  </a:lnTo>
                  <a:lnTo>
                    <a:pt x="4551" y="24"/>
                  </a:lnTo>
                  <a:lnTo>
                    <a:pt x="4551" y="26"/>
                  </a:lnTo>
                  <a:lnTo>
                    <a:pt x="4549" y="26"/>
                  </a:lnTo>
                  <a:lnTo>
                    <a:pt x="4549" y="26"/>
                  </a:lnTo>
                  <a:lnTo>
                    <a:pt x="4535" y="22"/>
                  </a:lnTo>
                  <a:lnTo>
                    <a:pt x="4515" y="20"/>
                  </a:lnTo>
                  <a:lnTo>
                    <a:pt x="4459" y="14"/>
                  </a:lnTo>
                  <a:lnTo>
                    <a:pt x="4379" y="16"/>
                  </a:lnTo>
                  <a:lnTo>
                    <a:pt x="4379" y="16"/>
                  </a:lnTo>
                  <a:lnTo>
                    <a:pt x="4373" y="16"/>
                  </a:lnTo>
                  <a:lnTo>
                    <a:pt x="4379" y="16"/>
                  </a:lnTo>
                  <a:lnTo>
                    <a:pt x="4379" y="16"/>
                  </a:lnTo>
                  <a:lnTo>
                    <a:pt x="4357" y="16"/>
                  </a:lnTo>
                  <a:lnTo>
                    <a:pt x="4357" y="14"/>
                  </a:lnTo>
                  <a:lnTo>
                    <a:pt x="4357" y="14"/>
                  </a:lnTo>
                  <a:lnTo>
                    <a:pt x="4367" y="12"/>
                  </a:lnTo>
                  <a:lnTo>
                    <a:pt x="4367" y="12"/>
                  </a:lnTo>
                  <a:lnTo>
                    <a:pt x="4345" y="14"/>
                  </a:lnTo>
                  <a:lnTo>
                    <a:pt x="4331" y="18"/>
                  </a:lnTo>
                  <a:lnTo>
                    <a:pt x="4331" y="18"/>
                  </a:lnTo>
                  <a:lnTo>
                    <a:pt x="4284" y="20"/>
                  </a:lnTo>
                  <a:lnTo>
                    <a:pt x="4256" y="18"/>
                  </a:lnTo>
                  <a:lnTo>
                    <a:pt x="4220" y="18"/>
                  </a:lnTo>
                  <a:lnTo>
                    <a:pt x="4220" y="18"/>
                  </a:lnTo>
                  <a:lnTo>
                    <a:pt x="4194" y="14"/>
                  </a:lnTo>
                  <a:lnTo>
                    <a:pt x="4178" y="8"/>
                  </a:lnTo>
                  <a:lnTo>
                    <a:pt x="4160" y="4"/>
                  </a:lnTo>
                  <a:lnTo>
                    <a:pt x="4132" y="2"/>
                  </a:lnTo>
                  <a:lnTo>
                    <a:pt x="4132" y="2"/>
                  </a:lnTo>
                  <a:lnTo>
                    <a:pt x="4032" y="0"/>
                  </a:lnTo>
                  <a:lnTo>
                    <a:pt x="4032" y="0"/>
                  </a:lnTo>
                  <a:lnTo>
                    <a:pt x="3992" y="0"/>
                  </a:lnTo>
                  <a:lnTo>
                    <a:pt x="3952" y="0"/>
                  </a:lnTo>
                  <a:lnTo>
                    <a:pt x="3952" y="0"/>
                  </a:lnTo>
                  <a:lnTo>
                    <a:pt x="3944" y="2"/>
                  </a:lnTo>
                  <a:lnTo>
                    <a:pt x="3940" y="2"/>
                  </a:lnTo>
                  <a:lnTo>
                    <a:pt x="3928" y="4"/>
                  </a:lnTo>
                  <a:lnTo>
                    <a:pt x="3906" y="6"/>
                  </a:lnTo>
                  <a:lnTo>
                    <a:pt x="3906" y="6"/>
                  </a:lnTo>
                  <a:lnTo>
                    <a:pt x="3850" y="10"/>
                  </a:lnTo>
                  <a:lnTo>
                    <a:pt x="3804" y="14"/>
                  </a:lnTo>
                  <a:lnTo>
                    <a:pt x="3722" y="26"/>
                  </a:lnTo>
                  <a:lnTo>
                    <a:pt x="3640" y="38"/>
                  </a:lnTo>
                  <a:lnTo>
                    <a:pt x="3592" y="44"/>
                  </a:lnTo>
                  <a:lnTo>
                    <a:pt x="3538" y="50"/>
                  </a:lnTo>
                  <a:lnTo>
                    <a:pt x="3538" y="50"/>
                  </a:lnTo>
                  <a:lnTo>
                    <a:pt x="3520" y="52"/>
                  </a:lnTo>
                  <a:lnTo>
                    <a:pt x="3498" y="52"/>
                  </a:lnTo>
                  <a:lnTo>
                    <a:pt x="3498" y="52"/>
                  </a:lnTo>
                  <a:lnTo>
                    <a:pt x="3472" y="54"/>
                  </a:lnTo>
                  <a:lnTo>
                    <a:pt x="3474" y="54"/>
                  </a:lnTo>
                  <a:lnTo>
                    <a:pt x="3474" y="54"/>
                  </a:lnTo>
                  <a:lnTo>
                    <a:pt x="3492" y="56"/>
                  </a:lnTo>
                  <a:lnTo>
                    <a:pt x="3492" y="56"/>
                  </a:lnTo>
                  <a:lnTo>
                    <a:pt x="3490" y="58"/>
                  </a:lnTo>
                  <a:lnTo>
                    <a:pt x="3388" y="58"/>
                  </a:lnTo>
                  <a:lnTo>
                    <a:pt x="3388" y="58"/>
                  </a:lnTo>
                  <a:lnTo>
                    <a:pt x="3386" y="56"/>
                  </a:lnTo>
                  <a:lnTo>
                    <a:pt x="3376" y="54"/>
                  </a:lnTo>
                  <a:lnTo>
                    <a:pt x="3376" y="54"/>
                  </a:lnTo>
                  <a:lnTo>
                    <a:pt x="3355" y="58"/>
                  </a:lnTo>
                  <a:lnTo>
                    <a:pt x="3347" y="58"/>
                  </a:lnTo>
                  <a:lnTo>
                    <a:pt x="3347" y="58"/>
                  </a:lnTo>
                  <a:lnTo>
                    <a:pt x="3327" y="56"/>
                  </a:lnTo>
                  <a:lnTo>
                    <a:pt x="3327" y="56"/>
                  </a:lnTo>
                  <a:lnTo>
                    <a:pt x="3327" y="56"/>
                  </a:lnTo>
                  <a:lnTo>
                    <a:pt x="3327" y="56"/>
                  </a:lnTo>
                  <a:lnTo>
                    <a:pt x="3309" y="56"/>
                  </a:lnTo>
                  <a:lnTo>
                    <a:pt x="3313" y="58"/>
                  </a:lnTo>
                  <a:lnTo>
                    <a:pt x="3149" y="58"/>
                  </a:lnTo>
                  <a:lnTo>
                    <a:pt x="3149" y="58"/>
                  </a:lnTo>
                  <a:lnTo>
                    <a:pt x="3153" y="58"/>
                  </a:lnTo>
                  <a:lnTo>
                    <a:pt x="3153" y="56"/>
                  </a:lnTo>
                  <a:lnTo>
                    <a:pt x="3139" y="52"/>
                  </a:lnTo>
                  <a:lnTo>
                    <a:pt x="3081" y="54"/>
                  </a:lnTo>
                  <a:lnTo>
                    <a:pt x="3107" y="58"/>
                  </a:lnTo>
                  <a:lnTo>
                    <a:pt x="3061" y="58"/>
                  </a:lnTo>
                  <a:lnTo>
                    <a:pt x="3061" y="58"/>
                  </a:lnTo>
                  <a:lnTo>
                    <a:pt x="3045" y="56"/>
                  </a:lnTo>
                  <a:lnTo>
                    <a:pt x="3045" y="56"/>
                  </a:lnTo>
                  <a:lnTo>
                    <a:pt x="3051" y="56"/>
                  </a:lnTo>
                  <a:lnTo>
                    <a:pt x="3089" y="58"/>
                  </a:lnTo>
                  <a:lnTo>
                    <a:pt x="3057" y="54"/>
                  </a:lnTo>
                  <a:lnTo>
                    <a:pt x="3057" y="54"/>
                  </a:lnTo>
                  <a:lnTo>
                    <a:pt x="3057" y="52"/>
                  </a:lnTo>
                  <a:lnTo>
                    <a:pt x="3055" y="52"/>
                  </a:lnTo>
                  <a:lnTo>
                    <a:pt x="3059" y="52"/>
                  </a:lnTo>
                  <a:lnTo>
                    <a:pt x="3053" y="50"/>
                  </a:lnTo>
                  <a:lnTo>
                    <a:pt x="3053" y="50"/>
                  </a:lnTo>
                  <a:lnTo>
                    <a:pt x="3043" y="48"/>
                  </a:lnTo>
                  <a:lnTo>
                    <a:pt x="3037" y="50"/>
                  </a:lnTo>
                  <a:lnTo>
                    <a:pt x="2989" y="44"/>
                  </a:lnTo>
                  <a:lnTo>
                    <a:pt x="2975" y="50"/>
                  </a:lnTo>
                  <a:lnTo>
                    <a:pt x="2957" y="48"/>
                  </a:lnTo>
                  <a:lnTo>
                    <a:pt x="2955" y="48"/>
                  </a:lnTo>
                  <a:lnTo>
                    <a:pt x="2969" y="48"/>
                  </a:lnTo>
                  <a:lnTo>
                    <a:pt x="2905" y="42"/>
                  </a:lnTo>
                  <a:lnTo>
                    <a:pt x="2903" y="42"/>
                  </a:lnTo>
                  <a:lnTo>
                    <a:pt x="2903" y="42"/>
                  </a:lnTo>
                  <a:lnTo>
                    <a:pt x="2891" y="38"/>
                  </a:lnTo>
                  <a:lnTo>
                    <a:pt x="2891" y="38"/>
                  </a:lnTo>
                  <a:lnTo>
                    <a:pt x="2889" y="38"/>
                  </a:lnTo>
                  <a:lnTo>
                    <a:pt x="2889" y="38"/>
                  </a:lnTo>
                  <a:lnTo>
                    <a:pt x="2883" y="40"/>
                  </a:lnTo>
                  <a:lnTo>
                    <a:pt x="2883" y="42"/>
                  </a:lnTo>
                  <a:lnTo>
                    <a:pt x="2885" y="42"/>
                  </a:lnTo>
                  <a:lnTo>
                    <a:pt x="2877" y="50"/>
                  </a:lnTo>
                  <a:lnTo>
                    <a:pt x="2885" y="50"/>
                  </a:lnTo>
                  <a:lnTo>
                    <a:pt x="2885" y="50"/>
                  </a:lnTo>
                  <a:lnTo>
                    <a:pt x="2885" y="58"/>
                  </a:lnTo>
                  <a:lnTo>
                    <a:pt x="2885" y="58"/>
                  </a:lnTo>
                  <a:lnTo>
                    <a:pt x="2883" y="58"/>
                  </a:lnTo>
                  <a:lnTo>
                    <a:pt x="2883" y="54"/>
                  </a:lnTo>
                  <a:lnTo>
                    <a:pt x="2873" y="54"/>
                  </a:lnTo>
                  <a:lnTo>
                    <a:pt x="2869" y="58"/>
                  </a:lnTo>
                  <a:lnTo>
                    <a:pt x="2873" y="58"/>
                  </a:lnTo>
                  <a:lnTo>
                    <a:pt x="2867" y="58"/>
                  </a:lnTo>
                  <a:lnTo>
                    <a:pt x="2869" y="58"/>
                  </a:lnTo>
                  <a:lnTo>
                    <a:pt x="2859" y="56"/>
                  </a:lnTo>
                  <a:lnTo>
                    <a:pt x="2859" y="58"/>
                  </a:lnTo>
                  <a:lnTo>
                    <a:pt x="2853" y="58"/>
                  </a:lnTo>
                  <a:lnTo>
                    <a:pt x="2853" y="58"/>
                  </a:lnTo>
                  <a:lnTo>
                    <a:pt x="2853" y="58"/>
                  </a:lnTo>
                  <a:lnTo>
                    <a:pt x="2853" y="58"/>
                  </a:lnTo>
                  <a:lnTo>
                    <a:pt x="2851" y="58"/>
                  </a:lnTo>
                  <a:lnTo>
                    <a:pt x="2837" y="58"/>
                  </a:lnTo>
                  <a:lnTo>
                    <a:pt x="2837" y="58"/>
                  </a:lnTo>
                  <a:lnTo>
                    <a:pt x="2849" y="52"/>
                  </a:lnTo>
                  <a:lnTo>
                    <a:pt x="2861" y="48"/>
                  </a:lnTo>
                  <a:lnTo>
                    <a:pt x="2863" y="44"/>
                  </a:lnTo>
                  <a:lnTo>
                    <a:pt x="2863" y="44"/>
                  </a:lnTo>
                  <a:lnTo>
                    <a:pt x="2855" y="46"/>
                  </a:lnTo>
                  <a:lnTo>
                    <a:pt x="2847" y="48"/>
                  </a:lnTo>
                  <a:lnTo>
                    <a:pt x="2835" y="58"/>
                  </a:lnTo>
                  <a:lnTo>
                    <a:pt x="2829" y="58"/>
                  </a:lnTo>
                  <a:lnTo>
                    <a:pt x="2829" y="58"/>
                  </a:lnTo>
                  <a:lnTo>
                    <a:pt x="2829" y="58"/>
                  </a:lnTo>
                  <a:lnTo>
                    <a:pt x="2825" y="58"/>
                  </a:lnTo>
                  <a:lnTo>
                    <a:pt x="2825" y="58"/>
                  </a:lnTo>
                  <a:lnTo>
                    <a:pt x="2823" y="58"/>
                  </a:lnTo>
                  <a:lnTo>
                    <a:pt x="2823" y="58"/>
                  </a:lnTo>
                  <a:lnTo>
                    <a:pt x="2767" y="48"/>
                  </a:lnTo>
                  <a:lnTo>
                    <a:pt x="2767" y="48"/>
                  </a:lnTo>
                  <a:lnTo>
                    <a:pt x="2761" y="50"/>
                  </a:lnTo>
                  <a:lnTo>
                    <a:pt x="2751" y="50"/>
                  </a:lnTo>
                  <a:lnTo>
                    <a:pt x="2723" y="50"/>
                  </a:lnTo>
                  <a:lnTo>
                    <a:pt x="2703" y="46"/>
                  </a:lnTo>
                  <a:lnTo>
                    <a:pt x="2703" y="46"/>
                  </a:lnTo>
                  <a:lnTo>
                    <a:pt x="2699" y="48"/>
                  </a:lnTo>
                  <a:lnTo>
                    <a:pt x="2693" y="50"/>
                  </a:lnTo>
                  <a:lnTo>
                    <a:pt x="2675" y="50"/>
                  </a:lnTo>
                  <a:lnTo>
                    <a:pt x="2653" y="50"/>
                  </a:lnTo>
                  <a:lnTo>
                    <a:pt x="2633" y="50"/>
                  </a:lnTo>
                  <a:lnTo>
                    <a:pt x="2633" y="50"/>
                  </a:lnTo>
                  <a:lnTo>
                    <a:pt x="2689" y="58"/>
                  </a:lnTo>
                  <a:lnTo>
                    <a:pt x="2535" y="58"/>
                  </a:lnTo>
                  <a:lnTo>
                    <a:pt x="2535" y="58"/>
                  </a:lnTo>
                  <a:lnTo>
                    <a:pt x="2505" y="54"/>
                  </a:lnTo>
                  <a:lnTo>
                    <a:pt x="2485" y="50"/>
                  </a:lnTo>
                  <a:lnTo>
                    <a:pt x="2485" y="50"/>
                  </a:lnTo>
                  <a:lnTo>
                    <a:pt x="2469" y="52"/>
                  </a:lnTo>
                  <a:lnTo>
                    <a:pt x="2447" y="52"/>
                  </a:lnTo>
                  <a:lnTo>
                    <a:pt x="2447" y="52"/>
                  </a:lnTo>
                  <a:lnTo>
                    <a:pt x="2443" y="50"/>
                  </a:lnTo>
                  <a:lnTo>
                    <a:pt x="2443" y="50"/>
                  </a:lnTo>
                  <a:lnTo>
                    <a:pt x="2439" y="50"/>
                  </a:lnTo>
                  <a:lnTo>
                    <a:pt x="2439" y="50"/>
                  </a:lnTo>
                  <a:lnTo>
                    <a:pt x="2429" y="48"/>
                  </a:lnTo>
                  <a:lnTo>
                    <a:pt x="2423" y="46"/>
                  </a:lnTo>
                  <a:lnTo>
                    <a:pt x="2423" y="46"/>
                  </a:lnTo>
                  <a:lnTo>
                    <a:pt x="2398" y="46"/>
                  </a:lnTo>
                  <a:lnTo>
                    <a:pt x="2390" y="46"/>
                  </a:lnTo>
                  <a:lnTo>
                    <a:pt x="2390" y="46"/>
                  </a:lnTo>
                  <a:lnTo>
                    <a:pt x="2388" y="46"/>
                  </a:lnTo>
                  <a:lnTo>
                    <a:pt x="2388" y="46"/>
                  </a:lnTo>
                  <a:lnTo>
                    <a:pt x="2356" y="46"/>
                  </a:lnTo>
                  <a:lnTo>
                    <a:pt x="2356" y="46"/>
                  </a:lnTo>
                  <a:lnTo>
                    <a:pt x="2356" y="48"/>
                  </a:lnTo>
                  <a:lnTo>
                    <a:pt x="2360" y="48"/>
                  </a:lnTo>
                  <a:lnTo>
                    <a:pt x="2370" y="52"/>
                  </a:lnTo>
                  <a:lnTo>
                    <a:pt x="2370" y="52"/>
                  </a:lnTo>
                  <a:lnTo>
                    <a:pt x="2370" y="54"/>
                  </a:lnTo>
                  <a:lnTo>
                    <a:pt x="2360" y="54"/>
                  </a:lnTo>
                  <a:lnTo>
                    <a:pt x="2360" y="54"/>
                  </a:lnTo>
                  <a:lnTo>
                    <a:pt x="2386" y="56"/>
                  </a:lnTo>
                  <a:lnTo>
                    <a:pt x="2407" y="58"/>
                  </a:lnTo>
                  <a:lnTo>
                    <a:pt x="2210" y="58"/>
                  </a:lnTo>
                  <a:lnTo>
                    <a:pt x="2220" y="58"/>
                  </a:lnTo>
                  <a:lnTo>
                    <a:pt x="2220" y="58"/>
                  </a:lnTo>
                  <a:lnTo>
                    <a:pt x="2204" y="58"/>
                  </a:lnTo>
                  <a:lnTo>
                    <a:pt x="2204" y="58"/>
                  </a:lnTo>
                  <a:lnTo>
                    <a:pt x="2188" y="54"/>
                  </a:lnTo>
                  <a:lnTo>
                    <a:pt x="2184" y="54"/>
                  </a:lnTo>
                  <a:lnTo>
                    <a:pt x="2184" y="52"/>
                  </a:lnTo>
                  <a:lnTo>
                    <a:pt x="2178" y="56"/>
                  </a:lnTo>
                  <a:lnTo>
                    <a:pt x="2178" y="56"/>
                  </a:lnTo>
                  <a:lnTo>
                    <a:pt x="2168" y="54"/>
                  </a:lnTo>
                  <a:lnTo>
                    <a:pt x="2152" y="52"/>
                  </a:lnTo>
                  <a:lnTo>
                    <a:pt x="2116" y="48"/>
                  </a:lnTo>
                  <a:lnTo>
                    <a:pt x="2116" y="48"/>
                  </a:lnTo>
                  <a:lnTo>
                    <a:pt x="2114" y="48"/>
                  </a:lnTo>
                  <a:lnTo>
                    <a:pt x="2116" y="46"/>
                  </a:lnTo>
                  <a:lnTo>
                    <a:pt x="2112" y="48"/>
                  </a:lnTo>
                  <a:lnTo>
                    <a:pt x="2112" y="48"/>
                  </a:lnTo>
                  <a:lnTo>
                    <a:pt x="2080" y="44"/>
                  </a:lnTo>
                  <a:lnTo>
                    <a:pt x="2074" y="42"/>
                  </a:lnTo>
                  <a:lnTo>
                    <a:pt x="2072" y="42"/>
                  </a:lnTo>
                  <a:lnTo>
                    <a:pt x="2074" y="40"/>
                  </a:lnTo>
                  <a:lnTo>
                    <a:pt x="2074" y="40"/>
                  </a:lnTo>
                  <a:lnTo>
                    <a:pt x="2066" y="42"/>
                  </a:lnTo>
                  <a:lnTo>
                    <a:pt x="2064" y="42"/>
                  </a:lnTo>
                  <a:lnTo>
                    <a:pt x="2072" y="44"/>
                  </a:lnTo>
                  <a:lnTo>
                    <a:pt x="2072" y="44"/>
                  </a:lnTo>
                  <a:lnTo>
                    <a:pt x="2014" y="40"/>
                  </a:lnTo>
                  <a:lnTo>
                    <a:pt x="1996" y="36"/>
                  </a:lnTo>
                  <a:lnTo>
                    <a:pt x="1994" y="36"/>
                  </a:lnTo>
                  <a:lnTo>
                    <a:pt x="1996" y="34"/>
                  </a:lnTo>
                  <a:lnTo>
                    <a:pt x="1996" y="34"/>
                  </a:lnTo>
                  <a:lnTo>
                    <a:pt x="1986" y="34"/>
                  </a:lnTo>
                  <a:lnTo>
                    <a:pt x="1984" y="36"/>
                  </a:lnTo>
                  <a:lnTo>
                    <a:pt x="1986" y="36"/>
                  </a:lnTo>
                  <a:lnTo>
                    <a:pt x="2002" y="40"/>
                  </a:lnTo>
                  <a:lnTo>
                    <a:pt x="2066" y="46"/>
                  </a:lnTo>
                  <a:lnTo>
                    <a:pt x="2066" y="46"/>
                  </a:lnTo>
                  <a:lnTo>
                    <a:pt x="2058" y="46"/>
                  </a:lnTo>
                  <a:lnTo>
                    <a:pt x="2046" y="48"/>
                  </a:lnTo>
                  <a:lnTo>
                    <a:pt x="2046" y="48"/>
                  </a:lnTo>
                  <a:lnTo>
                    <a:pt x="2082" y="50"/>
                  </a:lnTo>
                  <a:lnTo>
                    <a:pt x="2096" y="52"/>
                  </a:lnTo>
                  <a:lnTo>
                    <a:pt x="2108" y="50"/>
                  </a:lnTo>
                  <a:lnTo>
                    <a:pt x="2108" y="50"/>
                  </a:lnTo>
                  <a:lnTo>
                    <a:pt x="2130" y="52"/>
                  </a:lnTo>
                  <a:lnTo>
                    <a:pt x="2130" y="52"/>
                  </a:lnTo>
                  <a:lnTo>
                    <a:pt x="2122" y="52"/>
                  </a:lnTo>
                  <a:lnTo>
                    <a:pt x="2122" y="52"/>
                  </a:lnTo>
                  <a:lnTo>
                    <a:pt x="2152" y="56"/>
                  </a:lnTo>
                  <a:lnTo>
                    <a:pt x="2152" y="56"/>
                  </a:lnTo>
                  <a:lnTo>
                    <a:pt x="2168" y="58"/>
                  </a:lnTo>
                  <a:lnTo>
                    <a:pt x="2124" y="58"/>
                  </a:lnTo>
                  <a:lnTo>
                    <a:pt x="2124" y="58"/>
                  </a:lnTo>
                  <a:lnTo>
                    <a:pt x="2122" y="58"/>
                  </a:lnTo>
                  <a:lnTo>
                    <a:pt x="2122" y="58"/>
                  </a:lnTo>
                  <a:lnTo>
                    <a:pt x="2122" y="58"/>
                  </a:lnTo>
                  <a:lnTo>
                    <a:pt x="2090" y="54"/>
                  </a:lnTo>
                  <a:lnTo>
                    <a:pt x="2066" y="54"/>
                  </a:lnTo>
                  <a:lnTo>
                    <a:pt x="2042" y="56"/>
                  </a:lnTo>
                  <a:lnTo>
                    <a:pt x="2008" y="56"/>
                  </a:lnTo>
                  <a:lnTo>
                    <a:pt x="2008" y="56"/>
                  </a:lnTo>
                  <a:lnTo>
                    <a:pt x="2012" y="52"/>
                  </a:lnTo>
                  <a:lnTo>
                    <a:pt x="2014" y="52"/>
                  </a:lnTo>
                  <a:lnTo>
                    <a:pt x="2012" y="52"/>
                  </a:lnTo>
                  <a:lnTo>
                    <a:pt x="2012" y="52"/>
                  </a:lnTo>
                  <a:lnTo>
                    <a:pt x="2012" y="50"/>
                  </a:lnTo>
                  <a:lnTo>
                    <a:pt x="2012" y="50"/>
                  </a:lnTo>
                  <a:lnTo>
                    <a:pt x="2048" y="52"/>
                  </a:lnTo>
                  <a:lnTo>
                    <a:pt x="2048" y="52"/>
                  </a:lnTo>
                  <a:lnTo>
                    <a:pt x="2020" y="50"/>
                  </a:lnTo>
                  <a:lnTo>
                    <a:pt x="2000" y="48"/>
                  </a:lnTo>
                  <a:lnTo>
                    <a:pt x="2000" y="48"/>
                  </a:lnTo>
                  <a:lnTo>
                    <a:pt x="1980" y="46"/>
                  </a:lnTo>
                  <a:lnTo>
                    <a:pt x="1974" y="44"/>
                  </a:lnTo>
                  <a:lnTo>
                    <a:pt x="1974" y="44"/>
                  </a:lnTo>
                  <a:lnTo>
                    <a:pt x="1976" y="42"/>
                  </a:lnTo>
                  <a:lnTo>
                    <a:pt x="1976" y="42"/>
                  </a:lnTo>
                  <a:lnTo>
                    <a:pt x="1954" y="44"/>
                  </a:lnTo>
                  <a:lnTo>
                    <a:pt x="1950" y="44"/>
                  </a:lnTo>
                  <a:lnTo>
                    <a:pt x="1954" y="44"/>
                  </a:lnTo>
                  <a:lnTo>
                    <a:pt x="1982" y="50"/>
                  </a:lnTo>
                  <a:lnTo>
                    <a:pt x="1982" y="50"/>
                  </a:lnTo>
                  <a:lnTo>
                    <a:pt x="1958" y="52"/>
                  </a:lnTo>
                  <a:lnTo>
                    <a:pt x="1924" y="50"/>
                  </a:lnTo>
                  <a:lnTo>
                    <a:pt x="1924" y="50"/>
                  </a:lnTo>
                  <a:lnTo>
                    <a:pt x="1906" y="48"/>
                  </a:lnTo>
                  <a:lnTo>
                    <a:pt x="1906" y="48"/>
                  </a:lnTo>
                  <a:lnTo>
                    <a:pt x="1924" y="46"/>
                  </a:lnTo>
                  <a:lnTo>
                    <a:pt x="1924" y="46"/>
                  </a:lnTo>
                  <a:lnTo>
                    <a:pt x="1942" y="48"/>
                  </a:lnTo>
                  <a:lnTo>
                    <a:pt x="1942" y="48"/>
                  </a:lnTo>
                  <a:lnTo>
                    <a:pt x="1942" y="46"/>
                  </a:lnTo>
                  <a:lnTo>
                    <a:pt x="1938" y="44"/>
                  </a:lnTo>
                  <a:lnTo>
                    <a:pt x="1926" y="42"/>
                  </a:lnTo>
                  <a:lnTo>
                    <a:pt x="1892" y="40"/>
                  </a:lnTo>
                  <a:lnTo>
                    <a:pt x="1892" y="40"/>
                  </a:lnTo>
                  <a:lnTo>
                    <a:pt x="1886" y="38"/>
                  </a:lnTo>
                  <a:lnTo>
                    <a:pt x="1886" y="36"/>
                  </a:lnTo>
                  <a:lnTo>
                    <a:pt x="1888" y="36"/>
                  </a:lnTo>
                  <a:lnTo>
                    <a:pt x="1888" y="36"/>
                  </a:lnTo>
                  <a:lnTo>
                    <a:pt x="1864" y="36"/>
                  </a:lnTo>
                  <a:lnTo>
                    <a:pt x="1860" y="38"/>
                  </a:lnTo>
                  <a:lnTo>
                    <a:pt x="1862" y="38"/>
                  </a:lnTo>
                  <a:lnTo>
                    <a:pt x="1862" y="38"/>
                  </a:lnTo>
                  <a:lnTo>
                    <a:pt x="1842" y="38"/>
                  </a:lnTo>
                  <a:lnTo>
                    <a:pt x="1842" y="38"/>
                  </a:lnTo>
                  <a:lnTo>
                    <a:pt x="1830" y="36"/>
                  </a:lnTo>
                  <a:lnTo>
                    <a:pt x="1830" y="36"/>
                  </a:lnTo>
                  <a:lnTo>
                    <a:pt x="1822" y="34"/>
                  </a:lnTo>
                  <a:lnTo>
                    <a:pt x="1828" y="34"/>
                  </a:lnTo>
                  <a:lnTo>
                    <a:pt x="1800" y="30"/>
                  </a:lnTo>
                  <a:lnTo>
                    <a:pt x="1800" y="30"/>
                  </a:lnTo>
                  <a:lnTo>
                    <a:pt x="1794" y="32"/>
                  </a:lnTo>
                  <a:lnTo>
                    <a:pt x="1796" y="34"/>
                  </a:lnTo>
                  <a:lnTo>
                    <a:pt x="1814" y="36"/>
                  </a:lnTo>
                  <a:lnTo>
                    <a:pt x="1814" y="36"/>
                  </a:lnTo>
                  <a:lnTo>
                    <a:pt x="1758" y="36"/>
                  </a:lnTo>
                  <a:lnTo>
                    <a:pt x="1758" y="36"/>
                  </a:lnTo>
                  <a:lnTo>
                    <a:pt x="1744" y="36"/>
                  </a:lnTo>
                  <a:lnTo>
                    <a:pt x="1742" y="36"/>
                  </a:lnTo>
                  <a:lnTo>
                    <a:pt x="1742" y="36"/>
                  </a:lnTo>
                  <a:lnTo>
                    <a:pt x="1742" y="36"/>
                  </a:lnTo>
                  <a:lnTo>
                    <a:pt x="1728" y="36"/>
                  </a:lnTo>
                  <a:lnTo>
                    <a:pt x="1718" y="34"/>
                  </a:lnTo>
                  <a:lnTo>
                    <a:pt x="1726" y="32"/>
                  </a:lnTo>
                  <a:lnTo>
                    <a:pt x="1696" y="28"/>
                  </a:lnTo>
                  <a:lnTo>
                    <a:pt x="1696" y="28"/>
                  </a:lnTo>
                  <a:lnTo>
                    <a:pt x="1690" y="30"/>
                  </a:lnTo>
                  <a:lnTo>
                    <a:pt x="1690" y="32"/>
                  </a:lnTo>
                  <a:lnTo>
                    <a:pt x="1700" y="34"/>
                  </a:lnTo>
                  <a:lnTo>
                    <a:pt x="1742" y="36"/>
                  </a:lnTo>
                  <a:lnTo>
                    <a:pt x="1742" y="36"/>
                  </a:lnTo>
                  <a:lnTo>
                    <a:pt x="1736" y="38"/>
                  </a:lnTo>
                  <a:lnTo>
                    <a:pt x="1716" y="40"/>
                  </a:lnTo>
                  <a:lnTo>
                    <a:pt x="1716" y="40"/>
                  </a:lnTo>
                  <a:lnTo>
                    <a:pt x="1726" y="40"/>
                  </a:lnTo>
                  <a:lnTo>
                    <a:pt x="1738" y="40"/>
                  </a:lnTo>
                  <a:lnTo>
                    <a:pt x="1764" y="38"/>
                  </a:lnTo>
                  <a:lnTo>
                    <a:pt x="1764" y="38"/>
                  </a:lnTo>
                  <a:lnTo>
                    <a:pt x="1800" y="40"/>
                  </a:lnTo>
                  <a:lnTo>
                    <a:pt x="1800" y="40"/>
                  </a:lnTo>
                  <a:lnTo>
                    <a:pt x="1746" y="44"/>
                  </a:lnTo>
                  <a:lnTo>
                    <a:pt x="1708" y="38"/>
                  </a:lnTo>
                  <a:lnTo>
                    <a:pt x="1708" y="38"/>
                  </a:lnTo>
                  <a:lnTo>
                    <a:pt x="1656" y="42"/>
                  </a:lnTo>
                  <a:lnTo>
                    <a:pt x="1632" y="44"/>
                  </a:lnTo>
                  <a:lnTo>
                    <a:pt x="1628" y="46"/>
                  </a:lnTo>
                  <a:lnTo>
                    <a:pt x="1626" y="46"/>
                  </a:lnTo>
                  <a:lnTo>
                    <a:pt x="1628" y="48"/>
                  </a:lnTo>
                  <a:lnTo>
                    <a:pt x="1628" y="48"/>
                  </a:lnTo>
                  <a:lnTo>
                    <a:pt x="1626" y="48"/>
                  </a:lnTo>
                  <a:lnTo>
                    <a:pt x="1626" y="48"/>
                  </a:lnTo>
                  <a:lnTo>
                    <a:pt x="1636" y="50"/>
                  </a:lnTo>
                  <a:lnTo>
                    <a:pt x="1636" y="50"/>
                  </a:lnTo>
                  <a:lnTo>
                    <a:pt x="1636" y="50"/>
                  </a:lnTo>
                  <a:lnTo>
                    <a:pt x="1614" y="50"/>
                  </a:lnTo>
                  <a:lnTo>
                    <a:pt x="1614" y="50"/>
                  </a:lnTo>
                  <a:lnTo>
                    <a:pt x="1664" y="52"/>
                  </a:lnTo>
                  <a:lnTo>
                    <a:pt x="1664" y="52"/>
                  </a:lnTo>
                  <a:lnTo>
                    <a:pt x="1664" y="52"/>
                  </a:lnTo>
                  <a:lnTo>
                    <a:pt x="1658" y="54"/>
                  </a:lnTo>
                  <a:lnTo>
                    <a:pt x="1674" y="52"/>
                  </a:lnTo>
                  <a:lnTo>
                    <a:pt x="1694" y="52"/>
                  </a:lnTo>
                  <a:lnTo>
                    <a:pt x="1694" y="52"/>
                  </a:lnTo>
                  <a:lnTo>
                    <a:pt x="1694" y="54"/>
                  </a:lnTo>
                  <a:lnTo>
                    <a:pt x="1690" y="56"/>
                  </a:lnTo>
                  <a:lnTo>
                    <a:pt x="1674" y="58"/>
                  </a:lnTo>
                  <a:lnTo>
                    <a:pt x="1650" y="58"/>
                  </a:lnTo>
                  <a:lnTo>
                    <a:pt x="1630" y="56"/>
                  </a:lnTo>
                  <a:lnTo>
                    <a:pt x="1630" y="56"/>
                  </a:lnTo>
                  <a:lnTo>
                    <a:pt x="1618" y="58"/>
                  </a:lnTo>
                  <a:lnTo>
                    <a:pt x="1618" y="58"/>
                  </a:lnTo>
                  <a:lnTo>
                    <a:pt x="1618" y="58"/>
                  </a:lnTo>
                  <a:lnTo>
                    <a:pt x="1490" y="58"/>
                  </a:lnTo>
                  <a:lnTo>
                    <a:pt x="1490" y="58"/>
                  </a:lnTo>
                  <a:lnTo>
                    <a:pt x="1498" y="58"/>
                  </a:lnTo>
                  <a:lnTo>
                    <a:pt x="1498" y="56"/>
                  </a:lnTo>
                  <a:lnTo>
                    <a:pt x="1496" y="56"/>
                  </a:lnTo>
                  <a:lnTo>
                    <a:pt x="1496" y="56"/>
                  </a:lnTo>
                  <a:lnTo>
                    <a:pt x="1482" y="58"/>
                  </a:lnTo>
                  <a:lnTo>
                    <a:pt x="1462" y="58"/>
                  </a:lnTo>
                  <a:lnTo>
                    <a:pt x="1448" y="58"/>
                  </a:lnTo>
                  <a:lnTo>
                    <a:pt x="1442" y="58"/>
                  </a:lnTo>
                  <a:lnTo>
                    <a:pt x="1442" y="58"/>
                  </a:lnTo>
                  <a:lnTo>
                    <a:pt x="1367" y="58"/>
                  </a:lnTo>
                  <a:lnTo>
                    <a:pt x="1367" y="58"/>
                  </a:lnTo>
                  <a:lnTo>
                    <a:pt x="1365" y="58"/>
                  </a:lnTo>
                  <a:lnTo>
                    <a:pt x="1365" y="58"/>
                  </a:lnTo>
                  <a:lnTo>
                    <a:pt x="1353" y="58"/>
                  </a:lnTo>
                  <a:lnTo>
                    <a:pt x="1281" y="58"/>
                  </a:lnTo>
                  <a:lnTo>
                    <a:pt x="1263" y="58"/>
                  </a:lnTo>
                  <a:lnTo>
                    <a:pt x="1263" y="58"/>
                  </a:lnTo>
                  <a:lnTo>
                    <a:pt x="1265" y="58"/>
                  </a:lnTo>
                  <a:lnTo>
                    <a:pt x="1211" y="58"/>
                  </a:lnTo>
                  <a:lnTo>
                    <a:pt x="1211" y="58"/>
                  </a:lnTo>
                  <a:lnTo>
                    <a:pt x="1207" y="58"/>
                  </a:lnTo>
                  <a:lnTo>
                    <a:pt x="1185" y="56"/>
                  </a:lnTo>
                  <a:lnTo>
                    <a:pt x="1185" y="56"/>
                  </a:lnTo>
                  <a:lnTo>
                    <a:pt x="1155" y="52"/>
                  </a:lnTo>
                  <a:lnTo>
                    <a:pt x="1127" y="48"/>
                  </a:lnTo>
                  <a:lnTo>
                    <a:pt x="1127" y="48"/>
                  </a:lnTo>
                  <a:lnTo>
                    <a:pt x="1131" y="48"/>
                  </a:lnTo>
                  <a:lnTo>
                    <a:pt x="1111" y="44"/>
                  </a:lnTo>
                  <a:lnTo>
                    <a:pt x="1111" y="44"/>
                  </a:lnTo>
                  <a:lnTo>
                    <a:pt x="1113" y="46"/>
                  </a:lnTo>
                  <a:lnTo>
                    <a:pt x="1113" y="46"/>
                  </a:lnTo>
                  <a:lnTo>
                    <a:pt x="1065" y="40"/>
                  </a:lnTo>
                  <a:lnTo>
                    <a:pt x="1021" y="36"/>
                  </a:lnTo>
                  <a:lnTo>
                    <a:pt x="973" y="32"/>
                  </a:lnTo>
                  <a:lnTo>
                    <a:pt x="947" y="30"/>
                  </a:lnTo>
                  <a:lnTo>
                    <a:pt x="921" y="32"/>
                  </a:lnTo>
                  <a:lnTo>
                    <a:pt x="921" y="32"/>
                  </a:lnTo>
                  <a:lnTo>
                    <a:pt x="827" y="34"/>
                  </a:lnTo>
                  <a:lnTo>
                    <a:pt x="827" y="34"/>
                  </a:lnTo>
                  <a:lnTo>
                    <a:pt x="785" y="32"/>
                  </a:lnTo>
                  <a:lnTo>
                    <a:pt x="737" y="32"/>
                  </a:lnTo>
                  <a:lnTo>
                    <a:pt x="737" y="32"/>
                  </a:lnTo>
                  <a:lnTo>
                    <a:pt x="661" y="32"/>
                  </a:lnTo>
                  <a:lnTo>
                    <a:pt x="581" y="28"/>
                  </a:lnTo>
                  <a:lnTo>
                    <a:pt x="505" y="26"/>
                  </a:lnTo>
                  <a:lnTo>
                    <a:pt x="442" y="24"/>
                  </a:lnTo>
                  <a:lnTo>
                    <a:pt x="446" y="24"/>
                  </a:lnTo>
                  <a:lnTo>
                    <a:pt x="446" y="24"/>
                  </a:lnTo>
                  <a:lnTo>
                    <a:pt x="380" y="26"/>
                  </a:lnTo>
                  <a:lnTo>
                    <a:pt x="378" y="26"/>
                  </a:lnTo>
                  <a:lnTo>
                    <a:pt x="378" y="26"/>
                  </a:lnTo>
                  <a:lnTo>
                    <a:pt x="306" y="24"/>
                  </a:lnTo>
                  <a:lnTo>
                    <a:pt x="244" y="24"/>
                  </a:lnTo>
                  <a:lnTo>
                    <a:pt x="244" y="24"/>
                  </a:lnTo>
                  <a:lnTo>
                    <a:pt x="240" y="28"/>
                  </a:lnTo>
                  <a:lnTo>
                    <a:pt x="240" y="28"/>
                  </a:lnTo>
                  <a:lnTo>
                    <a:pt x="200" y="30"/>
                  </a:lnTo>
                  <a:lnTo>
                    <a:pt x="158" y="32"/>
                  </a:lnTo>
                  <a:lnTo>
                    <a:pt x="146" y="26"/>
                  </a:lnTo>
                  <a:lnTo>
                    <a:pt x="146" y="26"/>
                  </a:lnTo>
                  <a:lnTo>
                    <a:pt x="68" y="24"/>
                  </a:lnTo>
                  <a:lnTo>
                    <a:pt x="0" y="24"/>
                  </a:lnTo>
                  <a:lnTo>
                    <a:pt x="0" y="24"/>
                  </a:lnTo>
                  <a:lnTo>
                    <a:pt x="0" y="58"/>
                  </a:lnTo>
                  <a:lnTo>
                    <a:pt x="0" y="58"/>
                  </a:lnTo>
                  <a:lnTo>
                    <a:pt x="0" y="1642"/>
                  </a:lnTo>
                  <a:lnTo>
                    <a:pt x="5754" y="1642"/>
                  </a:lnTo>
                  <a:lnTo>
                    <a:pt x="5754" y="58"/>
                  </a:lnTo>
                  <a:lnTo>
                    <a:pt x="5450" y="58"/>
                  </a:lnTo>
                  <a:lnTo>
                    <a:pt x="5450" y="58"/>
                  </a:lnTo>
                  <a:lnTo>
                    <a:pt x="5512" y="50"/>
                  </a:lnTo>
                  <a:lnTo>
                    <a:pt x="5540" y="46"/>
                  </a:lnTo>
                  <a:lnTo>
                    <a:pt x="5562" y="40"/>
                  </a:lnTo>
                  <a:lnTo>
                    <a:pt x="5562" y="40"/>
                  </a:lnTo>
                  <a:close/>
                  <a:moveTo>
                    <a:pt x="4182" y="18"/>
                  </a:moveTo>
                  <a:lnTo>
                    <a:pt x="4182" y="18"/>
                  </a:lnTo>
                  <a:lnTo>
                    <a:pt x="4178" y="18"/>
                  </a:lnTo>
                  <a:lnTo>
                    <a:pt x="4182" y="18"/>
                  </a:lnTo>
                  <a:close/>
                  <a:moveTo>
                    <a:pt x="2891" y="50"/>
                  </a:moveTo>
                  <a:lnTo>
                    <a:pt x="2905" y="50"/>
                  </a:lnTo>
                  <a:lnTo>
                    <a:pt x="2917" y="52"/>
                  </a:lnTo>
                  <a:lnTo>
                    <a:pt x="2917" y="52"/>
                  </a:lnTo>
                  <a:lnTo>
                    <a:pt x="2917" y="54"/>
                  </a:lnTo>
                  <a:lnTo>
                    <a:pt x="2919" y="56"/>
                  </a:lnTo>
                  <a:lnTo>
                    <a:pt x="2933" y="58"/>
                  </a:lnTo>
                  <a:lnTo>
                    <a:pt x="2897" y="58"/>
                  </a:lnTo>
                  <a:lnTo>
                    <a:pt x="2897" y="58"/>
                  </a:lnTo>
                  <a:lnTo>
                    <a:pt x="2889" y="58"/>
                  </a:lnTo>
                  <a:lnTo>
                    <a:pt x="2889" y="58"/>
                  </a:lnTo>
                  <a:lnTo>
                    <a:pt x="2891" y="50"/>
                  </a:lnTo>
                  <a:lnTo>
                    <a:pt x="2891" y="50"/>
                  </a:lnTo>
                  <a:close/>
                  <a:moveTo>
                    <a:pt x="2453" y="54"/>
                  </a:moveTo>
                  <a:lnTo>
                    <a:pt x="2453" y="54"/>
                  </a:lnTo>
                  <a:lnTo>
                    <a:pt x="2453" y="54"/>
                  </a:lnTo>
                  <a:lnTo>
                    <a:pt x="2453" y="54"/>
                  </a:lnTo>
                  <a:lnTo>
                    <a:pt x="2457" y="56"/>
                  </a:lnTo>
                  <a:lnTo>
                    <a:pt x="2477" y="58"/>
                  </a:lnTo>
                  <a:lnTo>
                    <a:pt x="2441" y="58"/>
                  </a:lnTo>
                  <a:lnTo>
                    <a:pt x="2425" y="52"/>
                  </a:lnTo>
                  <a:lnTo>
                    <a:pt x="2453" y="54"/>
                  </a:lnTo>
                  <a:close/>
                  <a:moveTo>
                    <a:pt x="2398" y="56"/>
                  </a:moveTo>
                  <a:lnTo>
                    <a:pt x="2398" y="56"/>
                  </a:lnTo>
                  <a:lnTo>
                    <a:pt x="2437" y="58"/>
                  </a:lnTo>
                  <a:lnTo>
                    <a:pt x="2407" y="58"/>
                  </a:lnTo>
                  <a:lnTo>
                    <a:pt x="2398" y="56"/>
                  </a:lnTo>
                  <a:close/>
                  <a:moveTo>
                    <a:pt x="2108" y="58"/>
                  </a:moveTo>
                  <a:lnTo>
                    <a:pt x="2108" y="58"/>
                  </a:lnTo>
                  <a:lnTo>
                    <a:pt x="2112" y="58"/>
                  </a:lnTo>
                  <a:lnTo>
                    <a:pt x="2090" y="58"/>
                  </a:lnTo>
                  <a:lnTo>
                    <a:pt x="2090" y="58"/>
                  </a:lnTo>
                  <a:lnTo>
                    <a:pt x="2092" y="58"/>
                  </a:lnTo>
                  <a:lnTo>
                    <a:pt x="2088" y="56"/>
                  </a:lnTo>
                  <a:lnTo>
                    <a:pt x="2088" y="56"/>
                  </a:lnTo>
                  <a:lnTo>
                    <a:pt x="2108" y="58"/>
                  </a:lnTo>
                  <a:lnTo>
                    <a:pt x="2108" y="58"/>
                  </a:lnTo>
                  <a:close/>
                  <a:moveTo>
                    <a:pt x="1922" y="52"/>
                  </a:moveTo>
                  <a:lnTo>
                    <a:pt x="1922" y="52"/>
                  </a:lnTo>
                  <a:lnTo>
                    <a:pt x="1920" y="52"/>
                  </a:lnTo>
                  <a:lnTo>
                    <a:pt x="1922" y="52"/>
                  </a:lnTo>
                  <a:close/>
                  <a:moveTo>
                    <a:pt x="1794" y="56"/>
                  </a:moveTo>
                  <a:lnTo>
                    <a:pt x="1794" y="56"/>
                  </a:lnTo>
                  <a:lnTo>
                    <a:pt x="1806" y="54"/>
                  </a:lnTo>
                  <a:lnTo>
                    <a:pt x="1806" y="54"/>
                  </a:lnTo>
                  <a:lnTo>
                    <a:pt x="1816" y="54"/>
                  </a:lnTo>
                  <a:lnTo>
                    <a:pt x="1816" y="54"/>
                  </a:lnTo>
                  <a:lnTo>
                    <a:pt x="1830" y="54"/>
                  </a:lnTo>
                  <a:lnTo>
                    <a:pt x="1844" y="54"/>
                  </a:lnTo>
                  <a:lnTo>
                    <a:pt x="1844" y="54"/>
                  </a:lnTo>
                  <a:lnTo>
                    <a:pt x="1858" y="54"/>
                  </a:lnTo>
                  <a:lnTo>
                    <a:pt x="1868" y="56"/>
                  </a:lnTo>
                  <a:lnTo>
                    <a:pt x="1868" y="56"/>
                  </a:lnTo>
                  <a:lnTo>
                    <a:pt x="1858" y="56"/>
                  </a:lnTo>
                  <a:lnTo>
                    <a:pt x="1872" y="58"/>
                  </a:lnTo>
                  <a:lnTo>
                    <a:pt x="1872" y="58"/>
                  </a:lnTo>
                  <a:lnTo>
                    <a:pt x="1870" y="58"/>
                  </a:lnTo>
                  <a:lnTo>
                    <a:pt x="1794" y="58"/>
                  </a:lnTo>
                  <a:lnTo>
                    <a:pt x="1794" y="58"/>
                  </a:lnTo>
                  <a:lnTo>
                    <a:pt x="1794" y="56"/>
                  </a:lnTo>
                  <a:lnTo>
                    <a:pt x="1794" y="56"/>
                  </a:lnTo>
                  <a:close/>
                  <a:moveTo>
                    <a:pt x="1760" y="52"/>
                  </a:moveTo>
                  <a:lnTo>
                    <a:pt x="1760" y="52"/>
                  </a:lnTo>
                  <a:lnTo>
                    <a:pt x="1770" y="54"/>
                  </a:lnTo>
                  <a:lnTo>
                    <a:pt x="1772" y="54"/>
                  </a:lnTo>
                  <a:lnTo>
                    <a:pt x="1760" y="56"/>
                  </a:lnTo>
                  <a:lnTo>
                    <a:pt x="1760" y="56"/>
                  </a:lnTo>
                  <a:lnTo>
                    <a:pt x="1740" y="54"/>
                  </a:lnTo>
                  <a:lnTo>
                    <a:pt x="1740" y="54"/>
                  </a:lnTo>
                  <a:lnTo>
                    <a:pt x="1728" y="56"/>
                  </a:lnTo>
                  <a:lnTo>
                    <a:pt x="1736" y="58"/>
                  </a:lnTo>
                  <a:lnTo>
                    <a:pt x="1726" y="58"/>
                  </a:lnTo>
                  <a:lnTo>
                    <a:pt x="1690" y="58"/>
                  </a:lnTo>
                  <a:lnTo>
                    <a:pt x="1690" y="58"/>
                  </a:lnTo>
                  <a:lnTo>
                    <a:pt x="1694" y="56"/>
                  </a:lnTo>
                  <a:lnTo>
                    <a:pt x="1704" y="56"/>
                  </a:lnTo>
                  <a:lnTo>
                    <a:pt x="1760" y="52"/>
                  </a:lnTo>
                  <a:lnTo>
                    <a:pt x="1760" y="52"/>
                  </a:lnTo>
                  <a:close/>
                  <a:moveTo>
                    <a:pt x="1760" y="58"/>
                  </a:moveTo>
                  <a:lnTo>
                    <a:pt x="1726" y="58"/>
                  </a:lnTo>
                  <a:lnTo>
                    <a:pt x="1742" y="58"/>
                  </a:lnTo>
                  <a:lnTo>
                    <a:pt x="1742" y="58"/>
                  </a:lnTo>
                  <a:lnTo>
                    <a:pt x="1760" y="58"/>
                  </a:lnTo>
                  <a:lnTo>
                    <a:pt x="1760" y="58"/>
                  </a:lnTo>
                  <a:close/>
                </a:path>
              </a:pathLst>
            </a:custGeom>
            <a:solidFill>
              <a:srgbClr val="9A9BA7"/>
            </a:solidFill>
            <a:ln>
              <a:noFill/>
            </a:ln>
          </p:spPr>
          <p:txBody>
            <a:bodyPr anchorCtr="0" anchor="t" bIns="45700" lIns="91425" spcFirstLastPara="1" rIns="91425" wrap="square" tIns="45700">
              <a:noAutofit/>
            </a:bodyPr>
            <a:lstStyle/>
            <a:p>
              <a:pPr indent="0" lvl="0" marL="0">
                <a:spcBef>
                  <a:spcPts val="0"/>
                </a:spcBef>
                <a:spcAft>
                  <a:spcPts val="0"/>
                </a:spcAft>
                <a:buNone/>
              </a:pPr>
              <a:r>
                <a:t/>
              </a:r>
              <a:endParaRPr/>
            </a:p>
          </p:txBody>
        </p:sp>
        <p:sp>
          <p:nvSpPr>
            <p:cNvPr id="101" name="Shape 101"/>
            <p:cNvSpPr/>
            <p:nvPr/>
          </p:nvSpPr>
          <p:spPr>
            <a:xfrm>
              <a:off x="4533901" y="4328663"/>
              <a:ext cx="25400" cy="9525"/>
            </a:xfrm>
            <a:custGeom>
              <a:pathLst>
                <a:path extrusionOk="0" h="6" w="16">
                  <a:moveTo>
                    <a:pt x="16" y="4"/>
                  </a:moveTo>
                  <a:lnTo>
                    <a:pt x="16" y="4"/>
                  </a:lnTo>
                  <a:lnTo>
                    <a:pt x="14" y="4"/>
                  </a:lnTo>
                  <a:lnTo>
                    <a:pt x="6" y="0"/>
                  </a:lnTo>
                  <a:lnTo>
                    <a:pt x="6" y="0"/>
                  </a:lnTo>
                  <a:lnTo>
                    <a:pt x="0" y="2"/>
                  </a:lnTo>
                  <a:lnTo>
                    <a:pt x="0" y="6"/>
                  </a:lnTo>
                  <a:lnTo>
                    <a:pt x="0" y="6"/>
                  </a:lnTo>
                  <a:lnTo>
                    <a:pt x="16" y="4"/>
                  </a:lnTo>
                  <a:lnTo>
                    <a:pt x="16" y="4"/>
                  </a:lnTo>
                  <a:close/>
                </a:path>
              </a:pathLst>
            </a:custGeom>
            <a:solidFill>
              <a:srgbClr val="9A9BA7"/>
            </a:solidFill>
            <a:ln>
              <a:noFill/>
            </a:ln>
          </p:spPr>
          <p:txBody>
            <a:bodyPr anchorCtr="0" anchor="t" bIns="45700" lIns="91425" spcFirstLastPara="1" rIns="91425" wrap="square" tIns="45700">
              <a:noAutofit/>
            </a:bodyPr>
            <a:lstStyle/>
            <a:p>
              <a:pPr indent="0" lvl="0" marL="0">
                <a:spcBef>
                  <a:spcPts val="0"/>
                </a:spcBef>
                <a:spcAft>
                  <a:spcPts val="0"/>
                </a:spcAft>
                <a:buNone/>
              </a:pPr>
              <a:r>
                <a:t/>
              </a:r>
              <a:endParaRPr/>
            </a:p>
          </p:txBody>
        </p:sp>
        <p:sp>
          <p:nvSpPr>
            <p:cNvPr id="102" name="Shape 102"/>
            <p:cNvSpPr/>
            <p:nvPr/>
          </p:nvSpPr>
          <p:spPr>
            <a:xfrm>
              <a:off x="8315326" y="4306438"/>
              <a:ext cx="31750" cy="3175"/>
            </a:xfrm>
            <a:custGeom>
              <a:pathLst>
                <a:path extrusionOk="0" h="2" w="20">
                  <a:moveTo>
                    <a:pt x="0" y="0"/>
                  </a:moveTo>
                  <a:lnTo>
                    <a:pt x="20" y="2"/>
                  </a:lnTo>
                  <a:lnTo>
                    <a:pt x="20" y="2"/>
                  </a:lnTo>
                  <a:lnTo>
                    <a:pt x="0"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a:spcBef>
                  <a:spcPts val="0"/>
                </a:spcBef>
                <a:spcAft>
                  <a:spcPts val="0"/>
                </a:spcAft>
                <a:buNone/>
              </a:pPr>
              <a:r>
                <a:t/>
              </a:r>
              <a:endParaRPr/>
            </a:p>
          </p:txBody>
        </p:sp>
        <p:sp>
          <p:nvSpPr>
            <p:cNvPr id="103" name="Shape 103"/>
            <p:cNvSpPr/>
            <p:nvPr/>
          </p:nvSpPr>
          <p:spPr>
            <a:xfrm>
              <a:off x="4794251" y="4319138"/>
              <a:ext cx="85725" cy="12700"/>
            </a:xfrm>
            <a:custGeom>
              <a:pathLst>
                <a:path extrusionOk="0" h="8" w="54">
                  <a:moveTo>
                    <a:pt x="0" y="0"/>
                  </a:moveTo>
                  <a:lnTo>
                    <a:pt x="0" y="0"/>
                  </a:lnTo>
                  <a:lnTo>
                    <a:pt x="18" y="4"/>
                  </a:lnTo>
                  <a:lnTo>
                    <a:pt x="24" y="6"/>
                  </a:lnTo>
                  <a:lnTo>
                    <a:pt x="32" y="8"/>
                  </a:lnTo>
                  <a:lnTo>
                    <a:pt x="54" y="8"/>
                  </a:lnTo>
                  <a:lnTo>
                    <a:pt x="54" y="8"/>
                  </a:lnTo>
                  <a:lnTo>
                    <a:pt x="36" y="4"/>
                  </a:lnTo>
                  <a:lnTo>
                    <a:pt x="22" y="2"/>
                  </a:lnTo>
                  <a:lnTo>
                    <a:pt x="0"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a:spcBef>
                  <a:spcPts val="0"/>
                </a:spcBef>
                <a:spcAft>
                  <a:spcPts val="0"/>
                </a:spcAft>
                <a:buNone/>
              </a:pPr>
              <a:r>
                <a:t/>
              </a:r>
              <a:endParaRPr/>
            </a:p>
          </p:txBody>
        </p:sp>
        <p:sp>
          <p:nvSpPr>
            <p:cNvPr id="104" name="Shape 104"/>
            <p:cNvSpPr/>
            <p:nvPr/>
          </p:nvSpPr>
          <p:spPr>
            <a:xfrm>
              <a:off x="4587876" y="4315963"/>
              <a:ext cx="95250" cy="6350"/>
            </a:xfrm>
            <a:custGeom>
              <a:pathLst>
                <a:path extrusionOk="0" h="4" w="60">
                  <a:moveTo>
                    <a:pt x="4" y="0"/>
                  </a:moveTo>
                  <a:lnTo>
                    <a:pt x="0" y="0"/>
                  </a:lnTo>
                  <a:lnTo>
                    <a:pt x="60" y="4"/>
                  </a:lnTo>
                  <a:lnTo>
                    <a:pt x="4" y="0"/>
                  </a:lnTo>
                  <a:close/>
                </a:path>
              </a:pathLst>
            </a:custGeom>
            <a:solidFill>
              <a:srgbClr val="9A9BA7"/>
            </a:solidFill>
            <a:ln>
              <a:noFill/>
            </a:ln>
          </p:spPr>
          <p:txBody>
            <a:bodyPr anchorCtr="0" anchor="t" bIns="45700" lIns="91425" spcFirstLastPara="1" rIns="91425" wrap="square" tIns="45700">
              <a:noAutofit/>
            </a:bodyPr>
            <a:lstStyle/>
            <a:p>
              <a:pPr indent="0" lvl="0" marL="0">
                <a:spcBef>
                  <a:spcPts val="0"/>
                </a:spcBef>
                <a:spcAft>
                  <a:spcPts val="0"/>
                </a:spcAft>
                <a:buNone/>
              </a:pPr>
              <a:r>
                <a:t/>
              </a:r>
              <a:endParaRPr/>
            </a:p>
          </p:txBody>
        </p:sp>
        <p:sp>
          <p:nvSpPr>
            <p:cNvPr id="105" name="Shape 105"/>
            <p:cNvSpPr/>
            <p:nvPr/>
          </p:nvSpPr>
          <p:spPr>
            <a:xfrm>
              <a:off x="3863976" y="4328663"/>
              <a:ext cx="12700" cy="6350"/>
            </a:xfrm>
            <a:custGeom>
              <a:pathLst>
                <a:path extrusionOk="0" h="4" w="8">
                  <a:moveTo>
                    <a:pt x="2" y="0"/>
                  </a:moveTo>
                  <a:lnTo>
                    <a:pt x="2" y="0"/>
                  </a:lnTo>
                  <a:lnTo>
                    <a:pt x="0" y="2"/>
                  </a:lnTo>
                  <a:lnTo>
                    <a:pt x="0" y="2"/>
                  </a:lnTo>
                  <a:lnTo>
                    <a:pt x="4" y="4"/>
                  </a:lnTo>
                  <a:lnTo>
                    <a:pt x="4" y="4"/>
                  </a:lnTo>
                  <a:lnTo>
                    <a:pt x="8" y="2"/>
                  </a:lnTo>
                  <a:lnTo>
                    <a:pt x="2" y="0"/>
                  </a:lnTo>
                  <a:lnTo>
                    <a:pt x="2" y="0"/>
                  </a:lnTo>
                  <a:close/>
                </a:path>
              </a:pathLst>
            </a:custGeom>
            <a:solidFill>
              <a:srgbClr val="9A9BA7"/>
            </a:solidFill>
            <a:ln>
              <a:noFill/>
            </a:ln>
          </p:spPr>
          <p:txBody>
            <a:bodyPr anchorCtr="0" anchor="t" bIns="45700" lIns="91425" spcFirstLastPara="1" rIns="91425" wrap="square" tIns="45700">
              <a:noAutofit/>
            </a:bodyPr>
            <a:lstStyle/>
            <a:p>
              <a:pPr indent="0" lvl="0" marL="0">
                <a:spcBef>
                  <a:spcPts val="0"/>
                </a:spcBef>
                <a:spcAft>
                  <a:spcPts val="0"/>
                </a:spcAft>
                <a:buNone/>
              </a:pPr>
              <a:r>
                <a:t/>
              </a:r>
              <a:endParaRPr/>
            </a:p>
          </p:txBody>
        </p:sp>
        <p:sp>
          <p:nvSpPr>
            <p:cNvPr id="106" name="Shape 106"/>
            <p:cNvSpPr/>
            <p:nvPr/>
          </p:nvSpPr>
          <p:spPr>
            <a:xfrm>
              <a:off x="3738563" y="4315963"/>
              <a:ext cx="60325" cy="12700"/>
            </a:xfrm>
            <a:custGeom>
              <a:pathLst>
                <a:path extrusionOk="0" h="8" w="38">
                  <a:moveTo>
                    <a:pt x="38" y="8"/>
                  </a:moveTo>
                  <a:lnTo>
                    <a:pt x="38" y="8"/>
                  </a:lnTo>
                  <a:lnTo>
                    <a:pt x="18" y="4"/>
                  </a:lnTo>
                  <a:lnTo>
                    <a:pt x="20" y="4"/>
                  </a:lnTo>
                  <a:lnTo>
                    <a:pt x="24" y="2"/>
                  </a:lnTo>
                  <a:lnTo>
                    <a:pt x="28" y="2"/>
                  </a:lnTo>
                  <a:lnTo>
                    <a:pt x="28" y="2"/>
                  </a:lnTo>
                  <a:lnTo>
                    <a:pt x="28" y="2"/>
                  </a:lnTo>
                  <a:lnTo>
                    <a:pt x="2" y="0"/>
                  </a:lnTo>
                  <a:lnTo>
                    <a:pt x="2" y="0"/>
                  </a:lnTo>
                  <a:lnTo>
                    <a:pt x="0" y="0"/>
                  </a:lnTo>
                  <a:lnTo>
                    <a:pt x="0" y="2"/>
                  </a:lnTo>
                  <a:lnTo>
                    <a:pt x="6" y="4"/>
                  </a:lnTo>
                  <a:lnTo>
                    <a:pt x="38" y="8"/>
                  </a:lnTo>
                  <a:lnTo>
                    <a:pt x="38" y="8"/>
                  </a:lnTo>
                  <a:close/>
                </a:path>
              </a:pathLst>
            </a:custGeom>
            <a:solidFill>
              <a:srgbClr val="9A9BA7"/>
            </a:solidFill>
            <a:ln>
              <a:noFill/>
            </a:ln>
          </p:spPr>
          <p:txBody>
            <a:bodyPr anchorCtr="0" anchor="t" bIns="45700" lIns="91425" spcFirstLastPara="1" rIns="91425" wrap="square" tIns="45700">
              <a:noAutofit/>
            </a:bodyPr>
            <a:lstStyle/>
            <a:p>
              <a:pPr indent="0" lvl="0" marL="0">
                <a:spcBef>
                  <a:spcPts val="0"/>
                </a:spcBef>
                <a:spcAft>
                  <a:spcPts val="0"/>
                </a:spcAft>
                <a:buNone/>
              </a:pPr>
              <a:r>
                <a:t/>
              </a:r>
              <a:endParaRPr/>
            </a:p>
          </p:txBody>
        </p:sp>
        <p:sp>
          <p:nvSpPr>
            <p:cNvPr id="107" name="Shape 107"/>
            <p:cNvSpPr/>
            <p:nvPr/>
          </p:nvSpPr>
          <p:spPr>
            <a:xfrm>
              <a:off x="2894013" y="4344538"/>
              <a:ext cx="47625" cy="3175"/>
            </a:xfrm>
            <a:custGeom>
              <a:pathLst>
                <a:path extrusionOk="0" h="2" w="30">
                  <a:moveTo>
                    <a:pt x="0" y="2"/>
                  </a:moveTo>
                  <a:lnTo>
                    <a:pt x="0" y="2"/>
                  </a:lnTo>
                  <a:lnTo>
                    <a:pt x="30" y="0"/>
                  </a:lnTo>
                  <a:lnTo>
                    <a:pt x="30" y="0"/>
                  </a:lnTo>
                  <a:lnTo>
                    <a:pt x="16" y="0"/>
                  </a:lnTo>
                  <a:lnTo>
                    <a:pt x="0" y="2"/>
                  </a:lnTo>
                  <a:lnTo>
                    <a:pt x="0" y="2"/>
                  </a:lnTo>
                  <a:close/>
                </a:path>
              </a:pathLst>
            </a:custGeom>
            <a:solidFill>
              <a:srgbClr val="9A9BA7"/>
            </a:solidFill>
            <a:ln>
              <a:noFill/>
            </a:ln>
          </p:spPr>
          <p:txBody>
            <a:bodyPr anchorCtr="0" anchor="t" bIns="45700" lIns="91425" spcFirstLastPara="1" rIns="91425" wrap="square" tIns="45700">
              <a:noAutofit/>
            </a:bodyPr>
            <a:lstStyle/>
            <a:p>
              <a:pPr indent="0" lvl="0" marL="0">
                <a:spcBef>
                  <a:spcPts val="0"/>
                </a:spcBef>
                <a:spcAft>
                  <a:spcPts val="0"/>
                </a:spcAft>
                <a:buNone/>
              </a:pPr>
              <a:r>
                <a:t/>
              </a:r>
              <a:endParaRPr/>
            </a:p>
          </p:txBody>
        </p:sp>
        <p:sp>
          <p:nvSpPr>
            <p:cNvPr id="108" name="Shape 108"/>
            <p:cNvSpPr/>
            <p:nvPr/>
          </p:nvSpPr>
          <p:spPr>
            <a:xfrm>
              <a:off x="7213601" y="4290563"/>
              <a:ext cx="6350" cy="3175"/>
            </a:xfrm>
            <a:custGeom>
              <a:pathLst>
                <a:path extrusionOk="0" h="2" w="4">
                  <a:moveTo>
                    <a:pt x="0" y="2"/>
                  </a:moveTo>
                  <a:lnTo>
                    <a:pt x="2" y="2"/>
                  </a:lnTo>
                  <a:lnTo>
                    <a:pt x="4" y="0"/>
                  </a:lnTo>
                  <a:lnTo>
                    <a:pt x="0" y="2"/>
                  </a:lnTo>
                  <a:close/>
                </a:path>
              </a:pathLst>
            </a:custGeom>
            <a:solidFill>
              <a:srgbClr val="9A9BA7"/>
            </a:solidFill>
            <a:ln>
              <a:noFill/>
            </a:ln>
          </p:spPr>
          <p:txBody>
            <a:bodyPr anchorCtr="0" anchor="t" bIns="45700" lIns="91425" spcFirstLastPara="1" rIns="91425" wrap="square" tIns="45700">
              <a:noAutofit/>
            </a:bodyPr>
            <a:lstStyle/>
            <a:p>
              <a:pPr indent="0" lvl="0" marL="0">
                <a:spcBef>
                  <a:spcPts val="0"/>
                </a:spcBef>
                <a:spcAft>
                  <a:spcPts val="0"/>
                </a:spcAft>
                <a:buNone/>
              </a:pPr>
              <a:r>
                <a:t/>
              </a:r>
              <a:endParaRPr/>
            </a:p>
          </p:txBody>
        </p:sp>
        <p:sp>
          <p:nvSpPr>
            <p:cNvPr id="109" name="Shape 109"/>
            <p:cNvSpPr/>
            <p:nvPr/>
          </p:nvSpPr>
          <p:spPr>
            <a:xfrm>
              <a:off x="1787526" y="4331838"/>
              <a:ext cx="28575" cy="3175"/>
            </a:xfrm>
            <a:custGeom>
              <a:pathLst>
                <a:path extrusionOk="0" h="2" w="18">
                  <a:moveTo>
                    <a:pt x="0" y="0"/>
                  </a:moveTo>
                  <a:lnTo>
                    <a:pt x="18" y="2"/>
                  </a:lnTo>
                  <a:lnTo>
                    <a:pt x="18" y="2"/>
                  </a:lnTo>
                  <a:lnTo>
                    <a:pt x="0"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a:spcBef>
                  <a:spcPts val="0"/>
                </a:spcBef>
                <a:spcAft>
                  <a:spcPts val="0"/>
                </a:spcAft>
                <a:buNone/>
              </a:pPr>
              <a:r>
                <a:t/>
              </a:r>
              <a:endParaRPr/>
            </a:p>
          </p:txBody>
        </p:sp>
        <p:sp>
          <p:nvSpPr>
            <p:cNvPr id="110" name="Shape 110"/>
            <p:cNvSpPr/>
            <p:nvPr/>
          </p:nvSpPr>
          <p:spPr>
            <a:xfrm>
              <a:off x="1816101" y="4335013"/>
              <a:ext cx="44450" cy="6350"/>
            </a:xfrm>
            <a:custGeom>
              <a:pathLst>
                <a:path extrusionOk="0" h="4" w="28">
                  <a:moveTo>
                    <a:pt x="0" y="0"/>
                  </a:moveTo>
                  <a:lnTo>
                    <a:pt x="0" y="0"/>
                  </a:lnTo>
                  <a:lnTo>
                    <a:pt x="28" y="4"/>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a:spcBef>
                  <a:spcPts val="0"/>
                </a:spcBef>
                <a:spcAft>
                  <a:spcPts val="0"/>
                </a:spcAft>
                <a:buNone/>
              </a:pPr>
              <a:r>
                <a:t/>
              </a:r>
              <a:endParaRPr/>
            </a:p>
          </p:txBody>
        </p:sp>
      </p:grpSp>
      <p:sp>
        <p:nvSpPr>
          <p:cNvPr id="111" name="Shape 111"/>
          <p:cNvSpPr txBox="1"/>
          <p:nvPr>
            <p:ph idx="1" type="body"/>
          </p:nvPr>
        </p:nvSpPr>
        <p:spPr>
          <a:xfrm>
            <a:off x="457200" y="4246565"/>
            <a:ext cx="8229600" cy="679200"/>
          </a:xfrm>
          <a:prstGeom prst="rect">
            <a:avLst/>
          </a:prstGeom>
        </p:spPr>
        <p:txBody>
          <a:bodyPr anchorCtr="0" anchor="t" bIns="91425" lIns="91425" spcFirstLastPara="1" rIns="91425" wrap="square" tIns="91425"/>
          <a:lstStyle>
            <a:lvl1pPr indent="-228600" lvl="0" marL="457200" algn="ctr">
              <a:spcBef>
                <a:spcPts val="0"/>
              </a:spcBef>
              <a:spcAft>
                <a:spcPts val="0"/>
              </a:spcAft>
              <a:buClr>
                <a:schemeClr val="lt2"/>
              </a:buClr>
              <a:buSzPts val="2400"/>
              <a:buNone/>
              <a:defRPr i="1" sz="2400">
                <a:solidFill>
                  <a:schemeClr val="lt2"/>
                </a:solidFill>
              </a:defRPr>
            </a:lvl1pPr>
          </a:lstStyle>
          <a:p/>
        </p:txBody>
      </p:sp>
      <p:sp>
        <p:nvSpPr>
          <p:cNvPr id="112" name="Shape 112"/>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solidFill>
                  <a:schemeClr val="lt2"/>
                </a:solidFill>
              </a:rPr>
              <a:t>‹#›</a:t>
            </a:fld>
            <a:endParaRPr>
              <a:solidFill>
                <a:schemeClr val="lt2"/>
              </a:solidFil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blank">
  <p:cSld name="Blank">
    <p:spTree>
      <p:nvGrpSpPr>
        <p:cNvPr id="113" name="Shape 113"/>
        <p:cNvGrpSpPr/>
        <p:nvPr/>
      </p:nvGrpSpPr>
      <p:grpSpPr>
        <a:xfrm>
          <a:off x="0" y="0"/>
          <a:ext cx="0" cy="0"/>
          <a:chOff x="0" y="0"/>
          <a:chExt cx="0" cy="0"/>
        </a:xfrm>
      </p:grpSpPr>
      <p:sp>
        <p:nvSpPr>
          <p:cNvPr id="114" name="Shape 114"/>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
        <p:nvSpPr>
          <p:cNvPr id="115" name="Shape 115"/>
          <p:cNvSpPr txBox="1"/>
          <p:nvPr/>
        </p:nvSpPr>
        <p:spPr>
          <a:xfrm>
            <a:off x="7297988" y="4573900"/>
            <a:ext cx="1807500" cy="393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200">
                <a:solidFill>
                  <a:srgbClr val="A5A9AF"/>
                </a:solidFill>
                <a:latin typeface="Trebuchet MS"/>
                <a:ea typeface="Trebuchet MS"/>
                <a:cs typeface="Trebuchet MS"/>
                <a:sym typeface="Trebuchet MS"/>
              </a:rPr>
              <a:t>@AgileSnap #BCSAgile</a:t>
            </a:r>
            <a:endParaRPr sz="1200">
              <a:solidFill>
                <a:srgbClr val="A5A9AF"/>
              </a:solidFill>
              <a:latin typeface="Trebuchet MS"/>
              <a:ea typeface="Trebuchet MS"/>
              <a:cs typeface="Trebuchet MS"/>
              <a:sym typeface="Trebuchet MS"/>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ketched">
    <p:bg>
      <p:bgPr>
        <a:solidFill>
          <a:schemeClr val="lt2"/>
        </a:solidFill>
      </p:bgPr>
    </p:bg>
    <p:spTree>
      <p:nvGrpSpPr>
        <p:cNvPr id="5" name="Shape 5"/>
        <p:cNvGrpSpPr/>
        <p:nvPr/>
      </p:nvGrpSpPr>
      <p:grpSpPr>
        <a:xfrm>
          <a:off x="0" y="0"/>
          <a:ext cx="0" cy="0"/>
          <a:chOff x="0" y="0"/>
          <a:chExt cx="0" cy="0"/>
        </a:xfrm>
      </p:grpSpPr>
      <p:grpSp>
        <p:nvGrpSpPr>
          <p:cNvPr id="6" name="Shape 6"/>
          <p:cNvGrpSpPr/>
          <p:nvPr/>
        </p:nvGrpSpPr>
        <p:grpSpPr>
          <a:xfrm>
            <a:off x="0" y="0"/>
            <a:ext cx="9159875" cy="5148513"/>
            <a:chOff x="0" y="0"/>
            <a:chExt cx="5770" cy="4324"/>
          </a:xfrm>
        </p:grpSpPr>
        <p:sp>
          <p:nvSpPr>
            <p:cNvPr id="7" name="Shape 7"/>
            <p:cNvSpPr/>
            <p:nvPr/>
          </p:nvSpPr>
          <p:spPr>
            <a:xfrm>
              <a:off x="70" y="91"/>
              <a:ext cx="5700" cy="4200"/>
            </a:xfrm>
            <a:prstGeom prst="rect">
              <a:avLst/>
            </a:prstGeom>
            <a:noFill/>
            <a:ln>
              <a:noFill/>
            </a:ln>
          </p:spPr>
          <p:txBody>
            <a:bodyPr anchorCtr="0" anchor="t" bIns="45700" lIns="91425" spcFirstLastPara="1" rIns="91425" wrap="square" tIns="45700">
              <a:noAutofit/>
            </a:bodyPr>
            <a:lstStyle/>
            <a:p>
              <a:pPr indent="0" lvl="0" marL="0">
                <a:spcBef>
                  <a:spcPts val="0"/>
                </a:spcBef>
                <a:spcAft>
                  <a:spcPts val="0"/>
                </a:spcAft>
                <a:buNone/>
              </a:pPr>
              <a:r>
                <a:t/>
              </a:r>
              <a:endParaRPr/>
            </a:p>
          </p:txBody>
        </p:sp>
        <p:sp>
          <p:nvSpPr>
            <p:cNvPr id="8" name="Shape 8"/>
            <p:cNvSpPr/>
            <p:nvPr/>
          </p:nvSpPr>
          <p:spPr>
            <a:xfrm>
              <a:off x="0" y="0"/>
              <a:ext cx="5761" cy="4324"/>
            </a:xfrm>
            <a:custGeom>
              <a:pathLst>
                <a:path extrusionOk="0" h="4138" w="5620">
                  <a:moveTo>
                    <a:pt x="5602" y="1282"/>
                  </a:moveTo>
                  <a:lnTo>
                    <a:pt x="5602" y="1282"/>
                  </a:lnTo>
                  <a:lnTo>
                    <a:pt x="5604" y="268"/>
                  </a:lnTo>
                  <a:lnTo>
                    <a:pt x="5604" y="268"/>
                  </a:lnTo>
                  <a:lnTo>
                    <a:pt x="5608" y="220"/>
                  </a:lnTo>
                  <a:lnTo>
                    <a:pt x="5612" y="146"/>
                  </a:lnTo>
                  <a:lnTo>
                    <a:pt x="5614" y="110"/>
                  </a:lnTo>
                  <a:lnTo>
                    <a:pt x="5610" y="80"/>
                  </a:lnTo>
                  <a:lnTo>
                    <a:pt x="5608" y="66"/>
                  </a:lnTo>
                  <a:lnTo>
                    <a:pt x="5604" y="58"/>
                  </a:lnTo>
                  <a:lnTo>
                    <a:pt x="5598" y="52"/>
                  </a:lnTo>
                  <a:lnTo>
                    <a:pt x="5592" y="50"/>
                  </a:lnTo>
                  <a:lnTo>
                    <a:pt x="5592" y="50"/>
                  </a:lnTo>
                  <a:lnTo>
                    <a:pt x="5188" y="46"/>
                  </a:lnTo>
                  <a:lnTo>
                    <a:pt x="5188" y="46"/>
                  </a:lnTo>
                  <a:lnTo>
                    <a:pt x="5232" y="50"/>
                  </a:lnTo>
                  <a:lnTo>
                    <a:pt x="5232" y="50"/>
                  </a:lnTo>
                  <a:lnTo>
                    <a:pt x="5204" y="50"/>
                  </a:lnTo>
                  <a:lnTo>
                    <a:pt x="5188" y="48"/>
                  </a:lnTo>
                  <a:lnTo>
                    <a:pt x="5154" y="44"/>
                  </a:lnTo>
                  <a:lnTo>
                    <a:pt x="5154" y="44"/>
                  </a:lnTo>
                  <a:lnTo>
                    <a:pt x="5182" y="40"/>
                  </a:lnTo>
                  <a:lnTo>
                    <a:pt x="5210" y="34"/>
                  </a:lnTo>
                  <a:lnTo>
                    <a:pt x="5210" y="34"/>
                  </a:lnTo>
                  <a:lnTo>
                    <a:pt x="5146" y="24"/>
                  </a:lnTo>
                  <a:lnTo>
                    <a:pt x="5128" y="22"/>
                  </a:lnTo>
                  <a:lnTo>
                    <a:pt x="5154" y="26"/>
                  </a:lnTo>
                  <a:lnTo>
                    <a:pt x="5154" y="26"/>
                  </a:lnTo>
                  <a:lnTo>
                    <a:pt x="5140" y="26"/>
                  </a:lnTo>
                  <a:lnTo>
                    <a:pt x="5152" y="26"/>
                  </a:lnTo>
                  <a:lnTo>
                    <a:pt x="5174" y="30"/>
                  </a:lnTo>
                  <a:lnTo>
                    <a:pt x="5182" y="32"/>
                  </a:lnTo>
                  <a:lnTo>
                    <a:pt x="5186" y="34"/>
                  </a:lnTo>
                  <a:lnTo>
                    <a:pt x="5186" y="34"/>
                  </a:lnTo>
                  <a:lnTo>
                    <a:pt x="5140" y="30"/>
                  </a:lnTo>
                  <a:lnTo>
                    <a:pt x="5094" y="24"/>
                  </a:lnTo>
                  <a:lnTo>
                    <a:pt x="5094" y="24"/>
                  </a:lnTo>
                  <a:lnTo>
                    <a:pt x="5106" y="26"/>
                  </a:lnTo>
                  <a:lnTo>
                    <a:pt x="5100" y="26"/>
                  </a:lnTo>
                  <a:lnTo>
                    <a:pt x="5100" y="26"/>
                  </a:lnTo>
                  <a:lnTo>
                    <a:pt x="5124" y="32"/>
                  </a:lnTo>
                  <a:lnTo>
                    <a:pt x="5124" y="32"/>
                  </a:lnTo>
                  <a:lnTo>
                    <a:pt x="5002" y="28"/>
                  </a:lnTo>
                  <a:lnTo>
                    <a:pt x="4966" y="26"/>
                  </a:lnTo>
                  <a:lnTo>
                    <a:pt x="5016" y="26"/>
                  </a:lnTo>
                  <a:lnTo>
                    <a:pt x="5016" y="26"/>
                  </a:lnTo>
                  <a:lnTo>
                    <a:pt x="4988" y="26"/>
                  </a:lnTo>
                  <a:lnTo>
                    <a:pt x="4962" y="24"/>
                  </a:lnTo>
                  <a:lnTo>
                    <a:pt x="4934" y="22"/>
                  </a:lnTo>
                  <a:lnTo>
                    <a:pt x="4896" y="20"/>
                  </a:lnTo>
                  <a:lnTo>
                    <a:pt x="4896" y="20"/>
                  </a:lnTo>
                  <a:lnTo>
                    <a:pt x="4866" y="20"/>
                  </a:lnTo>
                  <a:lnTo>
                    <a:pt x="4824" y="18"/>
                  </a:lnTo>
                  <a:lnTo>
                    <a:pt x="4812" y="16"/>
                  </a:lnTo>
                  <a:lnTo>
                    <a:pt x="4810" y="14"/>
                  </a:lnTo>
                  <a:lnTo>
                    <a:pt x="4810" y="12"/>
                  </a:lnTo>
                  <a:lnTo>
                    <a:pt x="4810" y="12"/>
                  </a:lnTo>
                  <a:lnTo>
                    <a:pt x="4832" y="12"/>
                  </a:lnTo>
                  <a:lnTo>
                    <a:pt x="4852" y="16"/>
                  </a:lnTo>
                  <a:lnTo>
                    <a:pt x="4852" y="16"/>
                  </a:lnTo>
                  <a:lnTo>
                    <a:pt x="4826" y="10"/>
                  </a:lnTo>
                  <a:lnTo>
                    <a:pt x="4800" y="6"/>
                  </a:lnTo>
                  <a:lnTo>
                    <a:pt x="4772" y="2"/>
                  </a:lnTo>
                  <a:lnTo>
                    <a:pt x="4744" y="0"/>
                  </a:lnTo>
                  <a:lnTo>
                    <a:pt x="4684" y="2"/>
                  </a:lnTo>
                  <a:lnTo>
                    <a:pt x="4620" y="4"/>
                  </a:lnTo>
                  <a:lnTo>
                    <a:pt x="4496" y="16"/>
                  </a:lnTo>
                  <a:lnTo>
                    <a:pt x="4438" y="22"/>
                  </a:lnTo>
                  <a:lnTo>
                    <a:pt x="4382" y="24"/>
                  </a:lnTo>
                  <a:lnTo>
                    <a:pt x="4382" y="24"/>
                  </a:lnTo>
                  <a:lnTo>
                    <a:pt x="4278" y="26"/>
                  </a:lnTo>
                  <a:lnTo>
                    <a:pt x="4166" y="32"/>
                  </a:lnTo>
                  <a:lnTo>
                    <a:pt x="3932" y="46"/>
                  </a:lnTo>
                  <a:lnTo>
                    <a:pt x="3814" y="52"/>
                  </a:lnTo>
                  <a:lnTo>
                    <a:pt x="3758" y="52"/>
                  </a:lnTo>
                  <a:lnTo>
                    <a:pt x="3704" y="52"/>
                  </a:lnTo>
                  <a:lnTo>
                    <a:pt x="3650" y="50"/>
                  </a:lnTo>
                  <a:lnTo>
                    <a:pt x="3600" y="46"/>
                  </a:lnTo>
                  <a:lnTo>
                    <a:pt x="3554" y="40"/>
                  </a:lnTo>
                  <a:lnTo>
                    <a:pt x="3510" y="34"/>
                  </a:lnTo>
                  <a:lnTo>
                    <a:pt x="3510" y="34"/>
                  </a:lnTo>
                  <a:lnTo>
                    <a:pt x="3438" y="38"/>
                  </a:lnTo>
                  <a:lnTo>
                    <a:pt x="3362" y="44"/>
                  </a:lnTo>
                  <a:lnTo>
                    <a:pt x="3324" y="44"/>
                  </a:lnTo>
                  <a:lnTo>
                    <a:pt x="3288" y="42"/>
                  </a:lnTo>
                  <a:lnTo>
                    <a:pt x="3254" y="40"/>
                  </a:lnTo>
                  <a:lnTo>
                    <a:pt x="3222" y="34"/>
                  </a:lnTo>
                  <a:lnTo>
                    <a:pt x="3222" y="34"/>
                  </a:lnTo>
                  <a:lnTo>
                    <a:pt x="3154" y="36"/>
                  </a:lnTo>
                  <a:lnTo>
                    <a:pt x="3098" y="36"/>
                  </a:lnTo>
                  <a:lnTo>
                    <a:pt x="3052" y="36"/>
                  </a:lnTo>
                  <a:lnTo>
                    <a:pt x="3052" y="36"/>
                  </a:lnTo>
                  <a:lnTo>
                    <a:pt x="3074" y="40"/>
                  </a:lnTo>
                  <a:lnTo>
                    <a:pt x="3074" y="40"/>
                  </a:lnTo>
                  <a:lnTo>
                    <a:pt x="2964" y="38"/>
                  </a:lnTo>
                  <a:lnTo>
                    <a:pt x="2854" y="38"/>
                  </a:lnTo>
                  <a:lnTo>
                    <a:pt x="2854" y="38"/>
                  </a:lnTo>
                  <a:lnTo>
                    <a:pt x="2876" y="42"/>
                  </a:lnTo>
                  <a:lnTo>
                    <a:pt x="2890" y="44"/>
                  </a:lnTo>
                  <a:lnTo>
                    <a:pt x="2900" y="48"/>
                  </a:lnTo>
                  <a:lnTo>
                    <a:pt x="2900" y="48"/>
                  </a:lnTo>
                  <a:lnTo>
                    <a:pt x="2892" y="44"/>
                  </a:lnTo>
                  <a:lnTo>
                    <a:pt x="2878" y="42"/>
                  </a:lnTo>
                  <a:lnTo>
                    <a:pt x="2842" y="42"/>
                  </a:lnTo>
                  <a:lnTo>
                    <a:pt x="2810" y="42"/>
                  </a:lnTo>
                  <a:lnTo>
                    <a:pt x="2800" y="42"/>
                  </a:lnTo>
                  <a:lnTo>
                    <a:pt x="2800" y="42"/>
                  </a:lnTo>
                  <a:lnTo>
                    <a:pt x="2802" y="44"/>
                  </a:lnTo>
                  <a:lnTo>
                    <a:pt x="2800" y="46"/>
                  </a:lnTo>
                  <a:lnTo>
                    <a:pt x="2792" y="44"/>
                  </a:lnTo>
                  <a:lnTo>
                    <a:pt x="2792" y="44"/>
                  </a:lnTo>
                  <a:lnTo>
                    <a:pt x="2820" y="48"/>
                  </a:lnTo>
                  <a:lnTo>
                    <a:pt x="2820" y="48"/>
                  </a:lnTo>
                  <a:lnTo>
                    <a:pt x="2808" y="44"/>
                  </a:lnTo>
                  <a:lnTo>
                    <a:pt x="2796" y="40"/>
                  </a:lnTo>
                  <a:lnTo>
                    <a:pt x="2764" y="38"/>
                  </a:lnTo>
                  <a:lnTo>
                    <a:pt x="2726" y="38"/>
                  </a:lnTo>
                  <a:lnTo>
                    <a:pt x="2686" y="40"/>
                  </a:lnTo>
                  <a:lnTo>
                    <a:pt x="2608" y="46"/>
                  </a:lnTo>
                  <a:lnTo>
                    <a:pt x="2576" y="48"/>
                  </a:lnTo>
                  <a:lnTo>
                    <a:pt x="2552" y="50"/>
                  </a:lnTo>
                  <a:lnTo>
                    <a:pt x="2552" y="50"/>
                  </a:lnTo>
                  <a:lnTo>
                    <a:pt x="2498" y="48"/>
                  </a:lnTo>
                  <a:lnTo>
                    <a:pt x="2428" y="40"/>
                  </a:lnTo>
                  <a:lnTo>
                    <a:pt x="2346" y="32"/>
                  </a:lnTo>
                  <a:lnTo>
                    <a:pt x="2258" y="26"/>
                  </a:lnTo>
                  <a:lnTo>
                    <a:pt x="2172" y="22"/>
                  </a:lnTo>
                  <a:lnTo>
                    <a:pt x="2130" y="20"/>
                  </a:lnTo>
                  <a:lnTo>
                    <a:pt x="2092" y="22"/>
                  </a:lnTo>
                  <a:lnTo>
                    <a:pt x="2058" y="24"/>
                  </a:lnTo>
                  <a:lnTo>
                    <a:pt x="2028" y="30"/>
                  </a:lnTo>
                  <a:lnTo>
                    <a:pt x="2002" y="38"/>
                  </a:lnTo>
                  <a:lnTo>
                    <a:pt x="1992" y="42"/>
                  </a:lnTo>
                  <a:lnTo>
                    <a:pt x="1984" y="48"/>
                  </a:lnTo>
                  <a:lnTo>
                    <a:pt x="1984" y="48"/>
                  </a:lnTo>
                  <a:lnTo>
                    <a:pt x="1990" y="46"/>
                  </a:lnTo>
                  <a:lnTo>
                    <a:pt x="1986" y="46"/>
                  </a:lnTo>
                  <a:lnTo>
                    <a:pt x="1990" y="46"/>
                  </a:lnTo>
                  <a:lnTo>
                    <a:pt x="1990" y="46"/>
                  </a:lnTo>
                  <a:lnTo>
                    <a:pt x="1898" y="46"/>
                  </a:lnTo>
                  <a:lnTo>
                    <a:pt x="1800" y="46"/>
                  </a:lnTo>
                  <a:lnTo>
                    <a:pt x="1642" y="50"/>
                  </a:lnTo>
                  <a:lnTo>
                    <a:pt x="1642" y="50"/>
                  </a:lnTo>
                  <a:lnTo>
                    <a:pt x="1584" y="52"/>
                  </a:lnTo>
                  <a:lnTo>
                    <a:pt x="1516" y="56"/>
                  </a:lnTo>
                  <a:lnTo>
                    <a:pt x="1372" y="64"/>
                  </a:lnTo>
                  <a:lnTo>
                    <a:pt x="1300" y="66"/>
                  </a:lnTo>
                  <a:lnTo>
                    <a:pt x="1232" y="66"/>
                  </a:lnTo>
                  <a:lnTo>
                    <a:pt x="1202" y="62"/>
                  </a:lnTo>
                  <a:lnTo>
                    <a:pt x="1174" y="60"/>
                  </a:lnTo>
                  <a:lnTo>
                    <a:pt x="1148" y="54"/>
                  </a:lnTo>
                  <a:lnTo>
                    <a:pt x="1126" y="48"/>
                  </a:lnTo>
                  <a:lnTo>
                    <a:pt x="1126" y="48"/>
                  </a:lnTo>
                  <a:lnTo>
                    <a:pt x="1096" y="44"/>
                  </a:lnTo>
                  <a:lnTo>
                    <a:pt x="1068" y="42"/>
                  </a:lnTo>
                  <a:lnTo>
                    <a:pt x="1068" y="42"/>
                  </a:lnTo>
                  <a:lnTo>
                    <a:pt x="1080" y="40"/>
                  </a:lnTo>
                  <a:lnTo>
                    <a:pt x="1082" y="40"/>
                  </a:lnTo>
                  <a:lnTo>
                    <a:pt x="1080" y="38"/>
                  </a:lnTo>
                  <a:lnTo>
                    <a:pt x="1050" y="36"/>
                  </a:lnTo>
                  <a:lnTo>
                    <a:pt x="990" y="32"/>
                  </a:lnTo>
                  <a:lnTo>
                    <a:pt x="990" y="32"/>
                  </a:lnTo>
                  <a:lnTo>
                    <a:pt x="934" y="26"/>
                  </a:lnTo>
                  <a:lnTo>
                    <a:pt x="844" y="20"/>
                  </a:lnTo>
                  <a:lnTo>
                    <a:pt x="760" y="18"/>
                  </a:lnTo>
                  <a:lnTo>
                    <a:pt x="734" y="18"/>
                  </a:lnTo>
                  <a:lnTo>
                    <a:pt x="726" y="18"/>
                  </a:lnTo>
                  <a:lnTo>
                    <a:pt x="722" y="20"/>
                  </a:lnTo>
                  <a:lnTo>
                    <a:pt x="722" y="20"/>
                  </a:lnTo>
                  <a:lnTo>
                    <a:pt x="656" y="20"/>
                  </a:lnTo>
                  <a:lnTo>
                    <a:pt x="588" y="22"/>
                  </a:lnTo>
                  <a:lnTo>
                    <a:pt x="520" y="28"/>
                  </a:lnTo>
                  <a:lnTo>
                    <a:pt x="454" y="34"/>
                  </a:lnTo>
                  <a:lnTo>
                    <a:pt x="388" y="42"/>
                  </a:lnTo>
                  <a:lnTo>
                    <a:pt x="322" y="46"/>
                  </a:lnTo>
                  <a:lnTo>
                    <a:pt x="260" y="48"/>
                  </a:lnTo>
                  <a:lnTo>
                    <a:pt x="202" y="48"/>
                  </a:lnTo>
                  <a:lnTo>
                    <a:pt x="202" y="48"/>
                  </a:lnTo>
                  <a:lnTo>
                    <a:pt x="160" y="46"/>
                  </a:lnTo>
                  <a:lnTo>
                    <a:pt x="94" y="46"/>
                  </a:lnTo>
                  <a:lnTo>
                    <a:pt x="60" y="46"/>
                  </a:lnTo>
                  <a:lnTo>
                    <a:pt x="30" y="50"/>
                  </a:lnTo>
                  <a:lnTo>
                    <a:pt x="20" y="52"/>
                  </a:lnTo>
                  <a:lnTo>
                    <a:pt x="10" y="54"/>
                  </a:lnTo>
                  <a:lnTo>
                    <a:pt x="6" y="58"/>
                  </a:lnTo>
                  <a:lnTo>
                    <a:pt x="4" y="62"/>
                  </a:lnTo>
                  <a:lnTo>
                    <a:pt x="4" y="62"/>
                  </a:lnTo>
                  <a:lnTo>
                    <a:pt x="4" y="390"/>
                  </a:lnTo>
                  <a:lnTo>
                    <a:pt x="4" y="390"/>
                  </a:lnTo>
                  <a:lnTo>
                    <a:pt x="4" y="710"/>
                  </a:lnTo>
                  <a:lnTo>
                    <a:pt x="8" y="1030"/>
                  </a:lnTo>
                  <a:lnTo>
                    <a:pt x="8" y="1030"/>
                  </a:lnTo>
                  <a:lnTo>
                    <a:pt x="10" y="1296"/>
                  </a:lnTo>
                  <a:lnTo>
                    <a:pt x="10" y="1564"/>
                  </a:lnTo>
                  <a:lnTo>
                    <a:pt x="6" y="2098"/>
                  </a:lnTo>
                  <a:lnTo>
                    <a:pt x="6" y="2098"/>
                  </a:lnTo>
                  <a:lnTo>
                    <a:pt x="2" y="2726"/>
                  </a:lnTo>
                  <a:lnTo>
                    <a:pt x="0" y="3354"/>
                  </a:lnTo>
                  <a:lnTo>
                    <a:pt x="0" y="3354"/>
                  </a:lnTo>
                  <a:lnTo>
                    <a:pt x="0" y="4080"/>
                  </a:lnTo>
                  <a:lnTo>
                    <a:pt x="0" y="4080"/>
                  </a:lnTo>
                  <a:lnTo>
                    <a:pt x="2" y="4088"/>
                  </a:lnTo>
                  <a:lnTo>
                    <a:pt x="6" y="4094"/>
                  </a:lnTo>
                  <a:lnTo>
                    <a:pt x="10" y="4100"/>
                  </a:lnTo>
                  <a:lnTo>
                    <a:pt x="18" y="4104"/>
                  </a:lnTo>
                  <a:lnTo>
                    <a:pt x="36" y="4114"/>
                  </a:lnTo>
                  <a:lnTo>
                    <a:pt x="62" y="4120"/>
                  </a:lnTo>
                  <a:lnTo>
                    <a:pt x="92" y="4124"/>
                  </a:lnTo>
                  <a:lnTo>
                    <a:pt x="126" y="4128"/>
                  </a:lnTo>
                  <a:lnTo>
                    <a:pt x="162" y="4130"/>
                  </a:lnTo>
                  <a:lnTo>
                    <a:pt x="200" y="4132"/>
                  </a:lnTo>
                  <a:lnTo>
                    <a:pt x="278" y="4130"/>
                  </a:lnTo>
                  <a:lnTo>
                    <a:pt x="352" y="4126"/>
                  </a:lnTo>
                  <a:lnTo>
                    <a:pt x="414" y="4120"/>
                  </a:lnTo>
                  <a:lnTo>
                    <a:pt x="454" y="4114"/>
                  </a:lnTo>
                  <a:lnTo>
                    <a:pt x="454" y="4114"/>
                  </a:lnTo>
                  <a:lnTo>
                    <a:pt x="444" y="4118"/>
                  </a:lnTo>
                  <a:lnTo>
                    <a:pt x="442" y="4118"/>
                  </a:lnTo>
                  <a:lnTo>
                    <a:pt x="444" y="4120"/>
                  </a:lnTo>
                  <a:lnTo>
                    <a:pt x="456" y="4120"/>
                  </a:lnTo>
                  <a:lnTo>
                    <a:pt x="478" y="4118"/>
                  </a:lnTo>
                  <a:lnTo>
                    <a:pt x="478" y="4118"/>
                  </a:lnTo>
                  <a:lnTo>
                    <a:pt x="450" y="4124"/>
                  </a:lnTo>
                  <a:lnTo>
                    <a:pt x="422" y="4130"/>
                  </a:lnTo>
                  <a:lnTo>
                    <a:pt x="422" y="4130"/>
                  </a:lnTo>
                  <a:lnTo>
                    <a:pt x="2136" y="4120"/>
                  </a:lnTo>
                  <a:lnTo>
                    <a:pt x="2136" y="4120"/>
                  </a:lnTo>
                  <a:lnTo>
                    <a:pt x="2130" y="4120"/>
                  </a:lnTo>
                  <a:lnTo>
                    <a:pt x="2124" y="4120"/>
                  </a:lnTo>
                  <a:lnTo>
                    <a:pt x="2118" y="4118"/>
                  </a:lnTo>
                  <a:lnTo>
                    <a:pt x="2114" y="4114"/>
                  </a:lnTo>
                  <a:lnTo>
                    <a:pt x="2114" y="4114"/>
                  </a:lnTo>
                  <a:lnTo>
                    <a:pt x="2158" y="4114"/>
                  </a:lnTo>
                  <a:lnTo>
                    <a:pt x="2158" y="4114"/>
                  </a:lnTo>
                  <a:lnTo>
                    <a:pt x="2150" y="4116"/>
                  </a:lnTo>
                  <a:lnTo>
                    <a:pt x="2146" y="4118"/>
                  </a:lnTo>
                  <a:lnTo>
                    <a:pt x="2144" y="4120"/>
                  </a:lnTo>
                  <a:lnTo>
                    <a:pt x="2144" y="4120"/>
                  </a:lnTo>
                  <a:lnTo>
                    <a:pt x="2202" y="4120"/>
                  </a:lnTo>
                  <a:lnTo>
                    <a:pt x="2202" y="4120"/>
                  </a:lnTo>
                  <a:lnTo>
                    <a:pt x="2198" y="4120"/>
                  </a:lnTo>
                  <a:lnTo>
                    <a:pt x="2204" y="4118"/>
                  </a:lnTo>
                  <a:lnTo>
                    <a:pt x="2204" y="4118"/>
                  </a:lnTo>
                  <a:lnTo>
                    <a:pt x="2194" y="4122"/>
                  </a:lnTo>
                  <a:lnTo>
                    <a:pt x="2184" y="4124"/>
                  </a:lnTo>
                  <a:lnTo>
                    <a:pt x="2178" y="4120"/>
                  </a:lnTo>
                  <a:lnTo>
                    <a:pt x="2174" y="4114"/>
                  </a:lnTo>
                  <a:lnTo>
                    <a:pt x="2174" y="4114"/>
                  </a:lnTo>
                  <a:lnTo>
                    <a:pt x="2228" y="4114"/>
                  </a:lnTo>
                  <a:lnTo>
                    <a:pt x="2282" y="4114"/>
                  </a:lnTo>
                  <a:lnTo>
                    <a:pt x="2282" y="4114"/>
                  </a:lnTo>
                  <a:lnTo>
                    <a:pt x="2266" y="4116"/>
                  </a:lnTo>
                  <a:lnTo>
                    <a:pt x="2252" y="4116"/>
                  </a:lnTo>
                  <a:lnTo>
                    <a:pt x="2222" y="4116"/>
                  </a:lnTo>
                  <a:lnTo>
                    <a:pt x="2222" y="4116"/>
                  </a:lnTo>
                  <a:lnTo>
                    <a:pt x="2302" y="4120"/>
                  </a:lnTo>
                  <a:lnTo>
                    <a:pt x="2382" y="4122"/>
                  </a:lnTo>
                  <a:lnTo>
                    <a:pt x="2462" y="4122"/>
                  </a:lnTo>
                  <a:lnTo>
                    <a:pt x="2542" y="4122"/>
                  </a:lnTo>
                  <a:lnTo>
                    <a:pt x="2702" y="4116"/>
                  </a:lnTo>
                  <a:lnTo>
                    <a:pt x="2862" y="4114"/>
                  </a:lnTo>
                  <a:lnTo>
                    <a:pt x="2862" y="4114"/>
                  </a:lnTo>
                  <a:lnTo>
                    <a:pt x="3170" y="4114"/>
                  </a:lnTo>
                  <a:lnTo>
                    <a:pt x="3170" y="4114"/>
                  </a:lnTo>
                  <a:lnTo>
                    <a:pt x="3214" y="4116"/>
                  </a:lnTo>
                  <a:lnTo>
                    <a:pt x="3274" y="4122"/>
                  </a:lnTo>
                  <a:lnTo>
                    <a:pt x="3344" y="4128"/>
                  </a:lnTo>
                  <a:lnTo>
                    <a:pt x="3418" y="4134"/>
                  </a:lnTo>
                  <a:lnTo>
                    <a:pt x="3490" y="4138"/>
                  </a:lnTo>
                  <a:lnTo>
                    <a:pt x="3524" y="4138"/>
                  </a:lnTo>
                  <a:lnTo>
                    <a:pt x="3556" y="4138"/>
                  </a:lnTo>
                  <a:lnTo>
                    <a:pt x="3586" y="4136"/>
                  </a:lnTo>
                  <a:lnTo>
                    <a:pt x="3612" y="4132"/>
                  </a:lnTo>
                  <a:lnTo>
                    <a:pt x="3632" y="4126"/>
                  </a:lnTo>
                  <a:lnTo>
                    <a:pt x="3648" y="4116"/>
                  </a:lnTo>
                  <a:lnTo>
                    <a:pt x="3648" y="4116"/>
                  </a:lnTo>
                  <a:lnTo>
                    <a:pt x="3642" y="4118"/>
                  </a:lnTo>
                  <a:lnTo>
                    <a:pt x="3646" y="4118"/>
                  </a:lnTo>
                  <a:lnTo>
                    <a:pt x="3642" y="4118"/>
                  </a:lnTo>
                  <a:lnTo>
                    <a:pt x="3642" y="4118"/>
                  </a:lnTo>
                  <a:lnTo>
                    <a:pt x="3734" y="4118"/>
                  </a:lnTo>
                  <a:lnTo>
                    <a:pt x="3832" y="4118"/>
                  </a:lnTo>
                  <a:lnTo>
                    <a:pt x="3990" y="4114"/>
                  </a:lnTo>
                  <a:lnTo>
                    <a:pt x="3990" y="4114"/>
                  </a:lnTo>
                  <a:lnTo>
                    <a:pt x="4130" y="4112"/>
                  </a:lnTo>
                  <a:lnTo>
                    <a:pt x="4274" y="4108"/>
                  </a:lnTo>
                  <a:lnTo>
                    <a:pt x="4348" y="4108"/>
                  </a:lnTo>
                  <a:lnTo>
                    <a:pt x="4422" y="4108"/>
                  </a:lnTo>
                  <a:lnTo>
                    <a:pt x="4494" y="4110"/>
                  </a:lnTo>
                  <a:lnTo>
                    <a:pt x="4564" y="4116"/>
                  </a:lnTo>
                  <a:lnTo>
                    <a:pt x="4564" y="4116"/>
                  </a:lnTo>
                  <a:lnTo>
                    <a:pt x="4558" y="4116"/>
                  </a:lnTo>
                  <a:lnTo>
                    <a:pt x="4564" y="4116"/>
                  </a:lnTo>
                  <a:lnTo>
                    <a:pt x="4606" y="4118"/>
                  </a:lnTo>
                  <a:lnTo>
                    <a:pt x="4662" y="4118"/>
                  </a:lnTo>
                  <a:lnTo>
                    <a:pt x="4702" y="4116"/>
                  </a:lnTo>
                  <a:lnTo>
                    <a:pt x="4702" y="4116"/>
                  </a:lnTo>
                  <a:lnTo>
                    <a:pt x="4756" y="4114"/>
                  </a:lnTo>
                  <a:lnTo>
                    <a:pt x="4812" y="4116"/>
                  </a:lnTo>
                  <a:lnTo>
                    <a:pt x="4912" y="4122"/>
                  </a:lnTo>
                  <a:lnTo>
                    <a:pt x="4912" y="4122"/>
                  </a:lnTo>
                  <a:lnTo>
                    <a:pt x="4944" y="4116"/>
                  </a:lnTo>
                  <a:lnTo>
                    <a:pt x="4978" y="4112"/>
                  </a:lnTo>
                  <a:lnTo>
                    <a:pt x="5010" y="4110"/>
                  </a:lnTo>
                  <a:lnTo>
                    <a:pt x="5044" y="4110"/>
                  </a:lnTo>
                  <a:lnTo>
                    <a:pt x="5110" y="4114"/>
                  </a:lnTo>
                  <a:lnTo>
                    <a:pt x="5174" y="4118"/>
                  </a:lnTo>
                  <a:lnTo>
                    <a:pt x="5240" y="4124"/>
                  </a:lnTo>
                  <a:lnTo>
                    <a:pt x="5306" y="4128"/>
                  </a:lnTo>
                  <a:lnTo>
                    <a:pt x="5338" y="4128"/>
                  </a:lnTo>
                  <a:lnTo>
                    <a:pt x="5370" y="4126"/>
                  </a:lnTo>
                  <a:lnTo>
                    <a:pt x="5402" y="4122"/>
                  </a:lnTo>
                  <a:lnTo>
                    <a:pt x="5434" y="4116"/>
                  </a:lnTo>
                  <a:lnTo>
                    <a:pt x="5434" y="4116"/>
                  </a:lnTo>
                  <a:lnTo>
                    <a:pt x="5488" y="4114"/>
                  </a:lnTo>
                  <a:lnTo>
                    <a:pt x="5534" y="4112"/>
                  </a:lnTo>
                  <a:lnTo>
                    <a:pt x="5548" y="4112"/>
                  </a:lnTo>
                  <a:lnTo>
                    <a:pt x="5552" y="4114"/>
                  </a:lnTo>
                  <a:lnTo>
                    <a:pt x="5552" y="4114"/>
                  </a:lnTo>
                  <a:lnTo>
                    <a:pt x="5572" y="4106"/>
                  </a:lnTo>
                  <a:lnTo>
                    <a:pt x="5586" y="4100"/>
                  </a:lnTo>
                  <a:lnTo>
                    <a:pt x="5594" y="4098"/>
                  </a:lnTo>
                  <a:lnTo>
                    <a:pt x="5600" y="4096"/>
                  </a:lnTo>
                  <a:lnTo>
                    <a:pt x="5602" y="4088"/>
                  </a:lnTo>
                  <a:lnTo>
                    <a:pt x="5604" y="4078"/>
                  </a:lnTo>
                  <a:lnTo>
                    <a:pt x="5604" y="4028"/>
                  </a:lnTo>
                  <a:lnTo>
                    <a:pt x="5604" y="4028"/>
                  </a:lnTo>
                  <a:lnTo>
                    <a:pt x="5610" y="3756"/>
                  </a:lnTo>
                  <a:lnTo>
                    <a:pt x="5610" y="3756"/>
                  </a:lnTo>
                  <a:lnTo>
                    <a:pt x="5614" y="3536"/>
                  </a:lnTo>
                  <a:lnTo>
                    <a:pt x="5616" y="3316"/>
                  </a:lnTo>
                  <a:lnTo>
                    <a:pt x="5620" y="2876"/>
                  </a:lnTo>
                  <a:lnTo>
                    <a:pt x="5620" y="2876"/>
                  </a:lnTo>
                  <a:lnTo>
                    <a:pt x="5620" y="2676"/>
                  </a:lnTo>
                  <a:lnTo>
                    <a:pt x="5620" y="2478"/>
                  </a:lnTo>
                  <a:lnTo>
                    <a:pt x="5614" y="2080"/>
                  </a:lnTo>
                  <a:lnTo>
                    <a:pt x="5608" y="1680"/>
                  </a:lnTo>
                  <a:lnTo>
                    <a:pt x="5602" y="1282"/>
                  </a:lnTo>
                  <a:lnTo>
                    <a:pt x="5602" y="1282"/>
                  </a:lnTo>
                  <a:close/>
                  <a:moveTo>
                    <a:pt x="42" y="3306"/>
                  </a:moveTo>
                  <a:lnTo>
                    <a:pt x="42" y="3306"/>
                  </a:lnTo>
                  <a:lnTo>
                    <a:pt x="40" y="3306"/>
                  </a:lnTo>
                  <a:lnTo>
                    <a:pt x="40" y="3306"/>
                  </a:lnTo>
                  <a:lnTo>
                    <a:pt x="42" y="3306"/>
                  </a:lnTo>
                  <a:lnTo>
                    <a:pt x="42" y="3306"/>
                  </a:lnTo>
                  <a:close/>
                  <a:moveTo>
                    <a:pt x="8" y="4106"/>
                  </a:moveTo>
                  <a:lnTo>
                    <a:pt x="8" y="4106"/>
                  </a:lnTo>
                  <a:lnTo>
                    <a:pt x="8" y="4094"/>
                  </a:lnTo>
                  <a:lnTo>
                    <a:pt x="8" y="4106"/>
                  </a:lnTo>
                  <a:lnTo>
                    <a:pt x="8" y="4106"/>
                  </a:lnTo>
                  <a:close/>
                  <a:moveTo>
                    <a:pt x="14" y="1158"/>
                  </a:moveTo>
                  <a:lnTo>
                    <a:pt x="14" y="1158"/>
                  </a:lnTo>
                  <a:lnTo>
                    <a:pt x="16" y="1144"/>
                  </a:lnTo>
                  <a:lnTo>
                    <a:pt x="16" y="1144"/>
                  </a:lnTo>
                  <a:lnTo>
                    <a:pt x="18" y="1152"/>
                  </a:lnTo>
                  <a:lnTo>
                    <a:pt x="18" y="1154"/>
                  </a:lnTo>
                  <a:lnTo>
                    <a:pt x="14" y="1158"/>
                  </a:lnTo>
                  <a:lnTo>
                    <a:pt x="14" y="1158"/>
                  </a:lnTo>
                  <a:close/>
                  <a:moveTo>
                    <a:pt x="42" y="3402"/>
                  </a:moveTo>
                  <a:lnTo>
                    <a:pt x="42" y="3402"/>
                  </a:lnTo>
                  <a:lnTo>
                    <a:pt x="36" y="3404"/>
                  </a:lnTo>
                  <a:lnTo>
                    <a:pt x="32" y="3402"/>
                  </a:lnTo>
                  <a:lnTo>
                    <a:pt x="30" y="3402"/>
                  </a:lnTo>
                  <a:lnTo>
                    <a:pt x="28" y="3400"/>
                  </a:lnTo>
                  <a:lnTo>
                    <a:pt x="28" y="3392"/>
                  </a:lnTo>
                  <a:lnTo>
                    <a:pt x="30" y="3386"/>
                  </a:lnTo>
                  <a:lnTo>
                    <a:pt x="34" y="3382"/>
                  </a:lnTo>
                  <a:lnTo>
                    <a:pt x="36" y="3380"/>
                  </a:lnTo>
                  <a:lnTo>
                    <a:pt x="38" y="3380"/>
                  </a:lnTo>
                  <a:lnTo>
                    <a:pt x="40" y="3384"/>
                  </a:lnTo>
                  <a:lnTo>
                    <a:pt x="42" y="3388"/>
                  </a:lnTo>
                  <a:lnTo>
                    <a:pt x="42" y="3402"/>
                  </a:lnTo>
                  <a:lnTo>
                    <a:pt x="42" y="3402"/>
                  </a:lnTo>
                  <a:lnTo>
                    <a:pt x="38" y="3402"/>
                  </a:lnTo>
                  <a:lnTo>
                    <a:pt x="40" y="3402"/>
                  </a:lnTo>
                  <a:lnTo>
                    <a:pt x="40" y="3400"/>
                  </a:lnTo>
                  <a:lnTo>
                    <a:pt x="42" y="3402"/>
                  </a:lnTo>
                  <a:lnTo>
                    <a:pt x="42" y="3402"/>
                  </a:lnTo>
                  <a:close/>
                  <a:moveTo>
                    <a:pt x="48" y="3384"/>
                  </a:moveTo>
                  <a:lnTo>
                    <a:pt x="48" y="3384"/>
                  </a:lnTo>
                  <a:lnTo>
                    <a:pt x="44" y="3378"/>
                  </a:lnTo>
                  <a:lnTo>
                    <a:pt x="44" y="3376"/>
                  </a:lnTo>
                  <a:lnTo>
                    <a:pt x="50" y="3382"/>
                  </a:lnTo>
                  <a:lnTo>
                    <a:pt x="54" y="3388"/>
                  </a:lnTo>
                  <a:lnTo>
                    <a:pt x="52" y="3388"/>
                  </a:lnTo>
                  <a:lnTo>
                    <a:pt x="48" y="3384"/>
                  </a:lnTo>
                  <a:lnTo>
                    <a:pt x="48" y="3384"/>
                  </a:lnTo>
                  <a:lnTo>
                    <a:pt x="48" y="3384"/>
                  </a:lnTo>
                  <a:lnTo>
                    <a:pt x="48" y="3384"/>
                  </a:lnTo>
                  <a:lnTo>
                    <a:pt x="48" y="3386"/>
                  </a:lnTo>
                  <a:lnTo>
                    <a:pt x="48" y="3384"/>
                  </a:lnTo>
                  <a:lnTo>
                    <a:pt x="48" y="3384"/>
                  </a:lnTo>
                  <a:close/>
                  <a:moveTo>
                    <a:pt x="56" y="1198"/>
                  </a:moveTo>
                  <a:lnTo>
                    <a:pt x="56" y="1198"/>
                  </a:lnTo>
                  <a:lnTo>
                    <a:pt x="58" y="1194"/>
                  </a:lnTo>
                  <a:lnTo>
                    <a:pt x="56" y="1198"/>
                  </a:lnTo>
                  <a:lnTo>
                    <a:pt x="56" y="1198"/>
                  </a:lnTo>
                  <a:lnTo>
                    <a:pt x="56" y="1198"/>
                  </a:lnTo>
                  <a:lnTo>
                    <a:pt x="56" y="1198"/>
                  </a:lnTo>
                  <a:lnTo>
                    <a:pt x="56" y="1198"/>
                  </a:lnTo>
                  <a:close/>
                  <a:moveTo>
                    <a:pt x="222" y="62"/>
                  </a:moveTo>
                  <a:lnTo>
                    <a:pt x="218" y="62"/>
                  </a:lnTo>
                  <a:lnTo>
                    <a:pt x="218" y="62"/>
                  </a:lnTo>
                  <a:lnTo>
                    <a:pt x="220" y="62"/>
                  </a:lnTo>
                  <a:lnTo>
                    <a:pt x="222" y="62"/>
                  </a:lnTo>
                  <a:lnTo>
                    <a:pt x="222" y="62"/>
                  </a:lnTo>
                  <a:close/>
                  <a:moveTo>
                    <a:pt x="64" y="3768"/>
                  </a:moveTo>
                  <a:lnTo>
                    <a:pt x="64" y="3768"/>
                  </a:lnTo>
                  <a:lnTo>
                    <a:pt x="62" y="3764"/>
                  </a:lnTo>
                  <a:lnTo>
                    <a:pt x="64" y="3768"/>
                  </a:lnTo>
                  <a:lnTo>
                    <a:pt x="64" y="3768"/>
                  </a:lnTo>
                  <a:lnTo>
                    <a:pt x="64" y="3768"/>
                  </a:lnTo>
                  <a:lnTo>
                    <a:pt x="64" y="3768"/>
                  </a:lnTo>
                  <a:lnTo>
                    <a:pt x="64" y="3768"/>
                  </a:lnTo>
                  <a:close/>
                  <a:moveTo>
                    <a:pt x="96" y="3380"/>
                  </a:moveTo>
                  <a:lnTo>
                    <a:pt x="96" y="3380"/>
                  </a:lnTo>
                  <a:lnTo>
                    <a:pt x="96" y="3374"/>
                  </a:lnTo>
                  <a:lnTo>
                    <a:pt x="98" y="3378"/>
                  </a:lnTo>
                  <a:lnTo>
                    <a:pt x="98" y="3382"/>
                  </a:lnTo>
                  <a:lnTo>
                    <a:pt x="96" y="3380"/>
                  </a:lnTo>
                  <a:lnTo>
                    <a:pt x="96" y="3380"/>
                  </a:lnTo>
                  <a:lnTo>
                    <a:pt x="98" y="3380"/>
                  </a:lnTo>
                  <a:lnTo>
                    <a:pt x="96" y="3380"/>
                  </a:lnTo>
                  <a:lnTo>
                    <a:pt x="96" y="3380"/>
                  </a:lnTo>
                  <a:close/>
                  <a:moveTo>
                    <a:pt x="106" y="3258"/>
                  </a:moveTo>
                  <a:lnTo>
                    <a:pt x="106" y="3258"/>
                  </a:lnTo>
                  <a:lnTo>
                    <a:pt x="104" y="3260"/>
                  </a:lnTo>
                  <a:lnTo>
                    <a:pt x="106" y="3258"/>
                  </a:lnTo>
                  <a:lnTo>
                    <a:pt x="108" y="3258"/>
                  </a:lnTo>
                  <a:lnTo>
                    <a:pt x="106" y="3258"/>
                  </a:lnTo>
                  <a:lnTo>
                    <a:pt x="106" y="3258"/>
                  </a:lnTo>
                  <a:lnTo>
                    <a:pt x="104" y="3260"/>
                  </a:lnTo>
                  <a:lnTo>
                    <a:pt x="106" y="3258"/>
                  </a:lnTo>
                  <a:lnTo>
                    <a:pt x="108" y="3258"/>
                  </a:lnTo>
                  <a:lnTo>
                    <a:pt x="106" y="3258"/>
                  </a:lnTo>
                  <a:lnTo>
                    <a:pt x="106" y="3258"/>
                  </a:lnTo>
                  <a:close/>
                  <a:moveTo>
                    <a:pt x="130" y="104"/>
                  </a:moveTo>
                  <a:lnTo>
                    <a:pt x="130" y="104"/>
                  </a:lnTo>
                  <a:lnTo>
                    <a:pt x="108" y="112"/>
                  </a:lnTo>
                  <a:lnTo>
                    <a:pt x="120" y="108"/>
                  </a:lnTo>
                  <a:lnTo>
                    <a:pt x="138" y="102"/>
                  </a:lnTo>
                  <a:lnTo>
                    <a:pt x="138" y="102"/>
                  </a:lnTo>
                  <a:lnTo>
                    <a:pt x="130" y="104"/>
                  </a:lnTo>
                  <a:lnTo>
                    <a:pt x="130" y="104"/>
                  </a:lnTo>
                  <a:lnTo>
                    <a:pt x="128" y="104"/>
                  </a:lnTo>
                  <a:lnTo>
                    <a:pt x="130" y="104"/>
                  </a:lnTo>
                  <a:lnTo>
                    <a:pt x="130" y="104"/>
                  </a:lnTo>
                  <a:close/>
                  <a:moveTo>
                    <a:pt x="160" y="3242"/>
                  </a:moveTo>
                  <a:lnTo>
                    <a:pt x="160" y="3242"/>
                  </a:lnTo>
                  <a:lnTo>
                    <a:pt x="152" y="3238"/>
                  </a:lnTo>
                  <a:lnTo>
                    <a:pt x="150" y="3232"/>
                  </a:lnTo>
                  <a:lnTo>
                    <a:pt x="152" y="3230"/>
                  </a:lnTo>
                  <a:lnTo>
                    <a:pt x="158" y="3228"/>
                  </a:lnTo>
                  <a:lnTo>
                    <a:pt x="162" y="3228"/>
                  </a:lnTo>
                  <a:lnTo>
                    <a:pt x="166" y="3230"/>
                  </a:lnTo>
                  <a:lnTo>
                    <a:pt x="166" y="3234"/>
                  </a:lnTo>
                  <a:lnTo>
                    <a:pt x="160" y="3242"/>
                  </a:lnTo>
                  <a:lnTo>
                    <a:pt x="160" y="3242"/>
                  </a:lnTo>
                  <a:lnTo>
                    <a:pt x="160" y="3240"/>
                  </a:lnTo>
                  <a:lnTo>
                    <a:pt x="162" y="3240"/>
                  </a:lnTo>
                  <a:lnTo>
                    <a:pt x="162" y="3240"/>
                  </a:lnTo>
                  <a:lnTo>
                    <a:pt x="160" y="3242"/>
                  </a:lnTo>
                  <a:lnTo>
                    <a:pt x="160" y="3242"/>
                  </a:lnTo>
                  <a:close/>
                  <a:moveTo>
                    <a:pt x="164" y="3250"/>
                  </a:moveTo>
                  <a:lnTo>
                    <a:pt x="164" y="3250"/>
                  </a:lnTo>
                  <a:lnTo>
                    <a:pt x="164" y="3250"/>
                  </a:lnTo>
                  <a:lnTo>
                    <a:pt x="164" y="3250"/>
                  </a:lnTo>
                  <a:lnTo>
                    <a:pt x="164" y="3250"/>
                  </a:lnTo>
                  <a:lnTo>
                    <a:pt x="164" y="3250"/>
                  </a:lnTo>
                  <a:lnTo>
                    <a:pt x="164" y="3250"/>
                  </a:lnTo>
                  <a:lnTo>
                    <a:pt x="164" y="3250"/>
                  </a:lnTo>
                  <a:close/>
                  <a:moveTo>
                    <a:pt x="174" y="110"/>
                  </a:moveTo>
                  <a:lnTo>
                    <a:pt x="174" y="110"/>
                  </a:lnTo>
                  <a:lnTo>
                    <a:pt x="182" y="106"/>
                  </a:lnTo>
                  <a:lnTo>
                    <a:pt x="186" y="104"/>
                  </a:lnTo>
                  <a:lnTo>
                    <a:pt x="192" y="104"/>
                  </a:lnTo>
                  <a:lnTo>
                    <a:pt x="192" y="106"/>
                  </a:lnTo>
                  <a:lnTo>
                    <a:pt x="190" y="108"/>
                  </a:lnTo>
                  <a:lnTo>
                    <a:pt x="174" y="110"/>
                  </a:lnTo>
                  <a:lnTo>
                    <a:pt x="174" y="110"/>
                  </a:lnTo>
                  <a:lnTo>
                    <a:pt x="176" y="110"/>
                  </a:lnTo>
                  <a:lnTo>
                    <a:pt x="174" y="110"/>
                  </a:lnTo>
                  <a:lnTo>
                    <a:pt x="174" y="110"/>
                  </a:lnTo>
                  <a:close/>
                  <a:moveTo>
                    <a:pt x="190" y="4018"/>
                  </a:moveTo>
                  <a:lnTo>
                    <a:pt x="190" y="4022"/>
                  </a:lnTo>
                  <a:lnTo>
                    <a:pt x="190" y="4022"/>
                  </a:lnTo>
                  <a:lnTo>
                    <a:pt x="190" y="4020"/>
                  </a:lnTo>
                  <a:lnTo>
                    <a:pt x="190" y="4018"/>
                  </a:lnTo>
                  <a:lnTo>
                    <a:pt x="190" y="4018"/>
                  </a:lnTo>
                  <a:close/>
                  <a:moveTo>
                    <a:pt x="194" y="3304"/>
                  </a:moveTo>
                  <a:lnTo>
                    <a:pt x="194" y="3304"/>
                  </a:lnTo>
                  <a:lnTo>
                    <a:pt x="198" y="3296"/>
                  </a:lnTo>
                  <a:lnTo>
                    <a:pt x="200" y="3292"/>
                  </a:lnTo>
                  <a:lnTo>
                    <a:pt x="202" y="3296"/>
                  </a:lnTo>
                  <a:lnTo>
                    <a:pt x="204" y="3300"/>
                  </a:lnTo>
                  <a:lnTo>
                    <a:pt x="204" y="3306"/>
                  </a:lnTo>
                  <a:lnTo>
                    <a:pt x="202" y="3310"/>
                  </a:lnTo>
                  <a:lnTo>
                    <a:pt x="202" y="3310"/>
                  </a:lnTo>
                  <a:lnTo>
                    <a:pt x="200" y="3310"/>
                  </a:lnTo>
                  <a:lnTo>
                    <a:pt x="194" y="3304"/>
                  </a:lnTo>
                  <a:lnTo>
                    <a:pt x="194" y="3304"/>
                  </a:lnTo>
                  <a:lnTo>
                    <a:pt x="196" y="3304"/>
                  </a:lnTo>
                  <a:lnTo>
                    <a:pt x="196" y="3306"/>
                  </a:lnTo>
                  <a:lnTo>
                    <a:pt x="196" y="3306"/>
                  </a:lnTo>
                  <a:lnTo>
                    <a:pt x="194" y="3304"/>
                  </a:lnTo>
                  <a:lnTo>
                    <a:pt x="194" y="3304"/>
                  </a:lnTo>
                  <a:close/>
                  <a:moveTo>
                    <a:pt x="212" y="4018"/>
                  </a:moveTo>
                  <a:lnTo>
                    <a:pt x="212" y="4018"/>
                  </a:lnTo>
                  <a:lnTo>
                    <a:pt x="212" y="4012"/>
                  </a:lnTo>
                  <a:lnTo>
                    <a:pt x="210" y="4016"/>
                  </a:lnTo>
                  <a:lnTo>
                    <a:pt x="208" y="4032"/>
                  </a:lnTo>
                  <a:lnTo>
                    <a:pt x="208" y="4042"/>
                  </a:lnTo>
                  <a:lnTo>
                    <a:pt x="212" y="4018"/>
                  </a:lnTo>
                  <a:lnTo>
                    <a:pt x="212" y="4018"/>
                  </a:lnTo>
                  <a:lnTo>
                    <a:pt x="212" y="4020"/>
                  </a:lnTo>
                  <a:lnTo>
                    <a:pt x="212" y="4018"/>
                  </a:lnTo>
                  <a:lnTo>
                    <a:pt x="212" y="4018"/>
                  </a:lnTo>
                  <a:close/>
                  <a:moveTo>
                    <a:pt x="200" y="82"/>
                  </a:moveTo>
                  <a:lnTo>
                    <a:pt x="200" y="82"/>
                  </a:lnTo>
                  <a:lnTo>
                    <a:pt x="212" y="80"/>
                  </a:lnTo>
                  <a:lnTo>
                    <a:pt x="224" y="80"/>
                  </a:lnTo>
                  <a:lnTo>
                    <a:pt x="226" y="80"/>
                  </a:lnTo>
                  <a:lnTo>
                    <a:pt x="224" y="80"/>
                  </a:lnTo>
                  <a:lnTo>
                    <a:pt x="200" y="82"/>
                  </a:lnTo>
                  <a:lnTo>
                    <a:pt x="200" y="82"/>
                  </a:lnTo>
                  <a:lnTo>
                    <a:pt x="206" y="82"/>
                  </a:lnTo>
                  <a:lnTo>
                    <a:pt x="200" y="82"/>
                  </a:lnTo>
                  <a:lnTo>
                    <a:pt x="200" y="82"/>
                  </a:lnTo>
                  <a:close/>
                  <a:moveTo>
                    <a:pt x="242" y="3438"/>
                  </a:moveTo>
                  <a:lnTo>
                    <a:pt x="242" y="3438"/>
                  </a:lnTo>
                  <a:lnTo>
                    <a:pt x="236" y="3436"/>
                  </a:lnTo>
                  <a:lnTo>
                    <a:pt x="234" y="3434"/>
                  </a:lnTo>
                  <a:lnTo>
                    <a:pt x="234" y="3432"/>
                  </a:lnTo>
                  <a:lnTo>
                    <a:pt x="236" y="3432"/>
                  </a:lnTo>
                  <a:lnTo>
                    <a:pt x="238" y="3432"/>
                  </a:lnTo>
                  <a:lnTo>
                    <a:pt x="240" y="3432"/>
                  </a:lnTo>
                  <a:lnTo>
                    <a:pt x="242" y="3434"/>
                  </a:lnTo>
                  <a:lnTo>
                    <a:pt x="242" y="3438"/>
                  </a:lnTo>
                  <a:lnTo>
                    <a:pt x="242" y="3438"/>
                  </a:lnTo>
                  <a:lnTo>
                    <a:pt x="240" y="3438"/>
                  </a:lnTo>
                  <a:lnTo>
                    <a:pt x="240" y="3436"/>
                  </a:lnTo>
                  <a:lnTo>
                    <a:pt x="242" y="3436"/>
                  </a:lnTo>
                  <a:lnTo>
                    <a:pt x="242" y="3438"/>
                  </a:lnTo>
                  <a:lnTo>
                    <a:pt x="242" y="3438"/>
                  </a:lnTo>
                  <a:close/>
                  <a:moveTo>
                    <a:pt x="260" y="4066"/>
                  </a:moveTo>
                  <a:lnTo>
                    <a:pt x="260" y="4066"/>
                  </a:lnTo>
                  <a:lnTo>
                    <a:pt x="254" y="4060"/>
                  </a:lnTo>
                  <a:lnTo>
                    <a:pt x="250" y="4052"/>
                  </a:lnTo>
                  <a:lnTo>
                    <a:pt x="250" y="4048"/>
                  </a:lnTo>
                  <a:lnTo>
                    <a:pt x="250" y="4046"/>
                  </a:lnTo>
                  <a:lnTo>
                    <a:pt x="252" y="4044"/>
                  </a:lnTo>
                  <a:lnTo>
                    <a:pt x="254" y="4048"/>
                  </a:lnTo>
                  <a:lnTo>
                    <a:pt x="256" y="4054"/>
                  </a:lnTo>
                  <a:lnTo>
                    <a:pt x="260" y="4066"/>
                  </a:lnTo>
                  <a:lnTo>
                    <a:pt x="260" y="4066"/>
                  </a:lnTo>
                  <a:lnTo>
                    <a:pt x="258" y="4064"/>
                  </a:lnTo>
                  <a:lnTo>
                    <a:pt x="260" y="4066"/>
                  </a:lnTo>
                  <a:lnTo>
                    <a:pt x="260" y="4066"/>
                  </a:lnTo>
                  <a:close/>
                  <a:moveTo>
                    <a:pt x="298" y="3602"/>
                  </a:moveTo>
                  <a:lnTo>
                    <a:pt x="298" y="3602"/>
                  </a:lnTo>
                  <a:lnTo>
                    <a:pt x="298" y="3608"/>
                  </a:lnTo>
                  <a:lnTo>
                    <a:pt x="296" y="3614"/>
                  </a:lnTo>
                  <a:lnTo>
                    <a:pt x="292" y="3616"/>
                  </a:lnTo>
                  <a:lnTo>
                    <a:pt x="288" y="3618"/>
                  </a:lnTo>
                  <a:lnTo>
                    <a:pt x="280" y="3618"/>
                  </a:lnTo>
                  <a:lnTo>
                    <a:pt x="270" y="3616"/>
                  </a:lnTo>
                  <a:lnTo>
                    <a:pt x="270" y="3616"/>
                  </a:lnTo>
                  <a:lnTo>
                    <a:pt x="266" y="3602"/>
                  </a:lnTo>
                  <a:lnTo>
                    <a:pt x="266" y="3586"/>
                  </a:lnTo>
                  <a:lnTo>
                    <a:pt x="268" y="3572"/>
                  </a:lnTo>
                  <a:lnTo>
                    <a:pt x="274" y="3556"/>
                  </a:lnTo>
                  <a:lnTo>
                    <a:pt x="274" y="3556"/>
                  </a:lnTo>
                  <a:lnTo>
                    <a:pt x="280" y="3556"/>
                  </a:lnTo>
                  <a:lnTo>
                    <a:pt x="286" y="3560"/>
                  </a:lnTo>
                  <a:lnTo>
                    <a:pt x="290" y="3566"/>
                  </a:lnTo>
                  <a:lnTo>
                    <a:pt x="294" y="3574"/>
                  </a:lnTo>
                  <a:lnTo>
                    <a:pt x="298" y="3590"/>
                  </a:lnTo>
                  <a:lnTo>
                    <a:pt x="300" y="3598"/>
                  </a:lnTo>
                  <a:lnTo>
                    <a:pt x="298" y="3602"/>
                  </a:lnTo>
                  <a:lnTo>
                    <a:pt x="298" y="3602"/>
                  </a:lnTo>
                  <a:lnTo>
                    <a:pt x="300" y="3598"/>
                  </a:lnTo>
                  <a:lnTo>
                    <a:pt x="298" y="3602"/>
                  </a:lnTo>
                  <a:lnTo>
                    <a:pt x="298" y="3602"/>
                  </a:lnTo>
                  <a:close/>
                  <a:moveTo>
                    <a:pt x="304" y="390"/>
                  </a:moveTo>
                  <a:lnTo>
                    <a:pt x="304" y="390"/>
                  </a:lnTo>
                  <a:lnTo>
                    <a:pt x="308" y="386"/>
                  </a:lnTo>
                  <a:lnTo>
                    <a:pt x="308" y="386"/>
                  </a:lnTo>
                  <a:lnTo>
                    <a:pt x="306" y="388"/>
                  </a:lnTo>
                  <a:lnTo>
                    <a:pt x="304" y="390"/>
                  </a:lnTo>
                  <a:lnTo>
                    <a:pt x="304" y="390"/>
                  </a:lnTo>
                  <a:lnTo>
                    <a:pt x="306" y="390"/>
                  </a:lnTo>
                  <a:lnTo>
                    <a:pt x="304" y="390"/>
                  </a:lnTo>
                  <a:lnTo>
                    <a:pt x="304" y="390"/>
                  </a:lnTo>
                  <a:close/>
                  <a:moveTo>
                    <a:pt x="662" y="166"/>
                  </a:moveTo>
                  <a:lnTo>
                    <a:pt x="662" y="166"/>
                  </a:lnTo>
                  <a:lnTo>
                    <a:pt x="668" y="170"/>
                  </a:lnTo>
                  <a:lnTo>
                    <a:pt x="662" y="170"/>
                  </a:lnTo>
                  <a:lnTo>
                    <a:pt x="658" y="168"/>
                  </a:lnTo>
                  <a:lnTo>
                    <a:pt x="658" y="166"/>
                  </a:lnTo>
                  <a:lnTo>
                    <a:pt x="662" y="166"/>
                  </a:lnTo>
                  <a:lnTo>
                    <a:pt x="662" y="166"/>
                  </a:lnTo>
                  <a:lnTo>
                    <a:pt x="664" y="168"/>
                  </a:lnTo>
                  <a:lnTo>
                    <a:pt x="662" y="168"/>
                  </a:lnTo>
                  <a:lnTo>
                    <a:pt x="662" y="166"/>
                  </a:lnTo>
                  <a:lnTo>
                    <a:pt x="662" y="166"/>
                  </a:lnTo>
                  <a:lnTo>
                    <a:pt x="662" y="166"/>
                  </a:lnTo>
                  <a:close/>
                  <a:moveTo>
                    <a:pt x="584" y="254"/>
                  </a:moveTo>
                  <a:lnTo>
                    <a:pt x="584" y="254"/>
                  </a:lnTo>
                  <a:lnTo>
                    <a:pt x="584" y="256"/>
                  </a:lnTo>
                  <a:lnTo>
                    <a:pt x="584" y="254"/>
                  </a:lnTo>
                  <a:lnTo>
                    <a:pt x="584" y="254"/>
                  </a:lnTo>
                  <a:close/>
                  <a:moveTo>
                    <a:pt x="520" y="180"/>
                  </a:moveTo>
                  <a:lnTo>
                    <a:pt x="520" y="180"/>
                  </a:lnTo>
                  <a:lnTo>
                    <a:pt x="528" y="176"/>
                  </a:lnTo>
                  <a:lnTo>
                    <a:pt x="540" y="170"/>
                  </a:lnTo>
                  <a:lnTo>
                    <a:pt x="546" y="168"/>
                  </a:lnTo>
                  <a:lnTo>
                    <a:pt x="554" y="170"/>
                  </a:lnTo>
                  <a:lnTo>
                    <a:pt x="562" y="174"/>
                  </a:lnTo>
                  <a:lnTo>
                    <a:pt x="568" y="180"/>
                  </a:lnTo>
                  <a:lnTo>
                    <a:pt x="568" y="180"/>
                  </a:lnTo>
                  <a:lnTo>
                    <a:pt x="570" y="186"/>
                  </a:lnTo>
                  <a:lnTo>
                    <a:pt x="568" y="190"/>
                  </a:lnTo>
                  <a:lnTo>
                    <a:pt x="566" y="194"/>
                  </a:lnTo>
                  <a:lnTo>
                    <a:pt x="562" y="194"/>
                  </a:lnTo>
                  <a:lnTo>
                    <a:pt x="554" y="194"/>
                  </a:lnTo>
                  <a:lnTo>
                    <a:pt x="544" y="192"/>
                  </a:lnTo>
                  <a:lnTo>
                    <a:pt x="524" y="184"/>
                  </a:lnTo>
                  <a:lnTo>
                    <a:pt x="520" y="180"/>
                  </a:lnTo>
                  <a:lnTo>
                    <a:pt x="518" y="180"/>
                  </a:lnTo>
                  <a:lnTo>
                    <a:pt x="520" y="180"/>
                  </a:lnTo>
                  <a:lnTo>
                    <a:pt x="520" y="180"/>
                  </a:lnTo>
                  <a:lnTo>
                    <a:pt x="522" y="178"/>
                  </a:lnTo>
                  <a:lnTo>
                    <a:pt x="520" y="180"/>
                  </a:lnTo>
                  <a:lnTo>
                    <a:pt x="520" y="180"/>
                  </a:lnTo>
                  <a:close/>
                  <a:moveTo>
                    <a:pt x="540" y="250"/>
                  </a:moveTo>
                  <a:lnTo>
                    <a:pt x="540" y="250"/>
                  </a:lnTo>
                  <a:lnTo>
                    <a:pt x="538" y="254"/>
                  </a:lnTo>
                  <a:lnTo>
                    <a:pt x="540" y="254"/>
                  </a:lnTo>
                  <a:lnTo>
                    <a:pt x="550" y="252"/>
                  </a:lnTo>
                  <a:lnTo>
                    <a:pt x="556" y="250"/>
                  </a:lnTo>
                  <a:lnTo>
                    <a:pt x="540" y="250"/>
                  </a:lnTo>
                  <a:lnTo>
                    <a:pt x="540" y="250"/>
                  </a:lnTo>
                  <a:lnTo>
                    <a:pt x="542" y="250"/>
                  </a:lnTo>
                  <a:lnTo>
                    <a:pt x="540" y="250"/>
                  </a:lnTo>
                  <a:lnTo>
                    <a:pt x="540" y="250"/>
                  </a:lnTo>
                  <a:close/>
                  <a:moveTo>
                    <a:pt x="480" y="1638"/>
                  </a:moveTo>
                  <a:lnTo>
                    <a:pt x="480" y="1638"/>
                  </a:lnTo>
                  <a:lnTo>
                    <a:pt x="474" y="1640"/>
                  </a:lnTo>
                  <a:lnTo>
                    <a:pt x="480" y="1638"/>
                  </a:lnTo>
                  <a:lnTo>
                    <a:pt x="480" y="1638"/>
                  </a:lnTo>
                  <a:close/>
                  <a:moveTo>
                    <a:pt x="474" y="1686"/>
                  </a:moveTo>
                  <a:lnTo>
                    <a:pt x="474" y="1686"/>
                  </a:lnTo>
                  <a:lnTo>
                    <a:pt x="480" y="1684"/>
                  </a:lnTo>
                  <a:lnTo>
                    <a:pt x="488" y="1684"/>
                  </a:lnTo>
                  <a:lnTo>
                    <a:pt x="496" y="1686"/>
                  </a:lnTo>
                  <a:lnTo>
                    <a:pt x="504" y="1688"/>
                  </a:lnTo>
                  <a:lnTo>
                    <a:pt x="510" y="1694"/>
                  </a:lnTo>
                  <a:lnTo>
                    <a:pt x="516" y="1704"/>
                  </a:lnTo>
                  <a:lnTo>
                    <a:pt x="518" y="1718"/>
                  </a:lnTo>
                  <a:lnTo>
                    <a:pt x="518" y="1718"/>
                  </a:lnTo>
                  <a:lnTo>
                    <a:pt x="514" y="1722"/>
                  </a:lnTo>
                  <a:lnTo>
                    <a:pt x="512" y="1724"/>
                  </a:lnTo>
                  <a:lnTo>
                    <a:pt x="508" y="1726"/>
                  </a:lnTo>
                  <a:lnTo>
                    <a:pt x="504" y="1724"/>
                  </a:lnTo>
                  <a:lnTo>
                    <a:pt x="498" y="1720"/>
                  </a:lnTo>
                  <a:lnTo>
                    <a:pt x="492" y="1712"/>
                  </a:lnTo>
                  <a:lnTo>
                    <a:pt x="480" y="1694"/>
                  </a:lnTo>
                  <a:lnTo>
                    <a:pt x="474" y="1686"/>
                  </a:lnTo>
                  <a:lnTo>
                    <a:pt x="474" y="1686"/>
                  </a:lnTo>
                  <a:lnTo>
                    <a:pt x="474" y="1686"/>
                  </a:lnTo>
                  <a:lnTo>
                    <a:pt x="474" y="1686"/>
                  </a:lnTo>
                  <a:lnTo>
                    <a:pt x="474" y="1686"/>
                  </a:lnTo>
                  <a:close/>
                  <a:moveTo>
                    <a:pt x="466" y="1278"/>
                  </a:moveTo>
                  <a:lnTo>
                    <a:pt x="466" y="1278"/>
                  </a:lnTo>
                  <a:lnTo>
                    <a:pt x="462" y="1282"/>
                  </a:lnTo>
                  <a:lnTo>
                    <a:pt x="466" y="1278"/>
                  </a:lnTo>
                  <a:lnTo>
                    <a:pt x="466" y="1278"/>
                  </a:lnTo>
                  <a:close/>
                  <a:moveTo>
                    <a:pt x="446" y="200"/>
                  </a:moveTo>
                  <a:lnTo>
                    <a:pt x="446" y="200"/>
                  </a:lnTo>
                  <a:lnTo>
                    <a:pt x="454" y="202"/>
                  </a:lnTo>
                  <a:lnTo>
                    <a:pt x="456" y="206"/>
                  </a:lnTo>
                  <a:lnTo>
                    <a:pt x="454" y="208"/>
                  </a:lnTo>
                  <a:lnTo>
                    <a:pt x="450" y="210"/>
                  </a:lnTo>
                  <a:lnTo>
                    <a:pt x="438" y="212"/>
                  </a:lnTo>
                  <a:lnTo>
                    <a:pt x="428" y="212"/>
                  </a:lnTo>
                  <a:lnTo>
                    <a:pt x="428" y="212"/>
                  </a:lnTo>
                  <a:lnTo>
                    <a:pt x="430" y="210"/>
                  </a:lnTo>
                  <a:lnTo>
                    <a:pt x="428" y="210"/>
                  </a:lnTo>
                  <a:lnTo>
                    <a:pt x="424" y="206"/>
                  </a:lnTo>
                  <a:lnTo>
                    <a:pt x="410" y="198"/>
                  </a:lnTo>
                  <a:lnTo>
                    <a:pt x="408" y="196"/>
                  </a:lnTo>
                  <a:lnTo>
                    <a:pt x="410" y="194"/>
                  </a:lnTo>
                  <a:lnTo>
                    <a:pt x="446" y="200"/>
                  </a:lnTo>
                  <a:lnTo>
                    <a:pt x="446" y="200"/>
                  </a:lnTo>
                  <a:lnTo>
                    <a:pt x="444" y="200"/>
                  </a:lnTo>
                  <a:lnTo>
                    <a:pt x="446" y="200"/>
                  </a:lnTo>
                  <a:lnTo>
                    <a:pt x="446" y="200"/>
                  </a:lnTo>
                  <a:close/>
                  <a:moveTo>
                    <a:pt x="406" y="192"/>
                  </a:moveTo>
                  <a:lnTo>
                    <a:pt x="406" y="192"/>
                  </a:lnTo>
                  <a:lnTo>
                    <a:pt x="408" y="194"/>
                  </a:lnTo>
                  <a:lnTo>
                    <a:pt x="406" y="192"/>
                  </a:lnTo>
                  <a:lnTo>
                    <a:pt x="406" y="192"/>
                  </a:lnTo>
                  <a:close/>
                  <a:moveTo>
                    <a:pt x="382" y="392"/>
                  </a:moveTo>
                  <a:lnTo>
                    <a:pt x="382" y="392"/>
                  </a:lnTo>
                  <a:lnTo>
                    <a:pt x="386" y="400"/>
                  </a:lnTo>
                  <a:lnTo>
                    <a:pt x="386" y="402"/>
                  </a:lnTo>
                  <a:lnTo>
                    <a:pt x="384" y="402"/>
                  </a:lnTo>
                  <a:lnTo>
                    <a:pt x="380" y="402"/>
                  </a:lnTo>
                  <a:lnTo>
                    <a:pt x="376" y="398"/>
                  </a:lnTo>
                  <a:lnTo>
                    <a:pt x="370" y="394"/>
                  </a:lnTo>
                  <a:lnTo>
                    <a:pt x="370" y="392"/>
                  </a:lnTo>
                  <a:lnTo>
                    <a:pt x="370" y="390"/>
                  </a:lnTo>
                  <a:lnTo>
                    <a:pt x="372" y="390"/>
                  </a:lnTo>
                  <a:lnTo>
                    <a:pt x="382" y="392"/>
                  </a:lnTo>
                  <a:lnTo>
                    <a:pt x="382" y="392"/>
                  </a:lnTo>
                  <a:lnTo>
                    <a:pt x="382" y="394"/>
                  </a:lnTo>
                  <a:lnTo>
                    <a:pt x="382" y="394"/>
                  </a:lnTo>
                  <a:lnTo>
                    <a:pt x="380" y="392"/>
                  </a:lnTo>
                  <a:lnTo>
                    <a:pt x="382" y="392"/>
                  </a:lnTo>
                  <a:lnTo>
                    <a:pt x="382" y="392"/>
                  </a:lnTo>
                  <a:close/>
                  <a:moveTo>
                    <a:pt x="320" y="368"/>
                  </a:moveTo>
                  <a:lnTo>
                    <a:pt x="320" y="368"/>
                  </a:lnTo>
                  <a:lnTo>
                    <a:pt x="326" y="364"/>
                  </a:lnTo>
                  <a:lnTo>
                    <a:pt x="326" y="366"/>
                  </a:lnTo>
                  <a:lnTo>
                    <a:pt x="322" y="370"/>
                  </a:lnTo>
                  <a:lnTo>
                    <a:pt x="322" y="370"/>
                  </a:lnTo>
                  <a:lnTo>
                    <a:pt x="320" y="368"/>
                  </a:lnTo>
                  <a:lnTo>
                    <a:pt x="320" y="368"/>
                  </a:lnTo>
                  <a:lnTo>
                    <a:pt x="322" y="368"/>
                  </a:lnTo>
                  <a:lnTo>
                    <a:pt x="322" y="368"/>
                  </a:lnTo>
                  <a:lnTo>
                    <a:pt x="322" y="368"/>
                  </a:lnTo>
                  <a:lnTo>
                    <a:pt x="320" y="368"/>
                  </a:lnTo>
                  <a:lnTo>
                    <a:pt x="320" y="368"/>
                  </a:lnTo>
                  <a:close/>
                  <a:moveTo>
                    <a:pt x="326" y="3764"/>
                  </a:moveTo>
                  <a:lnTo>
                    <a:pt x="326" y="3764"/>
                  </a:lnTo>
                  <a:lnTo>
                    <a:pt x="328" y="3760"/>
                  </a:lnTo>
                  <a:lnTo>
                    <a:pt x="326" y="3764"/>
                  </a:lnTo>
                  <a:lnTo>
                    <a:pt x="326" y="3764"/>
                  </a:lnTo>
                  <a:close/>
                  <a:moveTo>
                    <a:pt x="342" y="3730"/>
                  </a:moveTo>
                  <a:lnTo>
                    <a:pt x="342" y="3730"/>
                  </a:lnTo>
                  <a:lnTo>
                    <a:pt x="346" y="3740"/>
                  </a:lnTo>
                  <a:lnTo>
                    <a:pt x="346" y="3740"/>
                  </a:lnTo>
                  <a:lnTo>
                    <a:pt x="346" y="3740"/>
                  </a:lnTo>
                  <a:lnTo>
                    <a:pt x="336" y="3726"/>
                  </a:lnTo>
                  <a:lnTo>
                    <a:pt x="330" y="3714"/>
                  </a:lnTo>
                  <a:lnTo>
                    <a:pt x="326" y="3704"/>
                  </a:lnTo>
                  <a:lnTo>
                    <a:pt x="326" y="3700"/>
                  </a:lnTo>
                  <a:lnTo>
                    <a:pt x="328" y="3698"/>
                  </a:lnTo>
                  <a:lnTo>
                    <a:pt x="330" y="3696"/>
                  </a:lnTo>
                  <a:lnTo>
                    <a:pt x="334" y="3696"/>
                  </a:lnTo>
                  <a:lnTo>
                    <a:pt x="334" y="3696"/>
                  </a:lnTo>
                  <a:lnTo>
                    <a:pt x="338" y="3698"/>
                  </a:lnTo>
                  <a:lnTo>
                    <a:pt x="342" y="3704"/>
                  </a:lnTo>
                  <a:lnTo>
                    <a:pt x="346" y="3716"/>
                  </a:lnTo>
                  <a:lnTo>
                    <a:pt x="348" y="3722"/>
                  </a:lnTo>
                  <a:lnTo>
                    <a:pt x="346" y="3728"/>
                  </a:lnTo>
                  <a:lnTo>
                    <a:pt x="346" y="3730"/>
                  </a:lnTo>
                  <a:lnTo>
                    <a:pt x="342" y="3730"/>
                  </a:lnTo>
                  <a:lnTo>
                    <a:pt x="342" y="3730"/>
                  </a:lnTo>
                  <a:lnTo>
                    <a:pt x="344" y="3734"/>
                  </a:lnTo>
                  <a:lnTo>
                    <a:pt x="342" y="3730"/>
                  </a:lnTo>
                  <a:lnTo>
                    <a:pt x="342" y="3730"/>
                  </a:lnTo>
                  <a:close/>
                  <a:moveTo>
                    <a:pt x="368" y="3590"/>
                  </a:moveTo>
                  <a:lnTo>
                    <a:pt x="368" y="3590"/>
                  </a:lnTo>
                  <a:lnTo>
                    <a:pt x="358" y="3554"/>
                  </a:lnTo>
                  <a:lnTo>
                    <a:pt x="358" y="3554"/>
                  </a:lnTo>
                  <a:lnTo>
                    <a:pt x="364" y="3554"/>
                  </a:lnTo>
                  <a:lnTo>
                    <a:pt x="368" y="3556"/>
                  </a:lnTo>
                  <a:lnTo>
                    <a:pt x="370" y="3562"/>
                  </a:lnTo>
                  <a:lnTo>
                    <a:pt x="372" y="3568"/>
                  </a:lnTo>
                  <a:lnTo>
                    <a:pt x="370" y="3582"/>
                  </a:lnTo>
                  <a:lnTo>
                    <a:pt x="368" y="3590"/>
                  </a:lnTo>
                  <a:lnTo>
                    <a:pt x="368" y="3590"/>
                  </a:lnTo>
                  <a:lnTo>
                    <a:pt x="364" y="3588"/>
                  </a:lnTo>
                  <a:lnTo>
                    <a:pt x="368" y="3590"/>
                  </a:lnTo>
                  <a:lnTo>
                    <a:pt x="368" y="3590"/>
                  </a:lnTo>
                  <a:close/>
                  <a:moveTo>
                    <a:pt x="364" y="3518"/>
                  </a:moveTo>
                  <a:lnTo>
                    <a:pt x="364" y="3518"/>
                  </a:lnTo>
                  <a:lnTo>
                    <a:pt x="368" y="3520"/>
                  </a:lnTo>
                  <a:lnTo>
                    <a:pt x="364" y="3518"/>
                  </a:lnTo>
                  <a:lnTo>
                    <a:pt x="364" y="3518"/>
                  </a:lnTo>
                  <a:close/>
                  <a:moveTo>
                    <a:pt x="378" y="3492"/>
                  </a:moveTo>
                  <a:lnTo>
                    <a:pt x="378" y="3492"/>
                  </a:lnTo>
                  <a:lnTo>
                    <a:pt x="376" y="3492"/>
                  </a:lnTo>
                  <a:lnTo>
                    <a:pt x="368" y="3486"/>
                  </a:lnTo>
                  <a:lnTo>
                    <a:pt x="366" y="3480"/>
                  </a:lnTo>
                  <a:lnTo>
                    <a:pt x="364" y="3474"/>
                  </a:lnTo>
                  <a:lnTo>
                    <a:pt x="364" y="3468"/>
                  </a:lnTo>
                  <a:lnTo>
                    <a:pt x="366" y="3460"/>
                  </a:lnTo>
                  <a:lnTo>
                    <a:pt x="366" y="3460"/>
                  </a:lnTo>
                  <a:lnTo>
                    <a:pt x="372" y="3460"/>
                  </a:lnTo>
                  <a:lnTo>
                    <a:pt x="376" y="3462"/>
                  </a:lnTo>
                  <a:lnTo>
                    <a:pt x="378" y="3468"/>
                  </a:lnTo>
                  <a:lnTo>
                    <a:pt x="378" y="3474"/>
                  </a:lnTo>
                  <a:lnTo>
                    <a:pt x="378" y="3486"/>
                  </a:lnTo>
                  <a:lnTo>
                    <a:pt x="378" y="3492"/>
                  </a:lnTo>
                  <a:lnTo>
                    <a:pt x="378" y="3492"/>
                  </a:lnTo>
                  <a:lnTo>
                    <a:pt x="380" y="3494"/>
                  </a:lnTo>
                  <a:lnTo>
                    <a:pt x="378" y="3492"/>
                  </a:lnTo>
                  <a:lnTo>
                    <a:pt x="378" y="3492"/>
                  </a:lnTo>
                  <a:close/>
                  <a:moveTo>
                    <a:pt x="388" y="3446"/>
                  </a:moveTo>
                  <a:lnTo>
                    <a:pt x="388" y="3446"/>
                  </a:lnTo>
                  <a:lnTo>
                    <a:pt x="382" y="3442"/>
                  </a:lnTo>
                  <a:lnTo>
                    <a:pt x="378" y="3438"/>
                  </a:lnTo>
                  <a:lnTo>
                    <a:pt x="376" y="3430"/>
                  </a:lnTo>
                  <a:lnTo>
                    <a:pt x="374" y="3420"/>
                  </a:lnTo>
                  <a:lnTo>
                    <a:pt x="374" y="3412"/>
                  </a:lnTo>
                  <a:lnTo>
                    <a:pt x="374" y="3406"/>
                  </a:lnTo>
                  <a:lnTo>
                    <a:pt x="376" y="3402"/>
                  </a:lnTo>
                  <a:lnTo>
                    <a:pt x="380" y="3404"/>
                  </a:lnTo>
                  <a:lnTo>
                    <a:pt x="380" y="3404"/>
                  </a:lnTo>
                  <a:lnTo>
                    <a:pt x="386" y="3414"/>
                  </a:lnTo>
                  <a:lnTo>
                    <a:pt x="390" y="3424"/>
                  </a:lnTo>
                  <a:lnTo>
                    <a:pt x="390" y="3434"/>
                  </a:lnTo>
                  <a:lnTo>
                    <a:pt x="388" y="3446"/>
                  </a:lnTo>
                  <a:lnTo>
                    <a:pt x="388" y="3446"/>
                  </a:lnTo>
                  <a:lnTo>
                    <a:pt x="386" y="3444"/>
                  </a:lnTo>
                  <a:lnTo>
                    <a:pt x="386" y="3444"/>
                  </a:lnTo>
                  <a:lnTo>
                    <a:pt x="388" y="3444"/>
                  </a:lnTo>
                  <a:lnTo>
                    <a:pt x="388" y="3446"/>
                  </a:lnTo>
                  <a:lnTo>
                    <a:pt x="388" y="3446"/>
                  </a:lnTo>
                  <a:close/>
                  <a:moveTo>
                    <a:pt x="358" y="2294"/>
                  </a:moveTo>
                  <a:lnTo>
                    <a:pt x="358" y="2294"/>
                  </a:lnTo>
                  <a:lnTo>
                    <a:pt x="358" y="2286"/>
                  </a:lnTo>
                  <a:lnTo>
                    <a:pt x="360" y="2282"/>
                  </a:lnTo>
                  <a:lnTo>
                    <a:pt x="362" y="2278"/>
                  </a:lnTo>
                  <a:lnTo>
                    <a:pt x="366" y="2276"/>
                  </a:lnTo>
                  <a:lnTo>
                    <a:pt x="370" y="2276"/>
                  </a:lnTo>
                  <a:lnTo>
                    <a:pt x="376" y="2276"/>
                  </a:lnTo>
                  <a:lnTo>
                    <a:pt x="386" y="2280"/>
                  </a:lnTo>
                  <a:lnTo>
                    <a:pt x="398" y="2288"/>
                  </a:lnTo>
                  <a:lnTo>
                    <a:pt x="408" y="2298"/>
                  </a:lnTo>
                  <a:lnTo>
                    <a:pt x="414" y="2310"/>
                  </a:lnTo>
                  <a:lnTo>
                    <a:pt x="416" y="2320"/>
                  </a:lnTo>
                  <a:lnTo>
                    <a:pt x="416" y="2320"/>
                  </a:lnTo>
                  <a:lnTo>
                    <a:pt x="400" y="2318"/>
                  </a:lnTo>
                  <a:lnTo>
                    <a:pt x="384" y="2312"/>
                  </a:lnTo>
                  <a:lnTo>
                    <a:pt x="370" y="2304"/>
                  </a:lnTo>
                  <a:lnTo>
                    <a:pt x="358" y="2294"/>
                  </a:lnTo>
                  <a:lnTo>
                    <a:pt x="358" y="2294"/>
                  </a:lnTo>
                  <a:lnTo>
                    <a:pt x="358" y="2292"/>
                  </a:lnTo>
                  <a:lnTo>
                    <a:pt x="360" y="2290"/>
                  </a:lnTo>
                  <a:lnTo>
                    <a:pt x="362" y="2294"/>
                  </a:lnTo>
                  <a:lnTo>
                    <a:pt x="364" y="2298"/>
                  </a:lnTo>
                  <a:lnTo>
                    <a:pt x="362" y="2296"/>
                  </a:lnTo>
                  <a:lnTo>
                    <a:pt x="358" y="2294"/>
                  </a:lnTo>
                  <a:lnTo>
                    <a:pt x="358" y="2294"/>
                  </a:lnTo>
                  <a:close/>
                  <a:moveTo>
                    <a:pt x="428" y="3076"/>
                  </a:moveTo>
                  <a:lnTo>
                    <a:pt x="428" y="3076"/>
                  </a:lnTo>
                  <a:lnTo>
                    <a:pt x="420" y="3078"/>
                  </a:lnTo>
                  <a:lnTo>
                    <a:pt x="428" y="3076"/>
                  </a:lnTo>
                  <a:lnTo>
                    <a:pt x="428" y="3076"/>
                  </a:lnTo>
                  <a:lnTo>
                    <a:pt x="428" y="3076"/>
                  </a:lnTo>
                  <a:lnTo>
                    <a:pt x="428" y="3076"/>
                  </a:lnTo>
                  <a:lnTo>
                    <a:pt x="428" y="3076"/>
                  </a:lnTo>
                  <a:close/>
                  <a:moveTo>
                    <a:pt x="432" y="1332"/>
                  </a:moveTo>
                  <a:lnTo>
                    <a:pt x="432" y="1332"/>
                  </a:lnTo>
                  <a:lnTo>
                    <a:pt x="440" y="1320"/>
                  </a:lnTo>
                  <a:lnTo>
                    <a:pt x="444" y="1312"/>
                  </a:lnTo>
                  <a:lnTo>
                    <a:pt x="446" y="1308"/>
                  </a:lnTo>
                  <a:lnTo>
                    <a:pt x="444" y="1304"/>
                  </a:lnTo>
                  <a:lnTo>
                    <a:pt x="444" y="1304"/>
                  </a:lnTo>
                  <a:lnTo>
                    <a:pt x="452" y="1312"/>
                  </a:lnTo>
                  <a:lnTo>
                    <a:pt x="458" y="1320"/>
                  </a:lnTo>
                  <a:lnTo>
                    <a:pt x="462" y="1326"/>
                  </a:lnTo>
                  <a:lnTo>
                    <a:pt x="464" y="1334"/>
                  </a:lnTo>
                  <a:lnTo>
                    <a:pt x="466" y="1348"/>
                  </a:lnTo>
                  <a:lnTo>
                    <a:pt x="464" y="1360"/>
                  </a:lnTo>
                  <a:lnTo>
                    <a:pt x="462" y="1364"/>
                  </a:lnTo>
                  <a:lnTo>
                    <a:pt x="458" y="1366"/>
                  </a:lnTo>
                  <a:lnTo>
                    <a:pt x="454" y="1366"/>
                  </a:lnTo>
                  <a:lnTo>
                    <a:pt x="450" y="1364"/>
                  </a:lnTo>
                  <a:lnTo>
                    <a:pt x="446" y="1360"/>
                  </a:lnTo>
                  <a:lnTo>
                    <a:pt x="440" y="1354"/>
                  </a:lnTo>
                  <a:lnTo>
                    <a:pt x="436" y="1344"/>
                  </a:lnTo>
                  <a:lnTo>
                    <a:pt x="432" y="1332"/>
                  </a:lnTo>
                  <a:lnTo>
                    <a:pt x="432" y="1332"/>
                  </a:lnTo>
                  <a:lnTo>
                    <a:pt x="432" y="1334"/>
                  </a:lnTo>
                  <a:lnTo>
                    <a:pt x="432" y="1332"/>
                  </a:lnTo>
                  <a:lnTo>
                    <a:pt x="432" y="1332"/>
                  </a:lnTo>
                  <a:close/>
                  <a:moveTo>
                    <a:pt x="438" y="3190"/>
                  </a:moveTo>
                  <a:lnTo>
                    <a:pt x="438" y="3190"/>
                  </a:lnTo>
                  <a:lnTo>
                    <a:pt x="438" y="3188"/>
                  </a:lnTo>
                  <a:lnTo>
                    <a:pt x="438" y="3190"/>
                  </a:lnTo>
                  <a:lnTo>
                    <a:pt x="438" y="3190"/>
                  </a:lnTo>
                  <a:close/>
                  <a:moveTo>
                    <a:pt x="436" y="1564"/>
                  </a:moveTo>
                  <a:lnTo>
                    <a:pt x="436" y="1564"/>
                  </a:lnTo>
                  <a:lnTo>
                    <a:pt x="438" y="1548"/>
                  </a:lnTo>
                  <a:lnTo>
                    <a:pt x="440" y="1542"/>
                  </a:lnTo>
                  <a:lnTo>
                    <a:pt x="442" y="1540"/>
                  </a:lnTo>
                  <a:lnTo>
                    <a:pt x="444" y="1540"/>
                  </a:lnTo>
                  <a:lnTo>
                    <a:pt x="446" y="1540"/>
                  </a:lnTo>
                  <a:lnTo>
                    <a:pt x="452" y="1546"/>
                  </a:lnTo>
                  <a:lnTo>
                    <a:pt x="458" y="1554"/>
                  </a:lnTo>
                  <a:lnTo>
                    <a:pt x="464" y="1566"/>
                  </a:lnTo>
                  <a:lnTo>
                    <a:pt x="468" y="1576"/>
                  </a:lnTo>
                  <a:lnTo>
                    <a:pt x="468" y="1584"/>
                  </a:lnTo>
                  <a:lnTo>
                    <a:pt x="468" y="1584"/>
                  </a:lnTo>
                  <a:lnTo>
                    <a:pt x="456" y="1586"/>
                  </a:lnTo>
                  <a:lnTo>
                    <a:pt x="452" y="1586"/>
                  </a:lnTo>
                  <a:lnTo>
                    <a:pt x="446" y="1584"/>
                  </a:lnTo>
                  <a:lnTo>
                    <a:pt x="444" y="1580"/>
                  </a:lnTo>
                  <a:lnTo>
                    <a:pt x="440" y="1576"/>
                  </a:lnTo>
                  <a:lnTo>
                    <a:pt x="436" y="1564"/>
                  </a:lnTo>
                  <a:lnTo>
                    <a:pt x="436" y="1564"/>
                  </a:lnTo>
                  <a:lnTo>
                    <a:pt x="438" y="1562"/>
                  </a:lnTo>
                  <a:lnTo>
                    <a:pt x="438" y="1564"/>
                  </a:lnTo>
                  <a:lnTo>
                    <a:pt x="438" y="1566"/>
                  </a:lnTo>
                  <a:lnTo>
                    <a:pt x="436" y="1564"/>
                  </a:lnTo>
                  <a:lnTo>
                    <a:pt x="436" y="1564"/>
                  </a:lnTo>
                  <a:close/>
                  <a:moveTo>
                    <a:pt x="496" y="4116"/>
                  </a:moveTo>
                  <a:lnTo>
                    <a:pt x="496" y="4116"/>
                  </a:lnTo>
                  <a:lnTo>
                    <a:pt x="462" y="4114"/>
                  </a:lnTo>
                  <a:lnTo>
                    <a:pt x="462" y="4114"/>
                  </a:lnTo>
                  <a:lnTo>
                    <a:pt x="506" y="4112"/>
                  </a:lnTo>
                  <a:lnTo>
                    <a:pt x="518" y="4114"/>
                  </a:lnTo>
                  <a:lnTo>
                    <a:pt x="496" y="4116"/>
                  </a:lnTo>
                  <a:lnTo>
                    <a:pt x="496" y="4116"/>
                  </a:lnTo>
                  <a:lnTo>
                    <a:pt x="490" y="4116"/>
                  </a:lnTo>
                  <a:lnTo>
                    <a:pt x="492" y="4116"/>
                  </a:lnTo>
                  <a:lnTo>
                    <a:pt x="496" y="4116"/>
                  </a:lnTo>
                  <a:lnTo>
                    <a:pt x="496" y="4116"/>
                  </a:lnTo>
                  <a:lnTo>
                    <a:pt x="496" y="4116"/>
                  </a:lnTo>
                  <a:close/>
                  <a:moveTo>
                    <a:pt x="550" y="1806"/>
                  </a:moveTo>
                  <a:lnTo>
                    <a:pt x="550" y="1806"/>
                  </a:lnTo>
                  <a:lnTo>
                    <a:pt x="538" y="1802"/>
                  </a:lnTo>
                  <a:lnTo>
                    <a:pt x="530" y="1798"/>
                  </a:lnTo>
                  <a:lnTo>
                    <a:pt x="522" y="1794"/>
                  </a:lnTo>
                  <a:lnTo>
                    <a:pt x="516" y="1788"/>
                  </a:lnTo>
                  <a:lnTo>
                    <a:pt x="508" y="1774"/>
                  </a:lnTo>
                  <a:lnTo>
                    <a:pt x="500" y="1758"/>
                  </a:lnTo>
                  <a:lnTo>
                    <a:pt x="500" y="1758"/>
                  </a:lnTo>
                  <a:lnTo>
                    <a:pt x="504" y="1758"/>
                  </a:lnTo>
                  <a:lnTo>
                    <a:pt x="510" y="1756"/>
                  </a:lnTo>
                  <a:lnTo>
                    <a:pt x="520" y="1760"/>
                  </a:lnTo>
                  <a:lnTo>
                    <a:pt x="532" y="1768"/>
                  </a:lnTo>
                  <a:lnTo>
                    <a:pt x="544" y="1778"/>
                  </a:lnTo>
                  <a:lnTo>
                    <a:pt x="552" y="1788"/>
                  </a:lnTo>
                  <a:lnTo>
                    <a:pt x="558" y="1796"/>
                  </a:lnTo>
                  <a:lnTo>
                    <a:pt x="558" y="1800"/>
                  </a:lnTo>
                  <a:lnTo>
                    <a:pt x="558" y="1802"/>
                  </a:lnTo>
                  <a:lnTo>
                    <a:pt x="554" y="1804"/>
                  </a:lnTo>
                  <a:lnTo>
                    <a:pt x="550" y="1806"/>
                  </a:lnTo>
                  <a:lnTo>
                    <a:pt x="550" y="1806"/>
                  </a:lnTo>
                  <a:lnTo>
                    <a:pt x="546" y="1804"/>
                  </a:lnTo>
                  <a:lnTo>
                    <a:pt x="548" y="1804"/>
                  </a:lnTo>
                  <a:lnTo>
                    <a:pt x="552" y="1804"/>
                  </a:lnTo>
                  <a:lnTo>
                    <a:pt x="550" y="1806"/>
                  </a:lnTo>
                  <a:lnTo>
                    <a:pt x="550" y="1806"/>
                  </a:lnTo>
                  <a:close/>
                  <a:moveTo>
                    <a:pt x="574" y="3834"/>
                  </a:moveTo>
                  <a:lnTo>
                    <a:pt x="574" y="3834"/>
                  </a:lnTo>
                  <a:lnTo>
                    <a:pt x="568" y="3832"/>
                  </a:lnTo>
                  <a:lnTo>
                    <a:pt x="568" y="3830"/>
                  </a:lnTo>
                  <a:lnTo>
                    <a:pt x="570" y="3830"/>
                  </a:lnTo>
                  <a:lnTo>
                    <a:pt x="576" y="3832"/>
                  </a:lnTo>
                  <a:lnTo>
                    <a:pt x="576" y="3834"/>
                  </a:lnTo>
                  <a:lnTo>
                    <a:pt x="574" y="3834"/>
                  </a:lnTo>
                  <a:lnTo>
                    <a:pt x="574" y="3834"/>
                  </a:lnTo>
                  <a:lnTo>
                    <a:pt x="572" y="3834"/>
                  </a:lnTo>
                  <a:lnTo>
                    <a:pt x="574" y="3834"/>
                  </a:lnTo>
                  <a:lnTo>
                    <a:pt x="574" y="3834"/>
                  </a:lnTo>
                  <a:lnTo>
                    <a:pt x="574" y="3834"/>
                  </a:lnTo>
                  <a:lnTo>
                    <a:pt x="574" y="3834"/>
                  </a:lnTo>
                  <a:close/>
                  <a:moveTo>
                    <a:pt x="560" y="1506"/>
                  </a:moveTo>
                  <a:lnTo>
                    <a:pt x="560" y="1506"/>
                  </a:lnTo>
                  <a:lnTo>
                    <a:pt x="562" y="1498"/>
                  </a:lnTo>
                  <a:lnTo>
                    <a:pt x="560" y="1490"/>
                  </a:lnTo>
                  <a:lnTo>
                    <a:pt x="558" y="1484"/>
                  </a:lnTo>
                  <a:lnTo>
                    <a:pt x="554" y="1478"/>
                  </a:lnTo>
                  <a:lnTo>
                    <a:pt x="550" y="1472"/>
                  </a:lnTo>
                  <a:lnTo>
                    <a:pt x="548" y="1464"/>
                  </a:lnTo>
                  <a:lnTo>
                    <a:pt x="548" y="1454"/>
                  </a:lnTo>
                  <a:lnTo>
                    <a:pt x="554" y="1438"/>
                  </a:lnTo>
                  <a:lnTo>
                    <a:pt x="554" y="1438"/>
                  </a:lnTo>
                  <a:lnTo>
                    <a:pt x="570" y="1440"/>
                  </a:lnTo>
                  <a:lnTo>
                    <a:pt x="582" y="1434"/>
                  </a:lnTo>
                  <a:lnTo>
                    <a:pt x="582" y="1434"/>
                  </a:lnTo>
                  <a:lnTo>
                    <a:pt x="592" y="1468"/>
                  </a:lnTo>
                  <a:lnTo>
                    <a:pt x="596" y="1480"/>
                  </a:lnTo>
                  <a:lnTo>
                    <a:pt x="598" y="1490"/>
                  </a:lnTo>
                  <a:lnTo>
                    <a:pt x="594" y="1496"/>
                  </a:lnTo>
                  <a:lnTo>
                    <a:pt x="588" y="1502"/>
                  </a:lnTo>
                  <a:lnTo>
                    <a:pt x="576" y="1504"/>
                  </a:lnTo>
                  <a:lnTo>
                    <a:pt x="560" y="1506"/>
                  </a:lnTo>
                  <a:lnTo>
                    <a:pt x="560" y="1506"/>
                  </a:lnTo>
                  <a:lnTo>
                    <a:pt x="562" y="1500"/>
                  </a:lnTo>
                  <a:lnTo>
                    <a:pt x="564" y="1500"/>
                  </a:lnTo>
                  <a:lnTo>
                    <a:pt x="564" y="1500"/>
                  </a:lnTo>
                  <a:lnTo>
                    <a:pt x="564" y="1504"/>
                  </a:lnTo>
                  <a:lnTo>
                    <a:pt x="562" y="1506"/>
                  </a:lnTo>
                  <a:lnTo>
                    <a:pt x="560" y="1506"/>
                  </a:lnTo>
                  <a:lnTo>
                    <a:pt x="560" y="1506"/>
                  </a:lnTo>
                  <a:close/>
                  <a:moveTo>
                    <a:pt x="604" y="3852"/>
                  </a:moveTo>
                  <a:lnTo>
                    <a:pt x="604" y="3852"/>
                  </a:lnTo>
                  <a:lnTo>
                    <a:pt x="598" y="3850"/>
                  </a:lnTo>
                  <a:lnTo>
                    <a:pt x="600" y="3848"/>
                  </a:lnTo>
                  <a:lnTo>
                    <a:pt x="604" y="3850"/>
                  </a:lnTo>
                  <a:lnTo>
                    <a:pt x="604" y="3850"/>
                  </a:lnTo>
                  <a:lnTo>
                    <a:pt x="604" y="3852"/>
                  </a:lnTo>
                  <a:lnTo>
                    <a:pt x="604" y="3852"/>
                  </a:lnTo>
                  <a:lnTo>
                    <a:pt x="606" y="3850"/>
                  </a:lnTo>
                  <a:lnTo>
                    <a:pt x="604" y="3852"/>
                  </a:lnTo>
                  <a:lnTo>
                    <a:pt x="604" y="3852"/>
                  </a:lnTo>
                  <a:close/>
                  <a:moveTo>
                    <a:pt x="600" y="3762"/>
                  </a:moveTo>
                  <a:lnTo>
                    <a:pt x="600" y="3762"/>
                  </a:lnTo>
                  <a:lnTo>
                    <a:pt x="590" y="3760"/>
                  </a:lnTo>
                  <a:lnTo>
                    <a:pt x="588" y="3758"/>
                  </a:lnTo>
                  <a:lnTo>
                    <a:pt x="588" y="3758"/>
                  </a:lnTo>
                  <a:lnTo>
                    <a:pt x="592" y="3754"/>
                  </a:lnTo>
                  <a:lnTo>
                    <a:pt x="598" y="3752"/>
                  </a:lnTo>
                  <a:lnTo>
                    <a:pt x="606" y="3750"/>
                  </a:lnTo>
                  <a:lnTo>
                    <a:pt x="610" y="3752"/>
                  </a:lnTo>
                  <a:lnTo>
                    <a:pt x="612" y="3754"/>
                  </a:lnTo>
                  <a:lnTo>
                    <a:pt x="610" y="3756"/>
                  </a:lnTo>
                  <a:lnTo>
                    <a:pt x="600" y="3762"/>
                  </a:lnTo>
                  <a:lnTo>
                    <a:pt x="600" y="3762"/>
                  </a:lnTo>
                  <a:lnTo>
                    <a:pt x="598" y="3762"/>
                  </a:lnTo>
                  <a:lnTo>
                    <a:pt x="600" y="3762"/>
                  </a:lnTo>
                  <a:lnTo>
                    <a:pt x="602" y="3762"/>
                  </a:lnTo>
                  <a:lnTo>
                    <a:pt x="600" y="3762"/>
                  </a:lnTo>
                  <a:lnTo>
                    <a:pt x="600" y="3762"/>
                  </a:lnTo>
                  <a:close/>
                  <a:moveTo>
                    <a:pt x="622" y="270"/>
                  </a:moveTo>
                  <a:lnTo>
                    <a:pt x="622" y="270"/>
                  </a:lnTo>
                  <a:lnTo>
                    <a:pt x="608" y="272"/>
                  </a:lnTo>
                  <a:lnTo>
                    <a:pt x="604" y="272"/>
                  </a:lnTo>
                  <a:lnTo>
                    <a:pt x="604" y="270"/>
                  </a:lnTo>
                  <a:lnTo>
                    <a:pt x="602" y="266"/>
                  </a:lnTo>
                  <a:lnTo>
                    <a:pt x="602" y="264"/>
                  </a:lnTo>
                  <a:lnTo>
                    <a:pt x="598" y="264"/>
                  </a:lnTo>
                  <a:lnTo>
                    <a:pt x="598" y="264"/>
                  </a:lnTo>
                  <a:lnTo>
                    <a:pt x="604" y="262"/>
                  </a:lnTo>
                  <a:lnTo>
                    <a:pt x="608" y="260"/>
                  </a:lnTo>
                  <a:lnTo>
                    <a:pt x="620" y="262"/>
                  </a:lnTo>
                  <a:lnTo>
                    <a:pt x="624" y="262"/>
                  </a:lnTo>
                  <a:lnTo>
                    <a:pt x="628" y="264"/>
                  </a:lnTo>
                  <a:lnTo>
                    <a:pt x="626" y="266"/>
                  </a:lnTo>
                  <a:lnTo>
                    <a:pt x="622" y="270"/>
                  </a:lnTo>
                  <a:lnTo>
                    <a:pt x="622" y="270"/>
                  </a:lnTo>
                  <a:lnTo>
                    <a:pt x="620" y="270"/>
                  </a:lnTo>
                  <a:lnTo>
                    <a:pt x="622" y="270"/>
                  </a:lnTo>
                  <a:lnTo>
                    <a:pt x="622" y="270"/>
                  </a:lnTo>
                  <a:close/>
                  <a:moveTo>
                    <a:pt x="650" y="3300"/>
                  </a:moveTo>
                  <a:lnTo>
                    <a:pt x="650" y="3300"/>
                  </a:lnTo>
                  <a:lnTo>
                    <a:pt x="638" y="3270"/>
                  </a:lnTo>
                  <a:lnTo>
                    <a:pt x="638" y="3270"/>
                  </a:lnTo>
                  <a:lnTo>
                    <a:pt x="638" y="3268"/>
                  </a:lnTo>
                  <a:lnTo>
                    <a:pt x="642" y="3268"/>
                  </a:lnTo>
                  <a:lnTo>
                    <a:pt x="646" y="3276"/>
                  </a:lnTo>
                  <a:lnTo>
                    <a:pt x="650" y="3290"/>
                  </a:lnTo>
                  <a:lnTo>
                    <a:pt x="652" y="3296"/>
                  </a:lnTo>
                  <a:lnTo>
                    <a:pt x="650" y="3300"/>
                  </a:lnTo>
                  <a:lnTo>
                    <a:pt x="650" y="3300"/>
                  </a:lnTo>
                  <a:lnTo>
                    <a:pt x="648" y="3294"/>
                  </a:lnTo>
                  <a:lnTo>
                    <a:pt x="650" y="3294"/>
                  </a:lnTo>
                  <a:lnTo>
                    <a:pt x="650" y="3296"/>
                  </a:lnTo>
                  <a:lnTo>
                    <a:pt x="650" y="3300"/>
                  </a:lnTo>
                  <a:lnTo>
                    <a:pt x="650" y="3300"/>
                  </a:lnTo>
                  <a:close/>
                  <a:moveTo>
                    <a:pt x="668" y="280"/>
                  </a:moveTo>
                  <a:lnTo>
                    <a:pt x="668" y="280"/>
                  </a:lnTo>
                  <a:lnTo>
                    <a:pt x="658" y="284"/>
                  </a:lnTo>
                  <a:lnTo>
                    <a:pt x="650" y="286"/>
                  </a:lnTo>
                  <a:lnTo>
                    <a:pt x="642" y="284"/>
                  </a:lnTo>
                  <a:lnTo>
                    <a:pt x="636" y="280"/>
                  </a:lnTo>
                  <a:lnTo>
                    <a:pt x="636" y="280"/>
                  </a:lnTo>
                  <a:lnTo>
                    <a:pt x="638" y="276"/>
                  </a:lnTo>
                  <a:lnTo>
                    <a:pt x="642" y="274"/>
                  </a:lnTo>
                  <a:lnTo>
                    <a:pt x="650" y="272"/>
                  </a:lnTo>
                  <a:lnTo>
                    <a:pt x="656" y="272"/>
                  </a:lnTo>
                  <a:lnTo>
                    <a:pt x="666" y="276"/>
                  </a:lnTo>
                  <a:lnTo>
                    <a:pt x="668" y="278"/>
                  </a:lnTo>
                  <a:lnTo>
                    <a:pt x="668" y="280"/>
                  </a:lnTo>
                  <a:lnTo>
                    <a:pt x="668" y="280"/>
                  </a:lnTo>
                  <a:lnTo>
                    <a:pt x="666" y="282"/>
                  </a:lnTo>
                  <a:lnTo>
                    <a:pt x="666" y="280"/>
                  </a:lnTo>
                  <a:lnTo>
                    <a:pt x="668" y="280"/>
                  </a:lnTo>
                  <a:lnTo>
                    <a:pt x="668" y="280"/>
                  </a:lnTo>
                  <a:lnTo>
                    <a:pt x="668" y="280"/>
                  </a:lnTo>
                  <a:close/>
                  <a:moveTo>
                    <a:pt x="794" y="1072"/>
                  </a:moveTo>
                  <a:lnTo>
                    <a:pt x="796" y="1068"/>
                  </a:lnTo>
                  <a:lnTo>
                    <a:pt x="796" y="1068"/>
                  </a:lnTo>
                  <a:lnTo>
                    <a:pt x="796" y="1070"/>
                  </a:lnTo>
                  <a:lnTo>
                    <a:pt x="794" y="1072"/>
                  </a:lnTo>
                  <a:lnTo>
                    <a:pt x="794" y="1072"/>
                  </a:lnTo>
                  <a:close/>
                  <a:moveTo>
                    <a:pt x="766" y="34"/>
                  </a:moveTo>
                  <a:lnTo>
                    <a:pt x="766" y="34"/>
                  </a:lnTo>
                  <a:lnTo>
                    <a:pt x="770" y="34"/>
                  </a:lnTo>
                  <a:lnTo>
                    <a:pt x="770" y="34"/>
                  </a:lnTo>
                  <a:lnTo>
                    <a:pt x="768" y="38"/>
                  </a:lnTo>
                  <a:lnTo>
                    <a:pt x="764" y="40"/>
                  </a:lnTo>
                  <a:lnTo>
                    <a:pt x="766" y="34"/>
                  </a:lnTo>
                  <a:lnTo>
                    <a:pt x="766" y="34"/>
                  </a:lnTo>
                  <a:lnTo>
                    <a:pt x="768" y="34"/>
                  </a:lnTo>
                  <a:lnTo>
                    <a:pt x="766" y="34"/>
                  </a:lnTo>
                  <a:lnTo>
                    <a:pt x="766" y="34"/>
                  </a:lnTo>
                  <a:close/>
                  <a:moveTo>
                    <a:pt x="760" y="154"/>
                  </a:moveTo>
                  <a:lnTo>
                    <a:pt x="760" y="154"/>
                  </a:lnTo>
                  <a:lnTo>
                    <a:pt x="766" y="158"/>
                  </a:lnTo>
                  <a:lnTo>
                    <a:pt x="768" y="160"/>
                  </a:lnTo>
                  <a:lnTo>
                    <a:pt x="766" y="160"/>
                  </a:lnTo>
                  <a:lnTo>
                    <a:pt x="762" y="160"/>
                  </a:lnTo>
                  <a:lnTo>
                    <a:pt x="756" y="158"/>
                  </a:lnTo>
                  <a:lnTo>
                    <a:pt x="756" y="156"/>
                  </a:lnTo>
                  <a:lnTo>
                    <a:pt x="760" y="154"/>
                  </a:lnTo>
                  <a:lnTo>
                    <a:pt x="760" y="154"/>
                  </a:lnTo>
                  <a:lnTo>
                    <a:pt x="760" y="154"/>
                  </a:lnTo>
                  <a:lnTo>
                    <a:pt x="758" y="156"/>
                  </a:lnTo>
                  <a:lnTo>
                    <a:pt x="758" y="156"/>
                  </a:lnTo>
                  <a:lnTo>
                    <a:pt x="760" y="154"/>
                  </a:lnTo>
                  <a:lnTo>
                    <a:pt x="760" y="154"/>
                  </a:lnTo>
                  <a:close/>
                  <a:moveTo>
                    <a:pt x="718" y="36"/>
                  </a:moveTo>
                  <a:lnTo>
                    <a:pt x="718" y="36"/>
                  </a:lnTo>
                  <a:lnTo>
                    <a:pt x="724" y="34"/>
                  </a:lnTo>
                  <a:lnTo>
                    <a:pt x="724" y="34"/>
                  </a:lnTo>
                  <a:lnTo>
                    <a:pt x="720" y="38"/>
                  </a:lnTo>
                  <a:lnTo>
                    <a:pt x="714" y="40"/>
                  </a:lnTo>
                  <a:lnTo>
                    <a:pt x="714" y="38"/>
                  </a:lnTo>
                  <a:lnTo>
                    <a:pt x="718" y="36"/>
                  </a:lnTo>
                  <a:lnTo>
                    <a:pt x="718" y="36"/>
                  </a:lnTo>
                  <a:lnTo>
                    <a:pt x="718" y="36"/>
                  </a:lnTo>
                  <a:lnTo>
                    <a:pt x="718" y="36"/>
                  </a:lnTo>
                  <a:lnTo>
                    <a:pt x="718" y="36"/>
                  </a:lnTo>
                  <a:close/>
                  <a:moveTo>
                    <a:pt x="704" y="1600"/>
                  </a:moveTo>
                  <a:lnTo>
                    <a:pt x="704" y="1600"/>
                  </a:lnTo>
                  <a:lnTo>
                    <a:pt x="698" y="1602"/>
                  </a:lnTo>
                  <a:lnTo>
                    <a:pt x="698" y="1600"/>
                  </a:lnTo>
                  <a:lnTo>
                    <a:pt x="698" y="1598"/>
                  </a:lnTo>
                  <a:lnTo>
                    <a:pt x="700" y="1596"/>
                  </a:lnTo>
                  <a:lnTo>
                    <a:pt x="704" y="1592"/>
                  </a:lnTo>
                  <a:lnTo>
                    <a:pt x="710" y="1588"/>
                  </a:lnTo>
                  <a:lnTo>
                    <a:pt x="712" y="1588"/>
                  </a:lnTo>
                  <a:lnTo>
                    <a:pt x="710" y="1592"/>
                  </a:lnTo>
                  <a:lnTo>
                    <a:pt x="704" y="1600"/>
                  </a:lnTo>
                  <a:lnTo>
                    <a:pt x="704" y="1600"/>
                  </a:lnTo>
                  <a:lnTo>
                    <a:pt x="702" y="1600"/>
                  </a:lnTo>
                  <a:lnTo>
                    <a:pt x="704" y="1600"/>
                  </a:lnTo>
                  <a:lnTo>
                    <a:pt x="704" y="1600"/>
                  </a:lnTo>
                  <a:lnTo>
                    <a:pt x="704" y="1600"/>
                  </a:lnTo>
                  <a:lnTo>
                    <a:pt x="704" y="1600"/>
                  </a:lnTo>
                  <a:close/>
                  <a:moveTo>
                    <a:pt x="710" y="1032"/>
                  </a:moveTo>
                  <a:lnTo>
                    <a:pt x="710" y="1032"/>
                  </a:lnTo>
                  <a:lnTo>
                    <a:pt x="700" y="1040"/>
                  </a:lnTo>
                  <a:lnTo>
                    <a:pt x="698" y="1040"/>
                  </a:lnTo>
                  <a:lnTo>
                    <a:pt x="696" y="1038"/>
                  </a:lnTo>
                  <a:lnTo>
                    <a:pt x="694" y="1032"/>
                  </a:lnTo>
                  <a:lnTo>
                    <a:pt x="694" y="1022"/>
                  </a:lnTo>
                  <a:lnTo>
                    <a:pt x="694" y="1022"/>
                  </a:lnTo>
                  <a:lnTo>
                    <a:pt x="702" y="1014"/>
                  </a:lnTo>
                  <a:lnTo>
                    <a:pt x="706" y="1014"/>
                  </a:lnTo>
                  <a:lnTo>
                    <a:pt x="708" y="1014"/>
                  </a:lnTo>
                  <a:lnTo>
                    <a:pt x="708" y="1016"/>
                  </a:lnTo>
                  <a:lnTo>
                    <a:pt x="710" y="1020"/>
                  </a:lnTo>
                  <a:lnTo>
                    <a:pt x="710" y="1032"/>
                  </a:lnTo>
                  <a:lnTo>
                    <a:pt x="710" y="1032"/>
                  </a:lnTo>
                  <a:lnTo>
                    <a:pt x="708" y="1032"/>
                  </a:lnTo>
                  <a:lnTo>
                    <a:pt x="710" y="1032"/>
                  </a:lnTo>
                  <a:lnTo>
                    <a:pt x="710" y="1030"/>
                  </a:lnTo>
                  <a:lnTo>
                    <a:pt x="710" y="1032"/>
                  </a:lnTo>
                  <a:lnTo>
                    <a:pt x="710" y="1032"/>
                  </a:lnTo>
                  <a:close/>
                  <a:moveTo>
                    <a:pt x="720" y="496"/>
                  </a:moveTo>
                  <a:lnTo>
                    <a:pt x="720" y="496"/>
                  </a:lnTo>
                  <a:lnTo>
                    <a:pt x="718" y="490"/>
                  </a:lnTo>
                  <a:lnTo>
                    <a:pt x="718" y="488"/>
                  </a:lnTo>
                  <a:lnTo>
                    <a:pt x="720" y="488"/>
                  </a:lnTo>
                  <a:lnTo>
                    <a:pt x="726" y="488"/>
                  </a:lnTo>
                  <a:lnTo>
                    <a:pt x="732" y="490"/>
                  </a:lnTo>
                  <a:lnTo>
                    <a:pt x="736" y="492"/>
                  </a:lnTo>
                  <a:lnTo>
                    <a:pt x="736" y="496"/>
                  </a:lnTo>
                  <a:lnTo>
                    <a:pt x="732" y="496"/>
                  </a:lnTo>
                  <a:lnTo>
                    <a:pt x="720" y="496"/>
                  </a:lnTo>
                  <a:lnTo>
                    <a:pt x="720" y="496"/>
                  </a:lnTo>
                  <a:lnTo>
                    <a:pt x="718" y="496"/>
                  </a:lnTo>
                  <a:lnTo>
                    <a:pt x="720" y="496"/>
                  </a:lnTo>
                  <a:lnTo>
                    <a:pt x="722" y="496"/>
                  </a:lnTo>
                  <a:lnTo>
                    <a:pt x="720" y="496"/>
                  </a:lnTo>
                  <a:lnTo>
                    <a:pt x="720" y="496"/>
                  </a:lnTo>
                  <a:close/>
                  <a:moveTo>
                    <a:pt x="758" y="1068"/>
                  </a:moveTo>
                  <a:lnTo>
                    <a:pt x="758" y="1068"/>
                  </a:lnTo>
                  <a:lnTo>
                    <a:pt x="754" y="1072"/>
                  </a:lnTo>
                  <a:lnTo>
                    <a:pt x="762" y="1068"/>
                  </a:lnTo>
                  <a:lnTo>
                    <a:pt x="766" y="1062"/>
                  </a:lnTo>
                  <a:lnTo>
                    <a:pt x="758" y="1068"/>
                  </a:lnTo>
                  <a:lnTo>
                    <a:pt x="758" y="1068"/>
                  </a:lnTo>
                  <a:lnTo>
                    <a:pt x="760" y="1066"/>
                  </a:lnTo>
                  <a:lnTo>
                    <a:pt x="758" y="1068"/>
                  </a:lnTo>
                  <a:lnTo>
                    <a:pt x="758" y="1068"/>
                  </a:lnTo>
                  <a:close/>
                  <a:moveTo>
                    <a:pt x="758" y="974"/>
                  </a:moveTo>
                  <a:lnTo>
                    <a:pt x="758" y="974"/>
                  </a:lnTo>
                  <a:lnTo>
                    <a:pt x="754" y="972"/>
                  </a:lnTo>
                  <a:lnTo>
                    <a:pt x="752" y="970"/>
                  </a:lnTo>
                  <a:lnTo>
                    <a:pt x="750" y="964"/>
                  </a:lnTo>
                  <a:lnTo>
                    <a:pt x="750" y="956"/>
                  </a:lnTo>
                  <a:lnTo>
                    <a:pt x="754" y="948"/>
                  </a:lnTo>
                  <a:lnTo>
                    <a:pt x="762" y="930"/>
                  </a:lnTo>
                  <a:lnTo>
                    <a:pt x="768" y="918"/>
                  </a:lnTo>
                  <a:lnTo>
                    <a:pt x="768" y="918"/>
                  </a:lnTo>
                  <a:lnTo>
                    <a:pt x="770" y="926"/>
                  </a:lnTo>
                  <a:lnTo>
                    <a:pt x="772" y="924"/>
                  </a:lnTo>
                  <a:lnTo>
                    <a:pt x="772" y="922"/>
                  </a:lnTo>
                  <a:lnTo>
                    <a:pt x="772" y="922"/>
                  </a:lnTo>
                  <a:lnTo>
                    <a:pt x="774" y="938"/>
                  </a:lnTo>
                  <a:lnTo>
                    <a:pt x="774" y="950"/>
                  </a:lnTo>
                  <a:lnTo>
                    <a:pt x="768" y="962"/>
                  </a:lnTo>
                  <a:lnTo>
                    <a:pt x="758" y="974"/>
                  </a:lnTo>
                  <a:lnTo>
                    <a:pt x="758" y="974"/>
                  </a:lnTo>
                  <a:lnTo>
                    <a:pt x="756" y="974"/>
                  </a:lnTo>
                  <a:lnTo>
                    <a:pt x="756" y="972"/>
                  </a:lnTo>
                  <a:lnTo>
                    <a:pt x="762" y="970"/>
                  </a:lnTo>
                  <a:lnTo>
                    <a:pt x="764" y="970"/>
                  </a:lnTo>
                  <a:lnTo>
                    <a:pt x="758" y="974"/>
                  </a:lnTo>
                  <a:lnTo>
                    <a:pt x="758" y="974"/>
                  </a:lnTo>
                  <a:close/>
                  <a:moveTo>
                    <a:pt x="788" y="2114"/>
                  </a:moveTo>
                  <a:lnTo>
                    <a:pt x="788" y="2114"/>
                  </a:lnTo>
                  <a:lnTo>
                    <a:pt x="798" y="2114"/>
                  </a:lnTo>
                  <a:lnTo>
                    <a:pt x="788" y="2114"/>
                  </a:lnTo>
                  <a:lnTo>
                    <a:pt x="788" y="2114"/>
                  </a:lnTo>
                  <a:close/>
                  <a:moveTo>
                    <a:pt x="802" y="142"/>
                  </a:moveTo>
                  <a:lnTo>
                    <a:pt x="802" y="142"/>
                  </a:lnTo>
                  <a:lnTo>
                    <a:pt x="800" y="144"/>
                  </a:lnTo>
                  <a:lnTo>
                    <a:pt x="798" y="144"/>
                  </a:lnTo>
                  <a:lnTo>
                    <a:pt x="798" y="140"/>
                  </a:lnTo>
                  <a:lnTo>
                    <a:pt x="800" y="136"/>
                  </a:lnTo>
                  <a:lnTo>
                    <a:pt x="802" y="142"/>
                  </a:lnTo>
                  <a:lnTo>
                    <a:pt x="802" y="142"/>
                  </a:lnTo>
                  <a:lnTo>
                    <a:pt x="800" y="142"/>
                  </a:lnTo>
                  <a:lnTo>
                    <a:pt x="800" y="142"/>
                  </a:lnTo>
                  <a:lnTo>
                    <a:pt x="800" y="142"/>
                  </a:lnTo>
                  <a:lnTo>
                    <a:pt x="802" y="142"/>
                  </a:lnTo>
                  <a:lnTo>
                    <a:pt x="802" y="142"/>
                  </a:lnTo>
                  <a:close/>
                  <a:moveTo>
                    <a:pt x="802" y="94"/>
                  </a:moveTo>
                  <a:lnTo>
                    <a:pt x="802" y="94"/>
                  </a:lnTo>
                  <a:lnTo>
                    <a:pt x="798" y="94"/>
                  </a:lnTo>
                  <a:lnTo>
                    <a:pt x="796" y="92"/>
                  </a:lnTo>
                  <a:lnTo>
                    <a:pt x="800" y="90"/>
                  </a:lnTo>
                  <a:lnTo>
                    <a:pt x="804" y="90"/>
                  </a:lnTo>
                  <a:lnTo>
                    <a:pt x="804" y="90"/>
                  </a:lnTo>
                  <a:lnTo>
                    <a:pt x="802" y="94"/>
                  </a:lnTo>
                  <a:lnTo>
                    <a:pt x="802" y="94"/>
                  </a:lnTo>
                  <a:lnTo>
                    <a:pt x="802" y="94"/>
                  </a:lnTo>
                  <a:lnTo>
                    <a:pt x="802" y="94"/>
                  </a:lnTo>
                  <a:lnTo>
                    <a:pt x="802" y="94"/>
                  </a:lnTo>
                  <a:lnTo>
                    <a:pt x="802" y="94"/>
                  </a:lnTo>
                  <a:lnTo>
                    <a:pt x="802" y="94"/>
                  </a:lnTo>
                  <a:close/>
                  <a:moveTo>
                    <a:pt x="816" y="134"/>
                  </a:moveTo>
                  <a:lnTo>
                    <a:pt x="816" y="134"/>
                  </a:lnTo>
                  <a:lnTo>
                    <a:pt x="804" y="130"/>
                  </a:lnTo>
                  <a:lnTo>
                    <a:pt x="804" y="130"/>
                  </a:lnTo>
                  <a:lnTo>
                    <a:pt x="806" y="130"/>
                  </a:lnTo>
                  <a:lnTo>
                    <a:pt x="814" y="132"/>
                  </a:lnTo>
                  <a:lnTo>
                    <a:pt x="816" y="134"/>
                  </a:lnTo>
                  <a:lnTo>
                    <a:pt x="816" y="134"/>
                  </a:lnTo>
                  <a:lnTo>
                    <a:pt x="816" y="134"/>
                  </a:lnTo>
                  <a:lnTo>
                    <a:pt x="816" y="132"/>
                  </a:lnTo>
                  <a:lnTo>
                    <a:pt x="818" y="132"/>
                  </a:lnTo>
                  <a:lnTo>
                    <a:pt x="816" y="134"/>
                  </a:lnTo>
                  <a:lnTo>
                    <a:pt x="816" y="134"/>
                  </a:lnTo>
                  <a:close/>
                  <a:moveTo>
                    <a:pt x="820" y="348"/>
                  </a:moveTo>
                  <a:lnTo>
                    <a:pt x="820" y="348"/>
                  </a:lnTo>
                  <a:lnTo>
                    <a:pt x="824" y="346"/>
                  </a:lnTo>
                  <a:lnTo>
                    <a:pt x="820" y="348"/>
                  </a:lnTo>
                  <a:lnTo>
                    <a:pt x="820" y="348"/>
                  </a:lnTo>
                  <a:close/>
                  <a:moveTo>
                    <a:pt x="834" y="1666"/>
                  </a:moveTo>
                  <a:lnTo>
                    <a:pt x="834" y="1666"/>
                  </a:lnTo>
                  <a:lnTo>
                    <a:pt x="822" y="1660"/>
                  </a:lnTo>
                  <a:lnTo>
                    <a:pt x="820" y="1658"/>
                  </a:lnTo>
                  <a:lnTo>
                    <a:pt x="822" y="1658"/>
                  </a:lnTo>
                  <a:lnTo>
                    <a:pt x="828" y="1656"/>
                  </a:lnTo>
                  <a:lnTo>
                    <a:pt x="840" y="1654"/>
                  </a:lnTo>
                  <a:lnTo>
                    <a:pt x="850" y="1654"/>
                  </a:lnTo>
                  <a:lnTo>
                    <a:pt x="856" y="1656"/>
                  </a:lnTo>
                  <a:lnTo>
                    <a:pt x="854" y="1658"/>
                  </a:lnTo>
                  <a:lnTo>
                    <a:pt x="852" y="1660"/>
                  </a:lnTo>
                  <a:lnTo>
                    <a:pt x="834" y="1666"/>
                  </a:lnTo>
                  <a:lnTo>
                    <a:pt x="834" y="1666"/>
                  </a:lnTo>
                  <a:lnTo>
                    <a:pt x="832" y="1664"/>
                  </a:lnTo>
                  <a:lnTo>
                    <a:pt x="834" y="1664"/>
                  </a:lnTo>
                  <a:lnTo>
                    <a:pt x="836" y="1664"/>
                  </a:lnTo>
                  <a:lnTo>
                    <a:pt x="834" y="1666"/>
                  </a:lnTo>
                  <a:lnTo>
                    <a:pt x="834" y="1666"/>
                  </a:lnTo>
                  <a:close/>
                  <a:moveTo>
                    <a:pt x="1024" y="60"/>
                  </a:moveTo>
                  <a:lnTo>
                    <a:pt x="1024" y="60"/>
                  </a:lnTo>
                  <a:lnTo>
                    <a:pt x="1026" y="62"/>
                  </a:lnTo>
                  <a:lnTo>
                    <a:pt x="1028" y="64"/>
                  </a:lnTo>
                  <a:lnTo>
                    <a:pt x="1038" y="64"/>
                  </a:lnTo>
                  <a:lnTo>
                    <a:pt x="1040" y="66"/>
                  </a:lnTo>
                  <a:lnTo>
                    <a:pt x="1040" y="66"/>
                  </a:lnTo>
                  <a:lnTo>
                    <a:pt x="1030" y="70"/>
                  </a:lnTo>
                  <a:lnTo>
                    <a:pt x="1030" y="70"/>
                  </a:lnTo>
                  <a:lnTo>
                    <a:pt x="1026" y="66"/>
                  </a:lnTo>
                  <a:lnTo>
                    <a:pt x="1024" y="60"/>
                  </a:lnTo>
                  <a:lnTo>
                    <a:pt x="1024" y="60"/>
                  </a:lnTo>
                  <a:lnTo>
                    <a:pt x="1024" y="62"/>
                  </a:lnTo>
                  <a:lnTo>
                    <a:pt x="1024" y="60"/>
                  </a:lnTo>
                  <a:lnTo>
                    <a:pt x="1024" y="60"/>
                  </a:lnTo>
                  <a:close/>
                  <a:moveTo>
                    <a:pt x="954" y="1384"/>
                  </a:moveTo>
                  <a:lnTo>
                    <a:pt x="954" y="1384"/>
                  </a:lnTo>
                  <a:lnTo>
                    <a:pt x="956" y="1384"/>
                  </a:lnTo>
                  <a:lnTo>
                    <a:pt x="956" y="1386"/>
                  </a:lnTo>
                  <a:lnTo>
                    <a:pt x="950" y="1392"/>
                  </a:lnTo>
                  <a:lnTo>
                    <a:pt x="946" y="1396"/>
                  </a:lnTo>
                  <a:lnTo>
                    <a:pt x="944" y="1396"/>
                  </a:lnTo>
                  <a:lnTo>
                    <a:pt x="946" y="1392"/>
                  </a:lnTo>
                  <a:lnTo>
                    <a:pt x="954" y="1384"/>
                  </a:lnTo>
                  <a:lnTo>
                    <a:pt x="954" y="1384"/>
                  </a:lnTo>
                  <a:lnTo>
                    <a:pt x="954" y="1384"/>
                  </a:lnTo>
                  <a:lnTo>
                    <a:pt x="954" y="1384"/>
                  </a:lnTo>
                  <a:lnTo>
                    <a:pt x="952" y="1386"/>
                  </a:lnTo>
                  <a:lnTo>
                    <a:pt x="954" y="1384"/>
                  </a:lnTo>
                  <a:lnTo>
                    <a:pt x="954" y="1384"/>
                  </a:lnTo>
                  <a:close/>
                  <a:moveTo>
                    <a:pt x="898" y="1130"/>
                  </a:moveTo>
                  <a:lnTo>
                    <a:pt x="898" y="1130"/>
                  </a:lnTo>
                  <a:lnTo>
                    <a:pt x="898" y="1134"/>
                  </a:lnTo>
                  <a:lnTo>
                    <a:pt x="898" y="1130"/>
                  </a:lnTo>
                  <a:lnTo>
                    <a:pt x="898" y="1130"/>
                  </a:lnTo>
                  <a:lnTo>
                    <a:pt x="898" y="1132"/>
                  </a:lnTo>
                  <a:lnTo>
                    <a:pt x="898" y="1130"/>
                  </a:lnTo>
                  <a:lnTo>
                    <a:pt x="898" y="1130"/>
                  </a:lnTo>
                  <a:close/>
                  <a:moveTo>
                    <a:pt x="898" y="1372"/>
                  </a:moveTo>
                  <a:lnTo>
                    <a:pt x="898" y="1372"/>
                  </a:lnTo>
                  <a:lnTo>
                    <a:pt x="890" y="1368"/>
                  </a:lnTo>
                  <a:lnTo>
                    <a:pt x="898" y="1372"/>
                  </a:lnTo>
                  <a:lnTo>
                    <a:pt x="906" y="1376"/>
                  </a:lnTo>
                  <a:lnTo>
                    <a:pt x="898" y="1372"/>
                  </a:lnTo>
                  <a:lnTo>
                    <a:pt x="898" y="1372"/>
                  </a:lnTo>
                  <a:lnTo>
                    <a:pt x="898" y="1372"/>
                  </a:lnTo>
                  <a:lnTo>
                    <a:pt x="898" y="1372"/>
                  </a:lnTo>
                  <a:lnTo>
                    <a:pt x="898" y="1372"/>
                  </a:lnTo>
                  <a:close/>
                  <a:moveTo>
                    <a:pt x="916" y="1642"/>
                  </a:moveTo>
                  <a:lnTo>
                    <a:pt x="916" y="1642"/>
                  </a:lnTo>
                  <a:lnTo>
                    <a:pt x="912" y="1648"/>
                  </a:lnTo>
                  <a:lnTo>
                    <a:pt x="910" y="1648"/>
                  </a:lnTo>
                  <a:lnTo>
                    <a:pt x="910" y="1646"/>
                  </a:lnTo>
                  <a:lnTo>
                    <a:pt x="914" y="1636"/>
                  </a:lnTo>
                  <a:lnTo>
                    <a:pt x="918" y="1628"/>
                  </a:lnTo>
                  <a:lnTo>
                    <a:pt x="918" y="1632"/>
                  </a:lnTo>
                  <a:lnTo>
                    <a:pt x="916" y="1642"/>
                  </a:lnTo>
                  <a:lnTo>
                    <a:pt x="916" y="1642"/>
                  </a:lnTo>
                  <a:lnTo>
                    <a:pt x="914" y="1644"/>
                  </a:lnTo>
                  <a:lnTo>
                    <a:pt x="914" y="1642"/>
                  </a:lnTo>
                  <a:lnTo>
                    <a:pt x="916" y="1642"/>
                  </a:lnTo>
                  <a:lnTo>
                    <a:pt x="916" y="1642"/>
                  </a:lnTo>
                  <a:lnTo>
                    <a:pt x="916" y="1642"/>
                  </a:lnTo>
                  <a:close/>
                  <a:moveTo>
                    <a:pt x="922" y="1330"/>
                  </a:moveTo>
                  <a:lnTo>
                    <a:pt x="922" y="1330"/>
                  </a:lnTo>
                  <a:lnTo>
                    <a:pt x="922" y="1332"/>
                  </a:lnTo>
                  <a:lnTo>
                    <a:pt x="922" y="1332"/>
                  </a:lnTo>
                  <a:lnTo>
                    <a:pt x="924" y="1330"/>
                  </a:lnTo>
                  <a:lnTo>
                    <a:pt x="924" y="1326"/>
                  </a:lnTo>
                  <a:lnTo>
                    <a:pt x="922" y="1330"/>
                  </a:lnTo>
                  <a:lnTo>
                    <a:pt x="922" y="1330"/>
                  </a:lnTo>
                  <a:lnTo>
                    <a:pt x="922" y="1330"/>
                  </a:lnTo>
                  <a:lnTo>
                    <a:pt x="922" y="1330"/>
                  </a:lnTo>
                  <a:lnTo>
                    <a:pt x="922" y="1330"/>
                  </a:lnTo>
                  <a:close/>
                  <a:moveTo>
                    <a:pt x="924" y="346"/>
                  </a:moveTo>
                  <a:lnTo>
                    <a:pt x="924" y="346"/>
                  </a:lnTo>
                  <a:lnTo>
                    <a:pt x="912" y="340"/>
                  </a:lnTo>
                  <a:lnTo>
                    <a:pt x="912" y="340"/>
                  </a:lnTo>
                  <a:lnTo>
                    <a:pt x="914" y="340"/>
                  </a:lnTo>
                  <a:lnTo>
                    <a:pt x="922" y="342"/>
                  </a:lnTo>
                  <a:lnTo>
                    <a:pt x="924" y="344"/>
                  </a:lnTo>
                  <a:lnTo>
                    <a:pt x="924" y="346"/>
                  </a:lnTo>
                  <a:lnTo>
                    <a:pt x="924" y="346"/>
                  </a:lnTo>
                  <a:lnTo>
                    <a:pt x="926" y="346"/>
                  </a:lnTo>
                  <a:lnTo>
                    <a:pt x="924" y="346"/>
                  </a:lnTo>
                  <a:lnTo>
                    <a:pt x="924" y="346"/>
                  </a:lnTo>
                  <a:close/>
                  <a:moveTo>
                    <a:pt x="946" y="1638"/>
                  </a:moveTo>
                  <a:lnTo>
                    <a:pt x="946" y="1638"/>
                  </a:lnTo>
                  <a:lnTo>
                    <a:pt x="938" y="1628"/>
                  </a:lnTo>
                  <a:lnTo>
                    <a:pt x="934" y="1624"/>
                  </a:lnTo>
                  <a:lnTo>
                    <a:pt x="934" y="1622"/>
                  </a:lnTo>
                  <a:lnTo>
                    <a:pt x="936" y="1622"/>
                  </a:lnTo>
                  <a:lnTo>
                    <a:pt x="944" y="1630"/>
                  </a:lnTo>
                  <a:lnTo>
                    <a:pt x="946" y="1634"/>
                  </a:lnTo>
                  <a:lnTo>
                    <a:pt x="946" y="1638"/>
                  </a:lnTo>
                  <a:lnTo>
                    <a:pt x="946" y="1638"/>
                  </a:lnTo>
                  <a:lnTo>
                    <a:pt x="944" y="1636"/>
                  </a:lnTo>
                  <a:lnTo>
                    <a:pt x="944" y="1632"/>
                  </a:lnTo>
                  <a:lnTo>
                    <a:pt x="948" y="1628"/>
                  </a:lnTo>
                  <a:lnTo>
                    <a:pt x="948" y="1628"/>
                  </a:lnTo>
                  <a:lnTo>
                    <a:pt x="948" y="1630"/>
                  </a:lnTo>
                  <a:lnTo>
                    <a:pt x="946" y="1638"/>
                  </a:lnTo>
                  <a:lnTo>
                    <a:pt x="946" y="1638"/>
                  </a:lnTo>
                  <a:close/>
                  <a:moveTo>
                    <a:pt x="952" y="1538"/>
                  </a:moveTo>
                  <a:lnTo>
                    <a:pt x="952" y="1538"/>
                  </a:lnTo>
                  <a:lnTo>
                    <a:pt x="948" y="1532"/>
                  </a:lnTo>
                  <a:lnTo>
                    <a:pt x="946" y="1528"/>
                  </a:lnTo>
                  <a:lnTo>
                    <a:pt x="950" y="1524"/>
                  </a:lnTo>
                  <a:lnTo>
                    <a:pt x="954" y="1524"/>
                  </a:lnTo>
                  <a:lnTo>
                    <a:pt x="958" y="1524"/>
                  </a:lnTo>
                  <a:lnTo>
                    <a:pt x="960" y="1526"/>
                  </a:lnTo>
                  <a:lnTo>
                    <a:pt x="958" y="1530"/>
                  </a:lnTo>
                  <a:lnTo>
                    <a:pt x="952" y="1538"/>
                  </a:lnTo>
                  <a:lnTo>
                    <a:pt x="952" y="1538"/>
                  </a:lnTo>
                  <a:lnTo>
                    <a:pt x="952" y="1536"/>
                  </a:lnTo>
                  <a:lnTo>
                    <a:pt x="954" y="1536"/>
                  </a:lnTo>
                  <a:lnTo>
                    <a:pt x="954" y="1536"/>
                  </a:lnTo>
                  <a:lnTo>
                    <a:pt x="952" y="1538"/>
                  </a:lnTo>
                  <a:lnTo>
                    <a:pt x="952" y="1538"/>
                  </a:lnTo>
                  <a:close/>
                  <a:moveTo>
                    <a:pt x="980" y="1226"/>
                  </a:moveTo>
                  <a:lnTo>
                    <a:pt x="980" y="1226"/>
                  </a:lnTo>
                  <a:lnTo>
                    <a:pt x="976" y="1238"/>
                  </a:lnTo>
                  <a:lnTo>
                    <a:pt x="976" y="1242"/>
                  </a:lnTo>
                  <a:lnTo>
                    <a:pt x="984" y="1230"/>
                  </a:lnTo>
                  <a:lnTo>
                    <a:pt x="988" y="1218"/>
                  </a:lnTo>
                  <a:lnTo>
                    <a:pt x="988" y="1218"/>
                  </a:lnTo>
                  <a:lnTo>
                    <a:pt x="988" y="1218"/>
                  </a:lnTo>
                  <a:lnTo>
                    <a:pt x="980" y="1226"/>
                  </a:lnTo>
                  <a:lnTo>
                    <a:pt x="980" y="1226"/>
                  </a:lnTo>
                  <a:lnTo>
                    <a:pt x="980" y="1228"/>
                  </a:lnTo>
                  <a:lnTo>
                    <a:pt x="980" y="1226"/>
                  </a:lnTo>
                  <a:lnTo>
                    <a:pt x="982" y="1226"/>
                  </a:lnTo>
                  <a:lnTo>
                    <a:pt x="980" y="1226"/>
                  </a:lnTo>
                  <a:lnTo>
                    <a:pt x="980" y="1226"/>
                  </a:lnTo>
                  <a:close/>
                  <a:moveTo>
                    <a:pt x="972" y="164"/>
                  </a:moveTo>
                  <a:lnTo>
                    <a:pt x="972" y="164"/>
                  </a:lnTo>
                  <a:lnTo>
                    <a:pt x="986" y="158"/>
                  </a:lnTo>
                  <a:lnTo>
                    <a:pt x="994" y="154"/>
                  </a:lnTo>
                  <a:lnTo>
                    <a:pt x="998" y="154"/>
                  </a:lnTo>
                  <a:lnTo>
                    <a:pt x="1002" y="156"/>
                  </a:lnTo>
                  <a:lnTo>
                    <a:pt x="1002" y="156"/>
                  </a:lnTo>
                  <a:lnTo>
                    <a:pt x="1000" y="166"/>
                  </a:lnTo>
                  <a:lnTo>
                    <a:pt x="996" y="170"/>
                  </a:lnTo>
                  <a:lnTo>
                    <a:pt x="994" y="170"/>
                  </a:lnTo>
                  <a:lnTo>
                    <a:pt x="990" y="172"/>
                  </a:lnTo>
                  <a:lnTo>
                    <a:pt x="984" y="170"/>
                  </a:lnTo>
                  <a:lnTo>
                    <a:pt x="972" y="164"/>
                  </a:lnTo>
                  <a:lnTo>
                    <a:pt x="972" y="164"/>
                  </a:lnTo>
                  <a:lnTo>
                    <a:pt x="976" y="164"/>
                  </a:lnTo>
                  <a:lnTo>
                    <a:pt x="972" y="164"/>
                  </a:lnTo>
                  <a:lnTo>
                    <a:pt x="972" y="164"/>
                  </a:lnTo>
                  <a:close/>
                  <a:moveTo>
                    <a:pt x="1040" y="2182"/>
                  </a:moveTo>
                  <a:lnTo>
                    <a:pt x="1040" y="2182"/>
                  </a:lnTo>
                  <a:lnTo>
                    <a:pt x="1032" y="2178"/>
                  </a:lnTo>
                  <a:lnTo>
                    <a:pt x="1026" y="2176"/>
                  </a:lnTo>
                  <a:lnTo>
                    <a:pt x="1016" y="2176"/>
                  </a:lnTo>
                  <a:lnTo>
                    <a:pt x="1012" y="2176"/>
                  </a:lnTo>
                  <a:lnTo>
                    <a:pt x="1008" y="2174"/>
                  </a:lnTo>
                  <a:lnTo>
                    <a:pt x="1002" y="2170"/>
                  </a:lnTo>
                  <a:lnTo>
                    <a:pt x="998" y="2164"/>
                  </a:lnTo>
                  <a:lnTo>
                    <a:pt x="998" y="2164"/>
                  </a:lnTo>
                  <a:lnTo>
                    <a:pt x="1000" y="2158"/>
                  </a:lnTo>
                  <a:lnTo>
                    <a:pt x="1006" y="2154"/>
                  </a:lnTo>
                  <a:lnTo>
                    <a:pt x="1010" y="2150"/>
                  </a:lnTo>
                  <a:lnTo>
                    <a:pt x="1016" y="2148"/>
                  </a:lnTo>
                  <a:lnTo>
                    <a:pt x="1022" y="2148"/>
                  </a:lnTo>
                  <a:lnTo>
                    <a:pt x="1028" y="2150"/>
                  </a:lnTo>
                  <a:lnTo>
                    <a:pt x="1038" y="2154"/>
                  </a:lnTo>
                  <a:lnTo>
                    <a:pt x="1046" y="2162"/>
                  </a:lnTo>
                  <a:lnTo>
                    <a:pt x="1050" y="2170"/>
                  </a:lnTo>
                  <a:lnTo>
                    <a:pt x="1050" y="2174"/>
                  </a:lnTo>
                  <a:lnTo>
                    <a:pt x="1048" y="2176"/>
                  </a:lnTo>
                  <a:lnTo>
                    <a:pt x="1044" y="2180"/>
                  </a:lnTo>
                  <a:lnTo>
                    <a:pt x="1040" y="2182"/>
                  </a:lnTo>
                  <a:lnTo>
                    <a:pt x="1040" y="2182"/>
                  </a:lnTo>
                  <a:lnTo>
                    <a:pt x="1044" y="2180"/>
                  </a:lnTo>
                  <a:lnTo>
                    <a:pt x="1040" y="2182"/>
                  </a:lnTo>
                  <a:lnTo>
                    <a:pt x="1040" y="2182"/>
                  </a:lnTo>
                  <a:close/>
                  <a:moveTo>
                    <a:pt x="1048" y="330"/>
                  </a:moveTo>
                  <a:lnTo>
                    <a:pt x="1048" y="330"/>
                  </a:lnTo>
                  <a:lnTo>
                    <a:pt x="1044" y="332"/>
                  </a:lnTo>
                  <a:lnTo>
                    <a:pt x="1038" y="334"/>
                  </a:lnTo>
                  <a:lnTo>
                    <a:pt x="1034" y="332"/>
                  </a:lnTo>
                  <a:lnTo>
                    <a:pt x="1032" y="332"/>
                  </a:lnTo>
                  <a:lnTo>
                    <a:pt x="1026" y="326"/>
                  </a:lnTo>
                  <a:lnTo>
                    <a:pt x="1024" y="324"/>
                  </a:lnTo>
                  <a:lnTo>
                    <a:pt x="1024" y="324"/>
                  </a:lnTo>
                  <a:lnTo>
                    <a:pt x="1028" y="318"/>
                  </a:lnTo>
                  <a:lnTo>
                    <a:pt x="1034" y="314"/>
                  </a:lnTo>
                  <a:lnTo>
                    <a:pt x="1038" y="312"/>
                  </a:lnTo>
                  <a:lnTo>
                    <a:pt x="1044" y="312"/>
                  </a:lnTo>
                  <a:lnTo>
                    <a:pt x="1048" y="314"/>
                  </a:lnTo>
                  <a:lnTo>
                    <a:pt x="1050" y="318"/>
                  </a:lnTo>
                  <a:lnTo>
                    <a:pt x="1052" y="324"/>
                  </a:lnTo>
                  <a:lnTo>
                    <a:pt x="1048" y="330"/>
                  </a:lnTo>
                  <a:lnTo>
                    <a:pt x="1048" y="330"/>
                  </a:lnTo>
                  <a:lnTo>
                    <a:pt x="1048" y="332"/>
                  </a:lnTo>
                  <a:lnTo>
                    <a:pt x="1048" y="330"/>
                  </a:lnTo>
                  <a:lnTo>
                    <a:pt x="1048" y="330"/>
                  </a:lnTo>
                  <a:lnTo>
                    <a:pt x="1048" y="330"/>
                  </a:lnTo>
                  <a:lnTo>
                    <a:pt x="1048" y="330"/>
                  </a:lnTo>
                  <a:close/>
                  <a:moveTo>
                    <a:pt x="1654" y="130"/>
                  </a:moveTo>
                  <a:lnTo>
                    <a:pt x="1654" y="130"/>
                  </a:lnTo>
                  <a:lnTo>
                    <a:pt x="1660" y="130"/>
                  </a:lnTo>
                  <a:lnTo>
                    <a:pt x="1664" y="128"/>
                  </a:lnTo>
                  <a:lnTo>
                    <a:pt x="1670" y="122"/>
                  </a:lnTo>
                  <a:lnTo>
                    <a:pt x="1678" y="118"/>
                  </a:lnTo>
                  <a:lnTo>
                    <a:pt x="1682" y="116"/>
                  </a:lnTo>
                  <a:lnTo>
                    <a:pt x="1686" y="116"/>
                  </a:lnTo>
                  <a:lnTo>
                    <a:pt x="1686" y="116"/>
                  </a:lnTo>
                  <a:lnTo>
                    <a:pt x="1684" y="120"/>
                  </a:lnTo>
                  <a:lnTo>
                    <a:pt x="1686" y="122"/>
                  </a:lnTo>
                  <a:lnTo>
                    <a:pt x="1684" y="120"/>
                  </a:lnTo>
                  <a:lnTo>
                    <a:pt x="1684" y="120"/>
                  </a:lnTo>
                  <a:lnTo>
                    <a:pt x="1674" y="132"/>
                  </a:lnTo>
                  <a:lnTo>
                    <a:pt x="1666" y="142"/>
                  </a:lnTo>
                  <a:lnTo>
                    <a:pt x="1666" y="142"/>
                  </a:lnTo>
                  <a:lnTo>
                    <a:pt x="1668" y="140"/>
                  </a:lnTo>
                  <a:lnTo>
                    <a:pt x="1666" y="138"/>
                  </a:lnTo>
                  <a:lnTo>
                    <a:pt x="1658" y="142"/>
                  </a:lnTo>
                  <a:lnTo>
                    <a:pt x="1658" y="142"/>
                  </a:lnTo>
                  <a:lnTo>
                    <a:pt x="1660" y="138"/>
                  </a:lnTo>
                  <a:lnTo>
                    <a:pt x="1654" y="138"/>
                  </a:lnTo>
                  <a:lnTo>
                    <a:pt x="1654" y="138"/>
                  </a:lnTo>
                  <a:lnTo>
                    <a:pt x="1668" y="122"/>
                  </a:lnTo>
                  <a:lnTo>
                    <a:pt x="1664" y="124"/>
                  </a:lnTo>
                  <a:lnTo>
                    <a:pt x="1654" y="130"/>
                  </a:lnTo>
                  <a:lnTo>
                    <a:pt x="1654" y="130"/>
                  </a:lnTo>
                  <a:close/>
                  <a:moveTo>
                    <a:pt x="1646" y="170"/>
                  </a:moveTo>
                  <a:lnTo>
                    <a:pt x="1646" y="170"/>
                  </a:lnTo>
                  <a:lnTo>
                    <a:pt x="1640" y="172"/>
                  </a:lnTo>
                  <a:lnTo>
                    <a:pt x="1646" y="170"/>
                  </a:lnTo>
                  <a:lnTo>
                    <a:pt x="1646" y="170"/>
                  </a:lnTo>
                  <a:lnTo>
                    <a:pt x="1644" y="170"/>
                  </a:lnTo>
                  <a:lnTo>
                    <a:pt x="1646" y="170"/>
                  </a:lnTo>
                  <a:lnTo>
                    <a:pt x="1646" y="170"/>
                  </a:lnTo>
                  <a:close/>
                  <a:moveTo>
                    <a:pt x="1642" y="656"/>
                  </a:moveTo>
                  <a:lnTo>
                    <a:pt x="1642" y="656"/>
                  </a:lnTo>
                  <a:lnTo>
                    <a:pt x="1636" y="656"/>
                  </a:lnTo>
                  <a:lnTo>
                    <a:pt x="1642" y="656"/>
                  </a:lnTo>
                  <a:lnTo>
                    <a:pt x="1642" y="656"/>
                  </a:lnTo>
                  <a:close/>
                  <a:moveTo>
                    <a:pt x="1630" y="658"/>
                  </a:moveTo>
                  <a:lnTo>
                    <a:pt x="1630" y="658"/>
                  </a:lnTo>
                  <a:lnTo>
                    <a:pt x="1626" y="660"/>
                  </a:lnTo>
                  <a:lnTo>
                    <a:pt x="1630" y="658"/>
                  </a:lnTo>
                  <a:lnTo>
                    <a:pt x="1630" y="658"/>
                  </a:lnTo>
                  <a:close/>
                  <a:moveTo>
                    <a:pt x="1534" y="1870"/>
                  </a:moveTo>
                  <a:lnTo>
                    <a:pt x="1534" y="1870"/>
                  </a:lnTo>
                  <a:lnTo>
                    <a:pt x="1528" y="1872"/>
                  </a:lnTo>
                  <a:lnTo>
                    <a:pt x="1534" y="1870"/>
                  </a:lnTo>
                  <a:lnTo>
                    <a:pt x="1534" y="1870"/>
                  </a:lnTo>
                  <a:close/>
                  <a:moveTo>
                    <a:pt x="1422" y="138"/>
                  </a:moveTo>
                  <a:lnTo>
                    <a:pt x="1422" y="138"/>
                  </a:lnTo>
                  <a:lnTo>
                    <a:pt x="1406" y="150"/>
                  </a:lnTo>
                  <a:lnTo>
                    <a:pt x="1400" y="154"/>
                  </a:lnTo>
                  <a:lnTo>
                    <a:pt x="1394" y="156"/>
                  </a:lnTo>
                  <a:lnTo>
                    <a:pt x="1386" y="158"/>
                  </a:lnTo>
                  <a:lnTo>
                    <a:pt x="1376" y="158"/>
                  </a:lnTo>
                  <a:lnTo>
                    <a:pt x="1376" y="158"/>
                  </a:lnTo>
                  <a:lnTo>
                    <a:pt x="1422" y="138"/>
                  </a:lnTo>
                  <a:lnTo>
                    <a:pt x="1422" y="138"/>
                  </a:lnTo>
                  <a:lnTo>
                    <a:pt x="1416" y="136"/>
                  </a:lnTo>
                  <a:lnTo>
                    <a:pt x="1422" y="138"/>
                  </a:lnTo>
                  <a:lnTo>
                    <a:pt x="1422" y="138"/>
                  </a:lnTo>
                  <a:close/>
                  <a:moveTo>
                    <a:pt x="1386" y="316"/>
                  </a:moveTo>
                  <a:lnTo>
                    <a:pt x="1386" y="316"/>
                  </a:lnTo>
                  <a:lnTo>
                    <a:pt x="1396" y="318"/>
                  </a:lnTo>
                  <a:lnTo>
                    <a:pt x="1398" y="320"/>
                  </a:lnTo>
                  <a:lnTo>
                    <a:pt x="1400" y="322"/>
                  </a:lnTo>
                  <a:lnTo>
                    <a:pt x="1396" y="328"/>
                  </a:lnTo>
                  <a:lnTo>
                    <a:pt x="1384" y="338"/>
                  </a:lnTo>
                  <a:lnTo>
                    <a:pt x="1384" y="338"/>
                  </a:lnTo>
                  <a:lnTo>
                    <a:pt x="1378" y="334"/>
                  </a:lnTo>
                  <a:lnTo>
                    <a:pt x="1372" y="326"/>
                  </a:lnTo>
                  <a:lnTo>
                    <a:pt x="1372" y="322"/>
                  </a:lnTo>
                  <a:lnTo>
                    <a:pt x="1374" y="320"/>
                  </a:lnTo>
                  <a:lnTo>
                    <a:pt x="1378" y="318"/>
                  </a:lnTo>
                  <a:lnTo>
                    <a:pt x="1386" y="316"/>
                  </a:lnTo>
                  <a:lnTo>
                    <a:pt x="1386" y="316"/>
                  </a:lnTo>
                  <a:lnTo>
                    <a:pt x="1384" y="316"/>
                  </a:lnTo>
                  <a:lnTo>
                    <a:pt x="1386" y="316"/>
                  </a:lnTo>
                  <a:lnTo>
                    <a:pt x="1386" y="316"/>
                  </a:lnTo>
                  <a:close/>
                  <a:moveTo>
                    <a:pt x="1346" y="1104"/>
                  </a:moveTo>
                  <a:lnTo>
                    <a:pt x="1346" y="1104"/>
                  </a:lnTo>
                  <a:lnTo>
                    <a:pt x="1348" y="1114"/>
                  </a:lnTo>
                  <a:lnTo>
                    <a:pt x="1346" y="1120"/>
                  </a:lnTo>
                  <a:lnTo>
                    <a:pt x="1344" y="1126"/>
                  </a:lnTo>
                  <a:lnTo>
                    <a:pt x="1340" y="1130"/>
                  </a:lnTo>
                  <a:lnTo>
                    <a:pt x="1336" y="1134"/>
                  </a:lnTo>
                  <a:lnTo>
                    <a:pt x="1328" y="1134"/>
                  </a:lnTo>
                  <a:lnTo>
                    <a:pt x="1314" y="1132"/>
                  </a:lnTo>
                  <a:lnTo>
                    <a:pt x="1314" y="1132"/>
                  </a:lnTo>
                  <a:lnTo>
                    <a:pt x="1316" y="1128"/>
                  </a:lnTo>
                  <a:lnTo>
                    <a:pt x="1318" y="1124"/>
                  </a:lnTo>
                  <a:lnTo>
                    <a:pt x="1316" y="1120"/>
                  </a:lnTo>
                  <a:lnTo>
                    <a:pt x="1314" y="1118"/>
                  </a:lnTo>
                  <a:lnTo>
                    <a:pt x="1302" y="1112"/>
                  </a:lnTo>
                  <a:lnTo>
                    <a:pt x="1284" y="1108"/>
                  </a:lnTo>
                  <a:lnTo>
                    <a:pt x="1284" y="1108"/>
                  </a:lnTo>
                  <a:lnTo>
                    <a:pt x="1288" y="1104"/>
                  </a:lnTo>
                  <a:lnTo>
                    <a:pt x="1292" y="1100"/>
                  </a:lnTo>
                  <a:lnTo>
                    <a:pt x="1294" y="1096"/>
                  </a:lnTo>
                  <a:lnTo>
                    <a:pt x="1294" y="1094"/>
                  </a:lnTo>
                  <a:lnTo>
                    <a:pt x="1294" y="1094"/>
                  </a:lnTo>
                  <a:lnTo>
                    <a:pt x="1300" y="1098"/>
                  </a:lnTo>
                  <a:lnTo>
                    <a:pt x="1306" y="1098"/>
                  </a:lnTo>
                  <a:lnTo>
                    <a:pt x="1318" y="1092"/>
                  </a:lnTo>
                  <a:lnTo>
                    <a:pt x="1324" y="1090"/>
                  </a:lnTo>
                  <a:lnTo>
                    <a:pt x="1330" y="1090"/>
                  </a:lnTo>
                  <a:lnTo>
                    <a:pt x="1338" y="1094"/>
                  </a:lnTo>
                  <a:lnTo>
                    <a:pt x="1346" y="1104"/>
                  </a:lnTo>
                  <a:lnTo>
                    <a:pt x="1346" y="1104"/>
                  </a:lnTo>
                  <a:lnTo>
                    <a:pt x="1346" y="1106"/>
                  </a:lnTo>
                  <a:lnTo>
                    <a:pt x="1344" y="1104"/>
                  </a:lnTo>
                  <a:lnTo>
                    <a:pt x="1340" y="1100"/>
                  </a:lnTo>
                  <a:lnTo>
                    <a:pt x="1338" y="1096"/>
                  </a:lnTo>
                  <a:lnTo>
                    <a:pt x="1346" y="1104"/>
                  </a:lnTo>
                  <a:lnTo>
                    <a:pt x="1346" y="1104"/>
                  </a:lnTo>
                  <a:close/>
                  <a:moveTo>
                    <a:pt x="1298" y="372"/>
                  </a:moveTo>
                  <a:lnTo>
                    <a:pt x="1298" y="372"/>
                  </a:lnTo>
                  <a:lnTo>
                    <a:pt x="1302" y="382"/>
                  </a:lnTo>
                  <a:lnTo>
                    <a:pt x="1302" y="384"/>
                  </a:lnTo>
                  <a:lnTo>
                    <a:pt x="1302" y="384"/>
                  </a:lnTo>
                  <a:lnTo>
                    <a:pt x="1296" y="380"/>
                  </a:lnTo>
                  <a:lnTo>
                    <a:pt x="1290" y="374"/>
                  </a:lnTo>
                  <a:lnTo>
                    <a:pt x="1286" y="368"/>
                  </a:lnTo>
                  <a:lnTo>
                    <a:pt x="1284" y="364"/>
                  </a:lnTo>
                  <a:lnTo>
                    <a:pt x="1284" y="364"/>
                  </a:lnTo>
                  <a:lnTo>
                    <a:pt x="1288" y="364"/>
                  </a:lnTo>
                  <a:lnTo>
                    <a:pt x="1298" y="372"/>
                  </a:lnTo>
                  <a:lnTo>
                    <a:pt x="1298" y="372"/>
                  </a:lnTo>
                  <a:lnTo>
                    <a:pt x="1298" y="372"/>
                  </a:lnTo>
                  <a:lnTo>
                    <a:pt x="1298" y="372"/>
                  </a:lnTo>
                  <a:lnTo>
                    <a:pt x="1296" y="370"/>
                  </a:lnTo>
                  <a:lnTo>
                    <a:pt x="1298" y="372"/>
                  </a:lnTo>
                  <a:lnTo>
                    <a:pt x="1298" y="372"/>
                  </a:lnTo>
                  <a:close/>
                  <a:moveTo>
                    <a:pt x="1284" y="1416"/>
                  </a:moveTo>
                  <a:lnTo>
                    <a:pt x="1284" y="1416"/>
                  </a:lnTo>
                  <a:lnTo>
                    <a:pt x="1296" y="1420"/>
                  </a:lnTo>
                  <a:lnTo>
                    <a:pt x="1300" y="1424"/>
                  </a:lnTo>
                  <a:lnTo>
                    <a:pt x="1302" y="1426"/>
                  </a:lnTo>
                  <a:lnTo>
                    <a:pt x="1302" y="1430"/>
                  </a:lnTo>
                  <a:lnTo>
                    <a:pt x="1302" y="1434"/>
                  </a:lnTo>
                  <a:lnTo>
                    <a:pt x="1294" y="1444"/>
                  </a:lnTo>
                  <a:lnTo>
                    <a:pt x="1294" y="1444"/>
                  </a:lnTo>
                  <a:lnTo>
                    <a:pt x="1280" y="1446"/>
                  </a:lnTo>
                  <a:lnTo>
                    <a:pt x="1274" y="1444"/>
                  </a:lnTo>
                  <a:lnTo>
                    <a:pt x="1270" y="1440"/>
                  </a:lnTo>
                  <a:lnTo>
                    <a:pt x="1270" y="1436"/>
                  </a:lnTo>
                  <a:lnTo>
                    <a:pt x="1272" y="1430"/>
                  </a:lnTo>
                  <a:lnTo>
                    <a:pt x="1276" y="1426"/>
                  </a:lnTo>
                  <a:lnTo>
                    <a:pt x="1284" y="1416"/>
                  </a:lnTo>
                  <a:lnTo>
                    <a:pt x="1284" y="1416"/>
                  </a:lnTo>
                  <a:lnTo>
                    <a:pt x="1286" y="1416"/>
                  </a:lnTo>
                  <a:lnTo>
                    <a:pt x="1284" y="1418"/>
                  </a:lnTo>
                  <a:lnTo>
                    <a:pt x="1282" y="1418"/>
                  </a:lnTo>
                  <a:lnTo>
                    <a:pt x="1284" y="1416"/>
                  </a:lnTo>
                  <a:lnTo>
                    <a:pt x="1284" y="1416"/>
                  </a:lnTo>
                  <a:close/>
                  <a:moveTo>
                    <a:pt x="1252" y="854"/>
                  </a:moveTo>
                  <a:lnTo>
                    <a:pt x="1252" y="854"/>
                  </a:lnTo>
                  <a:lnTo>
                    <a:pt x="1262" y="858"/>
                  </a:lnTo>
                  <a:lnTo>
                    <a:pt x="1266" y="862"/>
                  </a:lnTo>
                  <a:lnTo>
                    <a:pt x="1268" y="866"/>
                  </a:lnTo>
                  <a:lnTo>
                    <a:pt x="1268" y="870"/>
                  </a:lnTo>
                  <a:lnTo>
                    <a:pt x="1268" y="876"/>
                  </a:lnTo>
                  <a:lnTo>
                    <a:pt x="1264" y="888"/>
                  </a:lnTo>
                  <a:lnTo>
                    <a:pt x="1264" y="888"/>
                  </a:lnTo>
                  <a:lnTo>
                    <a:pt x="1256" y="880"/>
                  </a:lnTo>
                  <a:lnTo>
                    <a:pt x="1252" y="872"/>
                  </a:lnTo>
                  <a:lnTo>
                    <a:pt x="1252" y="864"/>
                  </a:lnTo>
                  <a:lnTo>
                    <a:pt x="1252" y="854"/>
                  </a:lnTo>
                  <a:lnTo>
                    <a:pt x="1252" y="854"/>
                  </a:lnTo>
                  <a:lnTo>
                    <a:pt x="1254" y="854"/>
                  </a:lnTo>
                  <a:lnTo>
                    <a:pt x="1254" y="854"/>
                  </a:lnTo>
                  <a:lnTo>
                    <a:pt x="1252" y="856"/>
                  </a:lnTo>
                  <a:lnTo>
                    <a:pt x="1250" y="858"/>
                  </a:lnTo>
                  <a:lnTo>
                    <a:pt x="1252" y="854"/>
                  </a:lnTo>
                  <a:lnTo>
                    <a:pt x="1252" y="854"/>
                  </a:lnTo>
                  <a:close/>
                  <a:moveTo>
                    <a:pt x="1138" y="360"/>
                  </a:moveTo>
                  <a:lnTo>
                    <a:pt x="1138" y="360"/>
                  </a:lnTo>
                  <a:lnTo>
                    <a:pt x="1136" y="362"/>
                  </a:lnTo>
                  <a:lnTo>
                    <a:pt x="1138" y="360"/>
                  </a:lnTo>
                  <a:lnTo>
                    <a:pt x="1138" y="360"/>
                  </a:lnTo>
                  <a:lnTo>
                    <a:pt x="1138" y="360"/>
                  </a:lnTo>
                  <a:lnTo>
                    <a:pt x="1138" y="360"/>
                  </a:lnTo>
                  <a:lnTo>
                    <a:pt x="1138" y="360"/>
                  </a:lnTo>
                  <a:lnTo>
                    <a:pt x="1138" y="360"/>
                  </a:lnTo>
                  <a:lnTo>
                    <a:pt x="1138" y="360"/>
                  </a:lnTo>
                  <a:close/>
                  <a:moveTo>
                    <a:pt x="1130" y="818"/>
                  </a:moveTo>
                  <a:lnTo>
                    <a:pt x="1130" y="818"/>
                  </a:lnTo>
                  <a:lnTo>
                    <a:pt x="1128" y="826"/>
                  </a:lnTo>
                  <a:lnTo>
                    <a:pt x="1128" y="822"/>
                  </a:lnTo>
                  <a:lnTo>
                    <a:pt x="1132" y="808"/>
                  </a:lnTo>
                  <a:lnTo>
                    <a:pt x="1132" y="808"/>
                  </a:lnTo>
                  <a:lnTo>
                    <a:pt x="1130" y="818"/>
                  </a:lnTo>
                  <a:lnTo>
                    <a:pt x="1130" y="818"/>
                  </a:lnTo>
                  <a:lnTo>
                    <a:pt x="1130" y="818"/>
                  </a:lnTo>
                  <a:lnTo>
                    <a:pt x="1130" y="818"/>
                  </a:lnTo>
                  <a:lnTo>
                    <a:pt x="1130" y="818"/>
                  </a:lnTo>
                  <a:close/>
                  <a:moveTo>
                    <a:pt x="1130" y="1004"/>
                  </a:moveTo>
                  <a:lnTo>
                    <a:pt x="1130" y="1004"/>
                  </a:lnTo>
                  <a:lnTo>
                    <a:pt x="1128" y="1008"/>
                  </a:lnTo>
                  <a:lnTo>
                    <a:pt x="1130" y="1004"/>
                  </a:lnTo>
                  <a:lnTo>
                    <a:pt x="1130" y="1004"/>
                  </a:lnTo>
                  <a:close/>
                  <a:moveTo>
                    <a:pt x="1108" y="186"/>
                  </a:moveTo>
                  <a:lnTo>
                    <a:pt x="1108" y="186"/>
                  </a:lnTo>
                  <a:lnTo>
                    <a:pt x="1110" y="184"/>
                  </a:lnTo>
                  <a:lnTo>
                    <a:pt x="1108" y="186"/>
                  </a:lnTo>
                  <a:lnTo>
                    <a:pt x="1108" y="186"/>
                  </a:lnTo>
                  <a:close/>
                  <a:moveTo>
                    <a:pt x="1114" y="354"/>
                  </a:moveTo>
                  <a:lnTo>
                    <a:pt x="1114" y="354"/>
                  </a:lnTo>
                  <a:lnTo>
                    <a:pt x="1114" y="348"/>
                  </a:lnTo>
                  <a:lnTo>
                    <a:pt x="1118" y="344"/>
                  </a:lnTo>
                  <a:lnTo>
                    <a:pt x="1122" y="344"/>
                  </a:lnTo>
                  <a:lnTo>
                    <a:pt x="1126" y="344"/>
                  </a:lnTo>
                  <a:lnTo>
                    <a:pt x="1128" y="346"/>
                  </a:lnTo>
                  <a:lnTo>
                    <a:pt x="1128" y="350"/>
                  </a:lnTo>
                  <a:lnTo>
                    <a:pt x="1124" y="352"/>
                  </a:lnTo>
                  <a:lnTo>
                    <a:pt x="1114" y="354"/>
                  </a:lnTo>
                  <a:lnTo>
                    <a:pt x="1114" y="354"/>
                  </a:lnTo>
                  <a:lnTo>
                    <a:pt x="1116" y="354"/>
                  </a:lnTo>
                  <a:lnTo>
                    <a:pt x="1114" y="354"/>
                  </a:lnTo>
                  <a:lnTo>
                    <a:pt x="1114" y="354"/>
                  </a:lnTo>
                  <a:close/>
                  <a:moveTo>
                    <a:pt x="1120" y="1078"/>
                  </a:moveTo>
                  <a:lnTo>
                    <a:pt x="1120" y="1078"/>
                  </a:lnTo>
                  <a:lnTo>
                    <a:pt x="1126" y="1078"/>
                  </a:lnTo>
                  <a:lnTo>
                    <a:pt x="1126" y="1080"/>
                  </a:lnTo>
                  <a:lnTo>
                    <a:pt x="1124" y="1082"/>
                  </a:lnTo>
                  <a:lnTo>
                    <a:pt x="1120" y="1078"/>
                  </a:lnTo>
                  <a:lnTo>
                    <a:pt x="1120" y="1078"/>
                  </a:lnTo>
                  <a:lnTo>
                    <a:pt x="1120" y="1080"/>
                  </a:lnTo>
                  <a:lnTo>
                    <a:pt x="1120" y="1078"/>
                  </a:lnTo>
                  <a:lnTo>
                    <a:pt x="1120" y="1078"/>
                  </a:lnTo>
                  <a:close/>
                  <a:moveTo>
                    <a:pt x="1130" y="1080"/>
                  </a:moveTo>
                  <a:lnTo>
                    <a:pt x="1130" y="1080"/>
                  </a:lnTo>
                  <a:lnTo>
                    <a:pt x="1130" y="1076"/>
                  </a:lnTo>
                  <a:lnTo>
                    <a:pt x="1130" y="1080"/>
                  </a:lnTo>
                  <a:lnTo>
                    <a:pt x="1130" y="1080"/>
                  </a:lnTo>
                  <a:lnTo>
                    <a:pt x="1130" y="1078"/>
                  </a:lnTo>
                  <a:lnTo>
                    <a:pt x="1130" y="1080"/>
                  </a:lnTo>
                  <a:lnTo>
                    <a:pt x="1130" y="1080"/>
                  </a:lnTo>
                  <a:close/>
                  <a:moveTo>
                    <a:pt x="1134" y="1088"/>
                  </a:moveTo>
                  <a:lnTo>
                    <a:pt x="1134" y="1088"/>
                  </a:lnTo>
                  <a:lnTo>
                    <a:pt x="1134" y="1090"/>
                  </a:lnTo>
                  <a:lnTo>
                    <a:pt x="1134" y="1086"/>
                  </a:lnTo>
                  <a:lnTo>
                    <a:pt x="1134" y="1082"/>
                  </a:lnTo>
                  <a:lnTo>
                    <a:pt x="1134" y="1088"/>
                  </a:lnTo>
                  <a:lnTo>
                    <a:pt x="1134" y="1088"/>
                  </a:lnTo>
                  <a:lnTo>
                    <a:pt x="1134" y="1088"/>
                  </a:lnTo>
                  <a:lnTo>
                    <a:pt x="1134" y="1088"/>
                  </a:lnTo>
                  <a:lnTo>
                    <a:pt x="1134" y="1088"/>
                  </a:lnTo>
                  <a:close/>
                  <a:moveTo>
                    <a:pt x="1144" y="768"/>
                  </a:moveTo>
                  <a:lnTo>
                    <a:pt x="1144" y="768"/>
                  </a:lnTo>
                  <a:lnTo>
                    <a:pt x="1136" y="796"/>
                  </a:lnTo>
                  <a:lnTo>
                    <a:pt x="1136" y="796"/>
                  </a:lnTo>
                  <a:lnTo>
                    <a:pt x="1148" y="752"/>
                  </a:lnTo>
                  <a:lnTo>
                    <a:pt x="1148" y="752"/>
                  </a:lnTo>
                  <a:lnTo>
                    <a:pt x="1144" y="768"/>
                  </a:lnTo>
                  <a:lnTo>
                    <a:pt x="1144" y="768"/>
                  </a:lnTo>
                  <a:close/>
                  <a:moveTo>
                    <a:pt x="1146" y="1002"/>
                  </a:moveTo>
                  <a:lnTo>
                    <a:pt x="1150" y="998"/>
                  </a:lnTo>
                  <a:lnTo>
                    <a:pt x="1150" y="998"/>
                  </a:lnTo>
                  <a:lnTo>
                    <a:pt x="1148" y="1002"/>
                  </a:lnTo>
                  <a:lnTo>
                    <a:pt x="1148" y="1004"/>
                  </a:lnTo>
                  <a:lnTo>
                    <a:pt x="1146" y="1002"/>
                  </a:lnTo>
                  <a:lnTo>
                    <a:pt x="1146" y="1002"/>
                  </a:lnTo>
                  <a:close/>
                  <a:moveTo>
                    <a:pt x="1150" y="742"/>
                  </a:moveTo>
                  <a:lnTo>
                    <a:pt x="1150" y="742"/>
                  </a:lnTo>
                  <a:lnTo>
                    <a:pt x="1150" y="740"/>
                  </a:lnTo>
                  <a:lnTo>
                    <a:pt x="1150" y="742"/>
                  </a:lnTo>
                  <a:lnTo>
                    <a:pt x="1150" y="742"/>
                  </a:lnTo>
                  <a:lnTo>
                    <a:pt x="1150" y="742"/>
                  </a:lnTo>
                  <a:lnTo>
                    <a:pt x="1150" y="742"/>
                  </a:lnTo>
                  <a:close/>
                  <a:moveTo>
                    <a:pt x="1138" y="186"/>
                  </a:moveTo>
                  <a:lnTo>
                    <a:pt x="1138" y="186"/>
                  </a:lnTo>
                  <a:lnTo>
                    <a:pt x="1156" y="184"/>
                  </a:lnTo>
                  <a:lnTo>
                    <a:pt x="1156" y="184"/>
                  </a:lnTo>
                  <a:lnTo>
                    <a:pt x="1154" y="186"/>
                  </a:lnTo>
                  <a:lnTo>
                    <a:pt x="1146" y="188"/>
                  </a:lnTo>
                  <a:lnTo>
                    <a:pt x="1142" y="186"/>
                  </a:lnTo>
                  <a:lnTo>
                    <a:pt x="1138" y="186"/>
                  </a:lnTo>
                  <a:lnTo>
                    <a:pt x="1138" y="186"/>
                  </a:lnTo>
                  <a:lnTo>
                    <a:pt x="1140" y="186"/>
                  </a:lnTo>
                  <a:lnTo>
                    <a:pt x="1142" y="186"/>
                  </a:lnTo>
                  <a:lnTo>
                    <a:pt x="1140" y="186"/>
                  </a:lnTo>
                  <a:lnTo>
                    <a:pt x="1138" y="186"/>
                  </a:lnTo>
                  <a:lnTo>
                    <a:pt x="1138" y="186"/>
                  </a:lnTo>
                  <a:close/>
                  <a:moveTo>
                    <a:pt x="1210" y="362"/>
                  </a:moveTo>
                  <a:lnTo>
                    <a:pt x="1210" y="362"/>
                  </a:lnTo>
                  <a:lnTo>
                    <a:pt x="1222" y="350"/>
                  </a:lnTo>
                  <a:lnTo>
                    <a:pt x="1210" y="362"/>
                  </a:lnTo>
                  <a:lnTo>
                    <a:pt x="1210" y="362"/>
                  </a:lnTo>
                  <a:lnTo>
                    <a:pt x="1212" y="362"/>
                  </a:lnTo>
                  <a:lnTo>
                    <a:pt x="1210" y="362"/>
                  </a:lnTo>
                  <a:lnTo>
                    <a:pt x="1210" y="362"/>
                  </a:lnTo>
                  <a:close/>
                  <a:moveTo>
                    <a:pt x="1240" y="480"/>
                  </a:moveTo>
                  <a:lnTo>
                    <a:pt x="1240" y="480"/>
                  </a:lnTo>
                  <a:lnTo>
                    <a:pt x="1246" y="482"/>
                  </a:lnTo>
                  <a:lnTo>
                    <a:pt x="1242" y="484"/>
                  </a:lnTo>
                  <a:lnTo>
                    <a:pt x="1220" y="484"/>
                  </a:lnTo>
                  <a:lnTo>
                    <a:pt x="1212" y="484"/>
                  </a:lnTo>
                  <a:lnTo>
                    <a:pt x="1210" y="482"/>
                  </a:lnTo>
                  <a:lnTo>
                    <a:pt x="1218" y="482"/>
                  </a:lnTo>
                  <a:lnTo>
                    <a:pt x="1240" y="480"/>
                  </a:lnTo>
                  <a:lnTo>
                    <a:pt x="1240" y="480"/>
                  </a:lnTo>
                  <a:lnTo>
                    <a:pt x="1240" y="480"/>
                  </a:lnTo>
                  <a:lnTo>
                    <a:pt x="1238" y="480"/>
                  </a:lnTo>
                  <a:lnTo>
                    <a:pt x="1236" y="480"/>
                  </a:lnTo>
                  <a:lnTo>
                    <a:pt x="1240" y="480"/>
                  </a:lnTo>
                  <a:lnTo>
                    <a:pt x="1240" y="480"/>
                  </a:lnTo>
                  <a:close/>
                  <a:moveTo>
                    <a:pt x="1226" y="1780"/>
                  </a:moveTo>
                  <a:lnTo>
                    <a:pt x="1226" y="1780"/>
                  </a:lnTo>
                  <a:lnTo>
                    <a:pt x="1240" y="1774"/>
                  </a:lnTo>
                  <a:lnTo>
                    <a:pt x="1254" y="1772"/>
                  </a:lnTo>
                  <a:lnTo>
                    <a:pt x="1270" y="1768"/>
                  </a:lnTo>
                  <a:lnTo>
                    <a:pt x="1284" y="1768"/>
                  </a:lnTo>
                  <a:lnTo>
                    <a:pt x="1290" y="1770"/>
                  </a:lnTo>
                  <a:lnTo>
                    <a:pt x="1296" y="1770"/>
                  </a:lnTo>
                  <a:lnTo>
                    <a:pt x="1298" y="1774"/>
                  </a:lnTo>
                  <a:lnTo>
                    <a:pt x="1300" y="1778"/>
                  </a:lnTo>
                  <a:lnTo>
                    <a:pt x="1298" y="1784"/>
                  </a:lnTo>
                  <a:lnTo>
                    <a:pt x="1294" y="1792"/>
                  </a:lnTo>
                  <a:lnTo>
                    <a:pt x="1294" y="1792"/>
                  </a:lnTo>
                  <a:lnTo>
                    <a:pt x="1292" y="1796"/>
                  </a:lnTo>
                  <a:lnTo>
                    <a:pt x="1288" y="1798"/>
                  </a:lnTo>
                  <a:lnTo>
                    <a:pt x="1280" y="1802"/>
                  </a:lnTo>
                  <a:lnTo>
                    <a:pt x="1270" y="1800"/>
                  </a:lnTo>
                  <a:lnTo>
                    <a:pt x="1260" y="1796"/>
                  </a:lnTo>
                  <a:lnTo>
                    <a:pt x="1242" y="1786"/>
                  </a:lnTo>
                  <a:lnTo>
                    <a:pt x="1226" y="1780"/>
                  </a:lnTo>
                  <a:lnTo>
                    <a:pt x="1226" y="1780"/>
                  </a:lnTo>
                  <a:lnTo>
                    <a:pt x="1234" y="1780"/>
                  </a:lnTo>
                  <a:lnTo>
                    <a:pt x="1226" y="1780"/>
                  </a:lnTo>
                  <a:lnTo>
                    <a:pt x="1226" y="1780"/>
                  </a:lnTo>
                  <a:close/>
                  <a:moveTo>
                    <a:pt x="1348" y="2194"/>
                  </a:moveTo>
                  <a:lnTo>
                    <a:pt x="1348" y="2194"/>
                  </a:lnTo>
                  <a:lnTo>
                    <a:pt x="1340" y="2196"/>
                  </a:lnTo>
                  <a:lnTo>
                    <a:pt x="1332" y="2198"/>
                  </a:lnTo>
                  <a:lnTo>
                    <a:pt x="1324" y="2196"/>
                  </a:lnTo>
                  <a:lnTo>
                    <a:pt x="1316" y="2194"/>
                  </a:lnTo>
                  <a:lnTo>
                    <a:pt x="1300" y="2186"/>
                  </a:lnTo>
                  <a:lnTo>
                    <a:pt x="1288" y="2176"/>
                  </a:lnTo>
                  <a:lnTo>
                    <a:pt x="1288" y="2176"/>
                  </a:lnTo>
                  <a:lnTo>
                    <a:pt x="1296" y="2178"/>
                  </a:lnTo>
                  <a:lnTo>
                    <a:pt x="1302" y="2176"/>
                  </a:lnTo>
                  <a:lnTo>
                    <a:pt x="1302" y="2176"/>
                  </a:lnTo>
                  <a:lnTo>
                    <a:pt x="1302" y="2174"/>
                  </a:lnTo>
                  <a:lnTo>
                    <a:pt x="1292" y="2172"/>
                  </a:lnTo>
                  <a:lnTo>
                    <a:pt x="1292" y="2172"/>
                  </a:lnTo>
                  <a:lnTo>
                    <a:pt x="1298" y="2166"/>
                  </a:lnTo>
                  <a:lnTo>
                    <a:pt x="1304" y="2160"/>
                  </a:lnTo>
                  <a:lnTo>
                    <a:pt x="1310" y="2156"/>
                  </a:lnTo>
                  <a:lnTo>
                    <a:pt x="1318" y="2152"/>
                  </a:lnTo>
                  <a:lnTo>
                    <a:pt x="1330" y="2150"/>
                  </a:lnTo>
                  <a:lnTo>
                    <a:pt x="1342" y="2152"/>
                  </a:lnTo>
                  <a:lnTo>
                    <a:pt x="1346" y="2156"/>
                  </a:lnTo>
                  <a:lnTo>
                    <a:pt x="1350" y="2158"/>
                  </a:lnTo>
                  <a:lnTo>
                    <a:pt x="1354" y="2164"/>
                  </a:lnTo>
                  <a:lnTo>
                    <a:pt x="1356" y="2168"/>
                  </a:lnTo>
                  <a:lnTo>
                    <a:pt x="1356" y="2174"/>
                  </a:lnTo>
                  <a:lnTo>
                    <a:pt x="1354" y="2180"/>
                  </a:lnTo>
                  <a:lnTo>
                    <a:pt x="1352" y="2186"/>
                  </a:lnTo>
                  <a:lnTo>
                    <a:pt x="1348" y="2194"/>
                  </a:lnTo>
                  <a:lnTo>
                    <a:pt x="1348" y="2194"/>
                  </a:lnTo>
                  <a:lnTo>
                    <a:pt x="1344" y="2196"/>
                  </a:lnTo>
                  <a:lnTo>
                    <a:pt x="1346" y="2194"/>
                  </a:lnTo>
                  <a:lnTo>
                    <a:pt x="1348" y="2192"/>
                  </a:lnTo>
                  <a:lnTo>
                    <a:pt x="1348" y="2194"/>
                  </a:lnTo>
                  <a:lnTo>
                    <a:pt x="1348" y="2194"/>
                  </a:lnTo>
                  <a:close/>
                  <a:moveTo>
                    <a:pt x="1402" y="1574"/>
                  </a:moveTo>
                  <a:lnTo>
                    <a:pt x="1402" y="1574"/>
                  </a:lnTo>
                  <a:lnTo>
                    <a:pt x="1388" y="1578"/>
                  </a:lnTo>
                  <a:lnTo>
                    <a:pt x="1376" y="1582"/>
                  </a:lnTo>
                  <a:lnTo>
                    <a:pt x="1376" y="1582"/>
                  </a:lnTo>
                  <a:lnTo>
                    <a:pt x="1378" y="1580"/>
                  </a:lnTo>
                  <a:lnTo>
                    <a:pt x="1380" y="1578"/>
                  </a:lnTo>
                  <a:lnTo>
                    <a:pt x="1378" y="1574"/>
                  </a:lnTo>
                  <a:lnTo>
                    <a:pt x="1368" y="1564"/>
                  </a:lnTo>
                  <a:lnTo>
                    <a:pt x="1368" y="1564"/>
                  </a:lnTo>
                  <a:lnTo>
                    <a:pt x="1362" y="1562"/>
                  </a:lnTo>
                  <a:lnTo>
                    <a:pt x="1362" y="1560"/>
                  </a:lnTo>
                  <a:lnTo>
                    <a:pt x="1364" y="1560"/>
                  </a:lnTo>
                  <a:lnTo>
                    <a:pt x="1368" y="1564"/>
                  </a:lnTo>
                  <a:lnTo>
                    <a:pt x="1368" y="1564"/>
                  </a:lnTo>
                  <a:lnTo>
                    <a:pt x="1368" y="1566"/>
                  </a:lnTo>
                  <a:lnTo>
                    <a:pt x="1372" y="1566"/>
                  </a:lnTo>
                  <a:lnTo>
                    <a:pt x="1374" y="1566"/>
                  </a:lnTo>
                  <a:lnTo>
                    <a:pt x="1372" y="1570"/>
                  </a:lnTo>
                  <a:lnTo>
                    <a:pt x="1372" y="1570"/>
                  </a:lnTo>
                  <a:lnTo>
                    <a:pt x="1376" y="1574"/>
                  </a:lnTo>
                  <a:lnTo>
                    <a:pt x="1378" y="1574"/>
                  </a:lnTo>
                  <a:lnTo>
                    <a:pt x="1380" y="1572"/>
                  </a:lnTo>
                  <a:lnTo>
                    <a:pt x="1380" y="1566"/>
                  </a:lnTo>
                  <a:lnTo>
                    <a:pt x="1376" y="1554"/>
                  </a:lnTo>
                  <a:lnTo>
                    <a:pt x="1374" y="1548"/>
                  </a:lnTo>
                  <a:lnTo>
                    <a:pt x="1372" y="1546"/>
                  </a:lnTo>
                  <a:lnTo>
                    <a:pt x="1372" y="1546"/>
                  </a:lnTo>
                  <a:lnTo>
                    <a:pt x="1380" y="1542"/>
                  </a:lnTo>
                  <a:lnTo>
                    <a:pt x="1390" y="1542"/>
                  </a:lnTo>
                  <a:lnTo>
                    <a:pt x="1396" y="1544"/>
                  </a:lnTo>
                  <a:lnTo>
                    <a:pt x="1404" y="1546"/>
                  </a:lnTo>
                  <a:lnTo>
                    <a:pt x="1408" y="1552"/>
                  </a:lnTo>
                  <a:lnTo>
                    <a:pt x="1410" y="1558"/>
                  </a:lnTo>
                  <a:lnTo>
                    <a:pt x="1408" y="1564"/>
                  </a:lnTo>
                  <a:lnTo>
                    <a:pt x="1402" y="1574"/>
                  </a:lnTo>
                  <a:lnTo>
                    <a:pt x="1402" y="1574"/>
                  </a:lnTo>
                  <a:lnTo>
                    <a:pt x="1400" y="1574"/>
                  </a:lnTo>
                  <a:lnTo>
                    <a:pt x="1400" y="1572"/>
                  </a:lnTo>
                  <a:lnTo>
                    <a:pt x="1402" y="1572"/>
                  </a:lnTo>
                  <a:lnTo>
                    <a:pt x="1402" y="1574"/>
                  </a:lnTo>
                  <a:lnTo>
                    <a:pt x="1402" y="1574"/>
                  </a:lnTo>
                  <a:close/>
                  <a:moveTo>
                    <a:pt x="1430" y="1200"/>
                  </a:moveTo>
                  <a:lnTo>
                    <a:pt x="1430" y="1200"/>
                  </a:lnTo>
                  <a:lnTo>
                    <a:pt x="1426" y="1206"/>
                  </a:lnTo>
                  <a:lnTo>
                    <a:pt x="1422" y="1208"/>
                  </a:lnTo>
                  <a:lnTo>
                    <a:pt x="1416" y="1210"/>
                  </a:lnTo>
                  <a:lnTo>
                    <a:pt x="1410" y="1210"/>
                  </a:lnTo>
                  <a:lnTo>
                    <a:pt x="1406" y="1208"/>
                  </a:lnTo>
                  <a:lnTo>
                    <a:pt x="1402" y="1204"/>
                  </a:lnTo>
                  <a:lnTo>
                    <a:pt x="1400" y="1198"/>
                  </a:lnTo>
                  <a:lnTo>
                    <a:pt x="1400" y="1192"/>
                  </a:lnTo>
                  <a:lnTo>
                    <a:pt x="1400" y="1192"/>
                  </a:lnTo>
                  <a:lnTo>
                    <a:pt x="1414" y="1186"/>
                  </a:lnTo>
                  <a:lnTo>
                    <a:pt x="1418" y="1184"/>
                  </a:lnTo>
                  <a:lnTo>
                    <a:pt x="1422" y="1184"/>
                  </a:lnTo>
                  <a:lnTo>
                    <a:pt x="1426" y="1186"/>
                  </a:lnTo>
                  <a:lnTo>
                    <a:pt x="1428" y="1190"/>
                  </a:lnTo>
                  <a:lnTo>
                    <a:pt x="1430" y="1200"/>
                  </a:lnTo>
                  <a:lnTo>
                    <a:pt x="1430" y="1200"/>
                  </a:lnTo>
                  <a:lnTo>
                    <a:pt x="1428" y="1206"/>
                  </a:lnTo>
                  <a:lnTo>
                    <a:pt x="1430" y="1204"/>
                  </a:lnTo>
                  <a:lnTo>
                    <a:pt x="1430" y="1200"/>
                  </a:lnTo>
                  <a:lnTo>
                    <a:pt x="1430" y="1200"/>
                  </a:lnTo>
                  <a:lnTo>
                    <a:pt x="1430" y="1200"/>
                  </a:lnTo>
                  <a:lnTo>
                    <a:pt x="1430" y="1200"/>
                  </a:lnTo>
                  <a:close/>
                  <a:moveTo>
                    <a:pt x="1430" y="374"/>
                  </a:moveTo>
                  <a:lnTo>
                    <a:pt x="1430" y="374"/>
                  </a:lnTo>
                  <a:lnTo>
                    <a:pt x="1424" y="372"/>
                  </a:lnTo>
                  <a:lnTo>
                    <a:pt x="1420" y="370"/>
                  </a:lnTo>
                  <a:lnTo>
                    <a:pt x="1418" y="366"/>
                  </a:lnTo>
                  <a:lnTo>
                    <a:pt x="1420" y="358"/>
                  </a:lnTo>
                  <a:lnTo>
                    <a:pt x="1420" y="358"/>
                  </a:lnTo>
                  <a:lnTo>
                    <a:pt x="1432" y="358"/>
                  </a:lnTo>
                  <a:lnTo>
                    <a:pt x="1444" y="360"/>
                  </a:lnTo>
                  <a:lnTo>
                    <a:pt x="1448" y="362"/>
                  </a:lnTo>
                  <a:lnTo>
                    <a:pt x="1446" y="364"/>
                  </a:lnTo>
                  <a:lnTo>
                    <a:pt x="1442" y="368"/>
                  </a:lnTo>
                  <a:lnTo>
                    <a:pt x="1430" y="374"/>
                  </a:lnTo>
                  <a:lnTo>
                    <a:pt x="1430" y="374"/>
                  </a:lnTo>
                  <a:lnTo>
                    <a:pt x="1432" y="374"/>
                  </a:lnTo>
                  <a:lnTo>
                    <a:pt x="1430" y="374"/>
                  </a:lnTo>
                  <a:lnTo>
                    <a:pt x="1430" y="374"/>
                  </a:lnTo>
                  <a:close/>
                  <a:moveTo>
                    <a:pt x="1468" y="468"/>
                  </a:moveTo>
                  <a:lnTo>
                    <a:pt x="1468" y="468"/>
                  </a:lnTo>
                  <a:lnTo>
                    <a:pt x="1456" y="474"/>
                  </a:lnTo>
                  <a:lnTo>
                    <a:pt x="1448" y="474"/>
                  </a:lnTo>
                  <a:lnTo>
                    <a:pt x="1446" y="472"/>
                  </a:lnTo>
                  <a:lnTo>
                    <a:pt x="1444" y="470"/>
                  </a:lnTo>
                  <a:lnTo>
                    <a:pt x="1444" y="470"/>
                  </a:lnTo>
                  <a:lnTo>
                    <a:pt x="1460" y="456"/>
                  </a:lnTo>
                  <a:lnTo>
                    <a:pt x="1470" y="452"/>
                  </a:lnTo>
                  <a:lnTo>
                    <a:pt x="1472" y="452"/>
                  </a:lnTo>
                  <a:lnTo>
                    <a:pt x="1472" y="456"/>
                  </a:lnTo>
                  <a:lnTo>
                    <a:pt x="1468" y="468"/>
                  </a:lnTo>
                  <a:lnTo>
                    <a:pt x="1468" y="468"/>
                  </a:lnTo>
                  <a:lnTo>
                    <a:pt x="1466" y="468"/>
                  </a:lnTo>
                  <a:lnTo>
                    <a:pt x="1468" y="468"/>
                  </a:lnTo>
                  <a:lnTo>
                    <a:pt x="1468" y="468"/>
                  </a:lnTo>
                  <a:close/>
                  <a:moveTo>
                    <a:pt x="1476" y="232"/>
                  </a:moveTo>
                  <a:lnTo>
                    <a:pt x="1476" y="232"/>
                  </a:lnTo>
                  <a:lnTo>
                    <a:pt x="1476" y="228"/>
                  </a:lnTo>
                  <a:lnTo>
                    <a:pt x="1476" y="232"/>
                  </a:lnTo>
                  <a:lnTo>
                    <a:pt x="1476" y="232"/>
                  </a:lnTo>
                  <a:lnTo>
                    <a:pt x="1476" y="232"/>
                  </a:lnTo>
                  <a:lnTo>
                    <a:pt x="1476" y="232"/>
                  </a:lnTo>
                  <a:close/>
                  <a:moveTo>
                    <a:pt x="1526" y="2270"/>
                  </a:moveTo>
                  <a:lnTo>
                    <a:pt x="1526" y="2270"/>
                  </a:lnTo>
                  <a:lnTo>
                    <a:pt x="1510" y="2276"/>
                  </a:lnTo>
                  <a:lnTo>
                    <a:pt x="1500" y="2278"/>
                  </a:lnTo>
                  <a:lnTo>
                    <a:pt x="1496" y="2278"/>
                  </a:lnTo>
                  <a:lnTo>
                    <a:pt x="1494" y="2276"/>
                  </a:lnTo>
                  <a:lnTo>
                    <a:pt x="1496" y="2272"/>
                  </a:lnTo>
                  <a:lnTo>
                    <a:pt x="1498" y="2266"/>
                  </a:lnTo>
                  <a:lnTo>
                    <a:pt x="1512" y="2254"/>
                  </a:lnTo>
                  <a:lnTo>
                    <a:pt x="1526" y="2244"/>
                  </a:lnTo>
                  <a:lnTo>
                    <a:pt x="1532" y="2242"/>
                  </a:lnTo>
                  <a:lnTo>
                    <a:pt x="1536" y="2240"/>
                  </a:lnTo>
                  <a:lnTo>
                    <a:pt x="1538" y="2242"/>
                  </a:lnTo>
                  <a:lnTo>
                    <a:pt x="1538" y="2248"/>
                  </a:lnTo>
                  <a:lnTo>
                    <a:pt x="1534" y="2256"/>
                  </a:lnTo>
                  <a:lnTo>
                    <a:pt x="1526" y="2270"/>
                  </a:lnTo>
                  <a:lnTo>
                    <a:pt x="1526" y="2270"/>
                  </a:lnTo>
                  <a:lnTo>
                    <a:pt x="1522" y="2270"/>
                  </a:lnTo>
                  <a:lnTo>
                    <a:pt x="1524" y="2270"/>
                  </a:lnTo>
                  <a:lnTo>
                    <a:pt x="1526" y="2268"/>
                  </a:lnTo>
                  <a:lnTo>
                    <a:pt x="1526" y="2270"/>
                  </a:lnTo>
                  <a:lnTo>
                    <a:pt x="1526" y="2270"/>
                  </a:lnTo>
                  <a:close/>
                  <a:moveTo>
                    <a:pt x="1540" y="2300"/>
                  </a:moveTo>
                  <a:lnTo>
                    <a:pt x="1540" y="2300"/>
                  </a:lnTo>
                  <a:lnTo>
                    <a:pt x="1556" y="2296"/>
                  </a:lnTo>
                  <a:lnTo>
                    <a:pt x="1540" y="2300"/>
                  </a:lnTo>
                  <a:lnTo>
                    <a:pt x="1540" y="2300"/>
                  </a:lnTo>
                  <a:lnTo>
                    <a:pt x="1542" y="2300"/>
                  </a:lnTo>
                  <a:lnTo>
                    <a:pt x="1544" y="2302"/>
                  </a:lnTo>
                  <a:lnTo>
                    <a:pt x="1544" y="2302"/>
                  </a:lnTo>
                  <a:lnTo>
                    <a:pt x="1540" y="2300"/>
                  </a:lnTo>
                  <a:lnTo>
                    <a:pt x="1540" y="2300"/>
                  </a:lnTo>
                  <a:close/>
                  <a:moveTo>
                    <a:pt x="1574" y="1144"/>
                  </a:moveTo>
                  <a:lnTo>
                    <a:pt x="1574" y="1144"/>
                  </a:lnTo>
                  <a:lnTo>
                    <a:pt x="1574" y="1138"/>
                  </a:lnTo>
                  <a:lnTo>
                    <a:pt x="1570" y="1134"/>
                  </a:lnTo>
                  <a:lnTo>
                    <a:pt x="1556" y="1124"/>
                  </a:lnTo>
                  <a:lnTo>
                    <a:pt x="1552" y="1120"/>
                  </a:lnTo>
                  <a:lnTo>
                    <a:pt x="1548" y="1114"/>
                  </a:lnTo>
                  <a:lnTo>
                    <a:pt x="1550" y="1106"/>
                  </a:lnTo>
                  <a:lnTo>
                    <a:pt x="1554" y="1098"/>
                  </a:lnTo>
                  <a:lnTo>
                    <a:pt x="1554" y="1098"/>
                  </a:lnTo>
                  <a:lnTo>
                    <a:pt x="1570" y="1086"/>
                  </a:lnTo>
                  <a:lnTo>
                    <a:pt x="1576" y="1082"/>
                  </a:lnTo>
                  <a:lnTo>
                    <a:pt x="1582" y="1082"/>
                  </a:lnTo>
                  <a:lnTo>
                    <a:pt x="1584" y="1084"/>
                  </a:lnTo>
                  <a:lnTo>
                    <a:pt x="1588" y="1086"/>
                  </a:lnTo>
                  <a:lnTo>
                    <a:pt x="1590" y="1094"/>
                  </a:lnTo>
                  <a:lnTo>
                    <a:pt x="1588" y="1106"/>
                  </a:lnTo>
                  <a:lnTo>
                    <a:pt x="1586" y="1120"/>
                  </a:lnTo>
                  <a:lnTo>
                    <a:pt x="1580" y="1134"/>
                  </a:lnTo>
                  <a:lnTo>
                    <a:pt x="1574" y="1144"/>
                  </a:lnTo>
                  <a:lnTo>
                    <a:pt x="1574" y="1144"/>
                  </a:lnTo>
                  <a:lnTo>
                    <a:pt x="1576" y="1138"/>
                  </a:lnTo>
                  <a:lnTo>
                    <a:pt x="1576" y="1138"/>
                  </a:lnTo>
                  <a:lnTo>
                    <a:pt x="1576" y="1140"/>
                  </a:lnTo>
                  <a:lnTo>
                    <a:pt x="1574" y="1144"/>
                  </a:lnTo>
                  <a:lnTo>
                    <a:pt x="1574" y="1144"/>
                  </a:lnTo>
                  <a:close/>
                  <a:moveTo>
                    <a:pt x="1598" y="1880"/>
                  </a:moveTo>
                  <a:lnTo>
                    <a:pt x="1598" y="1880"/>
                  </a:lnTo>
                  <a:lnTo>
                    <a:pt x="1612" y="1878"/>
                  </a:lnTo>
                  <a:lnTo>
                    <a:pt x="1622" y="1876"/>
                  </a:lnTo>
                  <a:lnTo>
                    <a:pt x="1628" y="1876"/>
                  </a:lnTo>
                  <a:lnTo>
                    <a:pt x="1632" y="1878"/>
                  </a:lnTo>
                  <a:lnTo>
                    <a:pt x="1636" y="1882"/>
                  </a:lnTo>
                  <a:lnTo>
                    <a:pt x="1640" y="1888"/>
                  </a:lnTo>
                  <a:lnTo>
                    <a:pt x="1640" y="1888"/>
                  </a:lnTo>
                  <a:lnTo>
                    <a:pt x="1628" y="1892"/>
                  </a:lnTo>
                  <a:lnTo>
                    <a:pt x="1616" y="1892"/>
                  </a:lnTo>
                  <a:lnTo>
                    <a:pt x="1606" y="1888"/>
                  </a:lnTo>
                  <a:lnTo>
                    <a:pt x="1598" y="1880"/>
                  </a:lnTo>
                  <a:lnTo>
                    <a:pt x="1598" y="1880"/>
                  </a:lnTo>
                  <a:lnTo>
                    <a:pt x="1604" y="1882"/>
                  </a:lnTo>
                  <a:lnTo>
                    <a:pt x="1606" y="1884"/>
                  </a:lnTo>
                  <a:lnTo>
                    <a:pt x="1606" y="1884"/>
                  </a:lnTo>
                  <a:lnTo>
                    <a:pt x="1604" y="1884"/>
                  </a:lnTo>
                  <a:lnTo>
                    <a:pt x="1598" y="1880"/>
                  </a:lnTo>
                  <a:lnTo>
                    <a:pt x="1598" y="1880"/>
                  </a:lnTo>
                  <a:close/>
                  <a:moveTo>
                    <a:pt x="1652" y="1444"/>
                  </a:moveTo>
                  <a:lnTo>
                    <a:pt x="1652" y="1444"/>
                  </a:lnTo>
                  <a:lnTo>
                    <a:pt x="1642" y="1438"/>
                  </a:lnTo>
                  <a:lnTo>
                    <a:pt x="1642" y="1438"/>
                  </a:lnTo>
                  <a:lnTo>
                    <a:pt x="1648" y="1438"/>
                  </a:lnTo>
                  <a:lnTo>
                    <a:pt x="1652" y="1440"/>
                  </a:lnTo>
                  <a:lnTo>
                    <a:pt x="1652" y="1444"/>
                  </a:lnTo>
                  <a:lnTo>
                    <a:pt x="1652" y="1444"/>
                  </a:lnTo>
                  <a:close/>
                  <a:moveTo>
                    <a:pt x="1682" y="1442"/>
                  </a:moveTo>
                  <a:lnTo>
                    <a:pt x="1682" y="1442"/>
                  </a:lnTo>
                  <a:lnTo>
                    <a:pt x="1674" y="1442"/>
                  </a:lnTo>
                  <a:lnTo>
                    <a:pt x="1666" y="1444"/>
                  </a:lnTo>
                  <a:lnTo>
                    <a:pt x="1664" y="1444"/>
                  </a:lnTo>
                  <a:lnTo>
                    <a:pt x="1662" y="1442"/>
                  </a:lnTo>
                  <a:lnTo>
                    <a:pt x="1662" y="1440"/>
                  </a:lnTo>
                  <a:lnTo>
                    <a:pt x="1664" y="1436"/>
                  </a:lnTo>
                  <a:lnTo>
                    <a:pt x="1664" y="1436"/>
                  </a:lnTo>
                  <a:lnTo>
                    <a:pt x="1664" y="1440"/>
                  </a:lnTo>
                  <a:lnTo>
                    <a:pt x="1666" y="1442"/>
                  </a:lnTo>
                  <a:lnTo>
                    <a:pt x="1670" y="1444"/>
                  </a:lnTo>
                  <a:lnTo>
                    <a:pt x="1674" y="1444"/>
                  </a:lnTo>
                  <a:lnTo>
                    <a:pt x="1678" y="1442"/>
                  </a:lnTo>
                  <a:lnTo>
                    <a:pt x="1680" y="1438"/>
                  </a:lnTo>
                  <a:lnTo>
                    <a:pt x="1680" y="1434"/>
                  </a:lnTo>
                  <a:lnTo>
                    <a:pt x="1680" y="1430"/>
                  </a:lnTo>
                  <a:lnTo>
                    <a:pt x="1680" y="1430"/>
                  </a:lnTo>
                  <a:lnTo>
                    <a:pt x="1672" y="1426"/>
                  </a:lnTo>
                  <a:lnTo>
                    <a:pt x="1666" y="1426"/>
                  </a:lnTo>
                  <a:lnTo>
                    <a:pt x="1660" y="1428"/>
                  </a:lnTo>
                  <a:lnTo>
                    <a:pt x="1656" y="1432"/>
                  </a:lnTo>
                  <a:lnTo>
                    <a:pt x="1656" y="1432"/>
                  </a:lnTo>
                  <a:lnTo>
                    <a:pt x="1656" y="1430"/>
                  </a:lnTo>
                  <a:lnTo>
                    <a:pt x="1656" y="1428"/>
                  </a:lnTo>
                  <a:lnTo>
                    <a:pt x="1644" y="1430"/>
                  </a:lnTo>
                  <a:lnTo>
                    <a:pt x="1644" y="1430"/>
                  </a:lnTo>
                  <a:lnTo>
                    <a:pt x="1660" y="1424"/>
                  </a:lnTo>
                  <a:lnTo>
                    <a:pt x="1670" y="1422"/>
                  </a:lnTo>
                  <a:lnTo>
                    <a:pt x="1678" y="1420"/>
                  </a:lnTo>
                  <a:lnTo>
                    <a:pt x="1686" y="1422"/>
                  </a:lnTo>
                  <a:lnTo>
                    <a:pt x="1688" y="1422"/>
                  </a:lnTo>
                  <a:lnTo>
                    <a:pt x="1690" y="1424"/>
                  </a:lnTo>
                  <a:lnTo>
                    <a:pt x="1690" y="1428"/>
                  </a:lnTo>
                  <a:lnTo>
                    <a:pt x="1688" y="1432"/>
                  </a:lnTo>
                  <a:lnTo>
                    <a:pt x="1682" y="1442"/>
                  </a:lnTo>
                  <a:lnTo>
                    <a:pt x="1682" y="1442"/>
                  </a:lnTo>
                  <a:lnTo>
                    <a:pt x="1682" y="1440"/>
                  </a:lnTo>
                  <a:lnTo>
                    <a:pt x="1682" y="1442"/>
                  </a:lnTo>
                  <a:lnTo>
                    <a:pt x="1682" y="1442"/>
                  </a:lnTo>
                  <a:close/>
                  <a:moveTo>
                    <a:pt x="1724" y="2280"/>
                  </a:moveTo>
                  <a:lnTo>
                    <a:pt x="1724" y="2280"/>
                  </a:lnTo>
                  <a:lnTo>
                    <a:pt x="1734" y="2280"/>
                  </a:lnTo>
                  <a:lnTo>
                    <a:pt x="1744" y="2280"/>
                  </a:lnTo>
                  <a:lnTo>
                    <a:pt x="1752" y="2284"/>
                  </a:lnTo>
                  <a:lnTo>
                    <a:pt x="1760" y="2290"/>
                  </a:lnTo>
                  <a:lnTo>
                    <a:pt x="1760" y="2290"/>
                  </a:lnTo>
                  <a:lnTo>
                    <a:pt x="1762" y="2298"/>
                  </a:lnTo>
                  <a:lnTo>
                    <a:pt x="1758" y="2304"/>
                  </a:lnTo>
                  <a:lnTo>
                    <a:pt x="1752" y="2308"/>
                  </a:lnTo>
                  <a:lnTo>
                    <a:pt x="1746" y="2310"/>
                  </a:lnTo>
                  <a:lnTo>
                    <a:pt x="1730" y="2312"/>
                  </a:lnTo>
                  <a:lnTo>
                    <a:pt x="1720" y="2312"/>
                  </a:lnTo>
                  <a:lnTo>
                    <a:pt x="1720" y="2312"/>
                  </a:lnTo>
                  <a:lnTo>
                    <a:pt x="1718" y="2306"/>
                  </a:lnTo>
                  <a:lnTo>
                    <a:pt x="1716" y="2296"/>
                  </a:lnTo>
                  <a:lnTo>
                    <a:pt x="1716" y="2290"/>
                  </a:lnTo>
                  <a:lnTo>
                    <a:pt x="1718" y="2286"/>
                  </a:lnTo>
                  <a:lnTo>
                    <a:pt x="1720" y="2282"/>
                  </a:lnTo>
                  <a:lnTo>
                    <a:pt x="1724" y="2280"/>
                  </a:lnTo>
                  <a:lnTo>
                    <a:pt x="1724" y="2280"/>
                  </a:lnTo>
                  <a:lnTo>
                    <a:pt x="1728" y="2282"/>
                  </a:lnTo>
                  <a:lnTo>
                    <a:pt x="1722" y="2282"/>
                  </a:lnTo>
                  <a:lnTo>
                    <a:pt x="1718" y="2282"/>
                  </a:lnTo>
                  <a:lnTo>
                    <a:pt x="1724" y="2280"/>
                  </a:lnTo>
                  <a:lnTo>
                    <a:pt x="1724" y="2280"/>
                  </a:lnTo>
                  <a:close/>
                  <a:moveTo>
                    <a:pt x="1756" y="2616"/>
                  </a:moveTo>
                  <a:lnTo>
                    <a:pt x="1756" y="2616"/>
                  </a:lnTo>
                  <a:lnTo>
                    <a:pt x="1706" y="2626"/>
                  </a:lnTo>
                  <a:lnTo>
                    <a:pt x="1706" y="2626"/>
                  </a:lnTo>
                  <a:lnTo>
                    <a:pt x="1714" y="2620"/>
                  </a:lnTo>
                  <a:lnTo>
                    <a:pt x="1724" y="2616"/>
                  </a:lnTo>
                  <a:lnTo>
                    <a:pt x="1750" y="2606"/>
                  </a:lnTo>
                  <a:lnTo>
                    <a:pt x="1760" y="2604"/>
                  </a:lnTo>
                  <a:lnTo>
                    <a:pt x="1766" y="2604"/>
                  </a:lnTo>
                  <a:lnTo>
                    <a:pt x="1766" y="2606"/>
                  </a:lnTo>
                  <a:lnTo>
                    <a:pt x="1766" y="2608"/>
                  </a:lnTo>
                  <a:lnTo>
                    <a:pt x="1756" y="2616"/>
                  </a:lnTo>
                  <a:lnTo>
                    <a:pt x="1756" y="2616"/>
                  </a:lnTo>
                  <a:lnTo>
                    <a:pt x="1752" y="2620"/>
                  </a:lnTo>
                  <a:lnTo>
                    <a:pt x="1756" y="2616"/>
                  </a:lnTo>
                  <a:lnTo>
                    <a:pt x="1756" y="2616"/>
                  </a:lnTo>
                  <a:close/>
                  <a:moveTo>
                    <a:pt x="1784" y="116"/>
                  </a:moveTo>
                  <a:lnTo>
                    <a:pt x="1784" y="116"/>
                  </a:lnTo>
                  <a:lnTo>
                    <a:pt x="1780" y="120"/>
                  </a:lnTo>
                  <a:lnTo>
                    <a:pt x="1776" y="124"/>
                  </a:lnTo>
                  <a:lnTo>
                    <a:pt x="1762" y="130"/>
                  </a:lnTo>
                  <a:lnTo>
                    <a:pt x="1750" y="136"/>
                  </a:lnTo>
                  <a:lnTo>
                    <a:pt x="1744" y="140"/>
                  </a:lnTo>
                  <a:lnTo>
                    <a:pt x="1740" y="144"/>
                  </a:lnTo>
                  <a:lnTo>
                    <a:pt x="1740" y="144"/>
                  </a:lnTo>
                  <a:lnTo>
                    <a:pt x="1738" y="146"/>
                  </a:lnTo>
                  <a:lnTo>
                    <a:pt x="1742" y="142"/>
                  </a:lnTo>
                  <a:lnTo>
                    <a:pt x="1760" y="124"/>
                  </a:lnTo>
                  <a:lnTo>
                    <a:pt x="1780" y="110"/>
                  </a:lnTo>
                  <a:lnTo>
                    <a:pt x="1782" y="110"/>
                  </a:lnTo>
                  <a:lnTo>
                    <a:pt x="1784" y="110"/>
                  </a:lnTo>
                  <a:lnTo>
                    <a:pt x="1784" y="112"/>
                  </a:lnTo>
                  <a:lnTo>
                    <a:pt x="1784" y="116"/>
                  </a:lnTo>
                  <a:lnTo>
                    <a:pt x="1784" y="116"/>
                  </a:lnTo>
                  <a:lnTo>
                    <a:pt x="1782" y="118"/>
                  </a:lnTo>
                  <a:lnTo>
                    <a:pt x="1784" y="116"/>
                  </a:lnTo>
                  <a:lnTo>
                    <a:pt x="1784" y="116"/>
                  </a:lnTo>
                  <a:close/>
                  <a:moveTo>
                    <a:pt x="1864" y="150"/>
                  </a:moveTo>
                  <a:lnTo>
                    <a:pt x="1864" y="150"/>
                  </a:lnTo>
                  <a:lnTo>
                    <a:pt x="1860" y="144"/>
                  </a:lnTo>
                  <a:lnTo>
                    <a:pt x="1858" y="136"/>
                  </a:lnTo>
                  <a:lnTo>
                    <a:pt x="1858" y="128"/>
                  </a:lnTo>
                  <a:lnTo>
                    <a:pt x="1860" y="122"/>
                  </a:lnTo>
                  <a:lnTo>
                    <a:pt x="1860" y="118"/>
                  </a:lnTo>
                  <a:lnTo>
                    <a:pt x="1864" y="116"/>
                  </a:lnTo>
                  <a:lnTo>
                    <a:pt x="1868" y="116"/>
                  </a:lnTo>
                  <a:lnTo>
                    <a:pt x="1874" y="116"/>
                  </a:lnTo>
                  <a:lnTo>
                    <a:pt x="1888" y="122"/>
                  </a:lnTo>
                  <a:lnTo>
                    <a:pt x="1888" y="122"/>
                  </a:lnTo>
                  <a:lnTo>
                    <a:pt x="1888" y="136"/>
                  </a:lnTo>
                  <a:lnTo>
                    <a:pt x="1886" y="140"/>
                  </a:lnTo>
                  <a:lnTo>
                    <a:pt x="1884" y="144"/>
                  </a:lnTo>
                  <a:lnTo>
                    <a:pt x="1880" y="148"/>
                  </a:lnTo>
                  <a:lnTo>
                    <a:pt x="1876" y="150"/>
                  </a:lnTo>
                  <a:lnTo>
                    <a:pt x="1864" y="150"/>
                  </a:lnTo>
                  <a:lnTo>
                    <a:pt x="1864" y="150"/>
                  </a:lnTo>
                  <a:lnTo>
                    <a:pt x="1866" y="150"/>
                  </a:lnTo>
                  <a:lnTo>
                    <a:pt x="1864" y="150"/>
                  </a:lnTo>
                  <a:lnTo>
                    <a:pt x="1864" y="150"/>
                  </a:lnTo>
                  <a:close/>
                  <a:moveTo>
                    <a:pt x="1906" y="2380"/>
                  </a:moveTo>
                  <a:lnTo>
                    <a:pt x="1906" y="2380"/>
                  </a:lnTo>
                  <a:lnTo>
                    <a:pt x="1906" y="2380"/>
                  </a:lnTo>
                  <a:lnTo>
                    <a:pt x="1904" y="2378"/>
                  </a:lnTo>
                  <a:lnTo>
                    <a:pt x="1894" y="2372"/>
                  </a:lnTo>
                  <a:lnTo>
                    <a:pt x="1886" y="2364"/>
                  </a:lnTo>
                  <a:lnTo>
                    <a:pt x="1884" y="2362"/>
                  </a:lnTo>
                  <a:lnTo>
                    <a:pt x="1886" y="2362"/>
                  </a:lnTo>
                  <a:lnTo>
                    <a:pt x="1886" y="2362"/>
                  </a:lnTo>
                  <a:lnTo>
                    <a:pt x="1894" y="2358"/>
                  </a:lnTo>
                  <a:lnTo>
                    <a:pt x="1902" y="2356"/>
                  </a:lnTo>
                  <a:lnTo>
                    <a:pt x="1906" y="2356"/>
                  </a:lnTo>
                  <a:lnTo>
                    <a:pt x="1910" y="2358"/>
                  </a:lnTo>
                  <a:lnTo>
                    <a:pt x="1910" y="2362"/>
                  </a:lnTo>
                  <a:lnTo>
                    <a:pt x="1910" y="2366"/>
                  </a:lnTo>
                  <a:lnTo>
                    <a:pt x="1906" y="2380"/>
                  </a:lnTo>
                  <a:lnTo>
                    <a:pt x="1906" y="2380"/>
                  </a:lnTo>
                  <a:lnTo>
                    <a:pt x="1906" y="2376"/>
                  </a:lnTo>
                  <a:lnTo>
                    <a:pt x="1906" y="2380"/>
                  </a:lnTo>
                  <a:lnTo>
                    <a:pt x="1906" y="2380"/>
                  </a:lnTo>
                  <a:close/>
                  <a:moveTo>
                    <a:pt x="1964" y="50"/>
                  </a:moveTo>
                  <a:lnTo>
                    <a:pt x="1964" y="50"/>
                  </a:lnTo>
                  <a:lnTo>
                    <a:pt x="1902" y="50"/>
                  </a:lnTo>
                  <a:lnTo>
                    <a:pt x="1902" y="50"/>
                  </a:lnTo>
                  <a:lnTo>
                    <a:pt x="1944" y="50"/>
                  </a:lnTo>
                  <a:lnTo>
                    <a:pt x="1966" y="50"/>
                  </a:lnTo>
                  <a:lnTo>
                    <a:pt x="1964" y="50"/>
                  </a:lnTo>
                  <a:lnTo>
                    <a:pt x="1964" y="50"/>
                  </a:lnTo>
                  <a:close/>
                  <a:moveTo>
                    <a:pt x="2658" y="288"/>
                  </a:moveTo>
                  <a:lnTo>
                    <a:pt x="2658" y="288"/>
                  </a:lnTo>
                  <a:lnTo>
                    <a:pt x="2664" y="292"/>
                  </a:lnTo>
                  <a:lnTo>
                    <a:pt x="2666" y="296"/>
                  </a:lnTo>
                  <a:lnTo>
                    <a:pt x="2664" y="296"/>
                  </a:lnTo>
                  <a:lnTo>
                    <a:pt x="2660" y="296"/>
                  </a:lnTo>
                  <a:lnTo>
                    <a:pt x="2654" y="294"/>
                  </a:lnTo>
                  <a:lnTo>
                    <a:pt x="2654" y="292"/>
                  </a:lnTo>
                  <a:lnTo>
                    <a:pt x="2658" y="288"/>
                  </a:lnTo>
                  <a:lnTo>
                    <a:pt x="2658" y="288"/>
                  </a:lnTo>
                  <a:lnTo>
                    <a:pt x="2658" y="290"/>
                  </a:lnTo>
                  <a:lnTo>
                    <a:pt x="2656" y="290"/>
                  </a:lnTo>
                  <a:lnTo>
                    <a:pt x="2656" y="290"/>
                  </a:lnTo>
                  <a:lnTo>
                    <a:pt x="2658" y="288"/>
                  </a:lnTo>
                  <a:lnTo>
                    <a:pt x="2658" y="288"/>
                  </a:lnTo>
                  <a:close/>
                  <a:moveTo>
                    <a:pt x="2556" y="72"/>
                  </a:moveTo>
                  <a:lnTo>
                    <a:pt x="2556" y="72"/>
                  </a:lnTo>
                  <a:lnTo>
                    <a:pt x="2556" y="76"/>
                  </a:lnTo>
                  <a:lnTo>
                    <a:pt x="2556" y="78"/>
                  </a:lnTo>
                  <a:lnTo>
                    <a:pt x="2554" y="78"/>
                  </a:lnTo>
                  <a:lnTo>
                    <a:pt x="2552" y="78"/>
                  </a:lnTo>
                  <a:lnTo>
                    <a:pt x="2550" y="76"/>
                  </a:lnTo>
                  <a:lnTo>
                    <a:pt x="2550" y="72"/>
                  </a:lnTo>
                  <a:lnTo>
                    <a:pt x="2552" y="72"/>
                  </a:lnTo>
                  <a:lnTo>
                    <a:pt x="2556" y="72"/>
                  </a:lnTo>
                  <a:lnTo>
                    <a:pt x="2556" y="72"/>
                  </a:lnTo>
                  <a:lnTo>
                    <a:pt x="2556" y="72"/>
                  </a:lnTo>
                  <a:lnTo>
                    <a:pt x="2554" y="72"/>
                  </a:lnTo>
                  <a:lnTo>
                    <a:pt x="2554" y="72"/>
                  </a:lnTo>
                  <a:lnTo>
                    <a:pt x="2556" y="72"/>
                  </a:lnTo>
                  <a:lnTo>
                    <a:pt x="2556" y="72"/>
                  </a:lnTo>
                  <a:close/>
                  <a:moveTo>
                    <a:pt x="2376" y="120"/>
                  </a:moveTo>
                  <a:lnTo>
                    <a:pt x="2376" y="120"/>
                  </a:lnTo>
                  <a:lnTo>
                    <a:pt x="2380" y="122"/>
                  </a:lnTo>
                  <a:lnTo>
                    <a:pt x="2380" y="122"/>
                  </a:lnTo>
                  <a:lnTo>
                    <a:pt x="2378" y="120"/>
                  </a:lnTo>
                  <a:lnTo>
                    <a:pt x="2376" y="120"/>
                  </a:lnTo>
                  <a:lnTo>
                    <a:pt x="2376" y="120"/>
                  </a:lnTo>
                  <a:lnTo>
                    <a:pt x="2376" y="120"/>
                  </a:lnTo>
                  <a:lnTo>
                    <a:pt x="2376" y="120"/>
                  </a:lnTo>
                  <a:lnTo>
                    <a:pt x="2376" y="120"/>
                  </a:lnTo>
                  <a:close/>
                  <a:moveTo>
                    <a:pt x="2352" y="130"/>
                  </a:moveTo>
                  <a:lnTo>
                    <a:pt x="2352" y="130"/>
                  </a:lnTo>
                  <a:lnTo>
                    <a:pt x="2364" y="134"/>
                  </a:lnTo>
                  <a:lnTo>
                    <a:pt x="2364" y="136"/>
                  </a:lnTo>
                  <a:lnTo>
                    <a:pt x="2362" y="136"/>
                  </a:lnTo>
                  <a:lnTo>
                    <a:pt x="2356" y="134"/>
                  </a:lnTo>
                  <a:lnTo>
                    <a:pt x="2352" y="132"/>
                  </a:lnTo>
                  <a:lnTo>
                    <a:pt x="2352" y="130"/>
                  </a:lnTo>
                  <a:lnTo>
                    <a:pt x="2352" y="130"/>
                  </a:lnTo>
                  <a:lnTo>
                    <a:pt x="2352" y="132"/>
                  </a:lnTo>
                  <a:lnTo>
                    <a:pt x="2352" y="130"/>
                  </a:lnTo>
                  <a:lnTo>
                    <a:pt x="2352" y="130"/>
                  </a:lnTo>
                  <a:close/>
                  <a:moveTo>
                    <a:pt x="2350" y="716"/>
                  </a:moveTo>
                  <a:lnTo>
                    <a:pt x="2350" y="716"/>
                  </a:lnTo>
                  <a:lnTo>
                    <a:pt x="2358" y="726"/>
                  </a:lnTo>
                  <a:lnTo>
                    <a:pt x="2358" y="730"/>
                  </a:lnTo>
                  <a:lnTo>
                    <a:pt x="2358" y="734"/>
                  </a:lnTo>
                  <a:lnTo>
                    <a:pt x="2356" y="738"/>
                  </a:lnTo>
                  <a:lnTo>
                    <a:pt x="2352" y="740"/>
                  </a:lnTo>
                  <a:lnTo>
                    <a:pt x="2338" y="744"/>
                  </a:lnTo>
                  <a:lnTo>
                    <a:pt x="2338" y="744"/>
                  </a:lnTo>
                  <a:lnTo>
                    <a:pt x="2332" y="734"/>
                  </a:lnTo>
                  <a:lnTo>
                    <a:pt x="2330" y="728"/>
                  </a:lnTo>
                  <a:lnTo>
                    <a:pt x="2330" y="726"/>
                  </a:lnTo>
                  <a:lnTo>
                    <a:pt x="2332" y="722"/>
                  </a:lnTo>
                  <a:lnTo>
                    <a:pt x="2336" y="720"/>
                  </a:lnTo>
                  <a:lnTo>
                    <a:pt x="2350" y="716"/>
                  </a:lnTo>
                  <a:lnTo>
                    <a:pt x="2350" y="716"/>
                  </a:lnTo>
                  <a:lnTo>
                    <a:pt x="2352" y="716"/>
                  </a:lnTo>
                  <a:lnTo>
                    <a:pt x="2350" y="716"/>
                  </a:lnTo>
                  <a:lnTo>
                    <a:pt x="2344" y="714"/>
                  </a:lnTo>
                  <a:lnTo>
                    <a:pt x="2342" y="714"/>
                  </a:lnTo>
                  <a:lnTo>
                    <a:pt x="2350" y="716"/>
                  </a:lnTo>
                  <a:lnTo>
                    <a:pt x="2350" y="716"/>
                  </a:lnTo>
                  <a:close/>
                  <a:moveTo>
                    <a:pt x="2328" y="800"/>
                  </a:moveTo>
                  <a:lnTo>
                    <a:pt x="2328" y="800"/>
                  </a:lnTo>
                  <a:lnTo>
                    <a:pt x="2336" y="794"/>
                  </a:lnTo>
                  <a:lnTo>
                    <a:pt x="2342" y="790"/>
                  </a:lnTo>
                  <a:lnTo>
                    <a:pt x="2348" y="790"/>
                  </a:lnTo>
                  <a:lnTo>
                    <a:pt x="2352" y="792"/>
                  </a:lnTo>
                  <a:lnTo>
                    <a:pt x="2356" y="796"/>
                  </a:lnTo>
                  <a:lnTo>
                    <a:pt x="2358" y="802"/>
                  </a:lnTo>
                  <a:lnTo>
                    <a:pt x="2360" y="810"/>
                  </a:lnTo>
                  <a:lnTo>
                    <a:pt x="2360" y="822"/>
                  </a:lnTo>
                  <a:lnTo>
                    <a:pt x="2360" y="822"/>
                  </a:lnTo>
                  <a:lnTo>
                    <a:pt x="2350" y="826"/>
                  </a:lnTo>
                  <a:lnTo>
                    <a:pt x="2342" y="830"/>
                  </a:lnTo>
                  <a:lnTo>
                    <a:pt x="2334" y="830"/>
                  </a:lnTo>
                  <a:lnTo>
                    <a:pt x="2330" y="828"/>
                  </a:lnTo>
                  <a:lnTo>
                    <a:pt x="2326" y="824"/>
                  </a:lnTo>
                  <a:lnTo>
                    <a:pt x="2326" y="818"/>
                  </a:lnTo>
                  <a:lnTo>
                    <a:pt x="2326" y="810"/>
                  </a:lnTo>
                  <a:lnTo>
                    <a:pt x="2328" y="800"/>
                  </a:lnTo>
                  <a:lnTo>
                    <a:pt x="2328" y="800"/>
                  </a:lnTo>
                  <a:lnTo>
                    <a:pt x="2328" y="800"/>
                  </a:lnTo>
                  <a:lnTo>
                    <a:pt x="2328" y="800"/>
                  </a:lnTo>
                  <a:lnTo>
                    <a:pt x="2328" y="800"/>
                  </a:lnTo>
                  <a:close/>
                  <a:moveTo>
                    <a:pt x="2248" y="276"/>
                  </a:moveTo>
                  <a:lnTo>
                    <a:pt x="2248" y="276"/>
                  </a:lnTo>
                  <a:lnTo>
                    <a:pt x="2256" y="278"/>
                  </a:lnTo>
                  <a:lnTo>
                    <a:pt x="2248" y="276"/>
                  </a:lnTo>
                  <a:lnTo>
                    <a:pt x="2248" y="276"/>
                  </a:lnTo>
                  <a:lnTo>
                    <a:pt x="2246" y="276"/>
                  </a:lnTo>
                  <a:lnTo>
                    <a:pt x="2248" y="276"/>
                  </a:lnTo>
                  <a:lnTo>
                    <a:pt x="2248" y="276"/>
                  </a:lnTo>
                  <a:close/>
                  <a:moveTo>
                    <a:pt x="2200" y="212"/>
                  </a:moveTo>
                  <a:lnTo>
                    <a:pt x="2200" y="212"/>
                  </a:lnTo>
                  <a:lnTo>
                    <a:pt x="2210" y="220"/>
                  </a:lnTo>
                  <a:lnTo>
                    <a:pt x="2212" y="222"/>
                  </a:lnTo>
                  <a:lnTo>
                    <a:pt x="2210" y="224"/>
                  </a:lnTo>
                  <a:lnTo>
                    <a:pt x="2204" y="220"/>
                  </a:lnTo>
                  <a:lnTo>
                    <a:pt x="2202" y="216"/>
                  </a:lnTo>
                  <a:lnTo>
                    <a:pt x="2200" y="212"/>
                  </a:lnTo>
                  <a:lnTo>
                    <a:pt x="2200" y="212"/>
                  </a:lnTo>
                  <a:lnTo>
                    <a:pt x="2200" y="212"/>
                  </a:lnTo>
                  <a:lnTo>
                    <a:pt x="2200" y="212"/>
                  </a:lnTo>
                  <a:lnTo>
                    <a:pt x="2200" y="212"/>
                  </a:lnTo>
                  <a:close/>
                  <a:moveTo>
                    <a:pt x="2188" y="452"/>
                  </a:moveTo>
                  <a:lnTo>
                    <a:pt x="2188" y="452"/>
                  </a:lnTo>
                  <a:lnTo>
                    <a:pt x="2192" y="452"/>
                  </a:lnTo>
                  <a:lnTo>
                    <a:pt x="2190" y="450"/>
                  </a:lnTo>
                  <a:lnTo>
                    <a:pt x="2186" y="450"/>
                  </a:lnTo>
                  <a:lnTo>
                    <a:pt x="2188" y="452"/>
                  </a:lnTo>
                  <a:lnTo>
                    <a:pt x="2188" y="452"/>
                  </a:lnTo>
                  <a:lnTo>
                    <a:pt x="2190" y="452"/>
                  </a:lnTo>
                  <a:lnTo>
                    <a:pt x="2188" y="450"/>
                  </a:lnTo>
                  <a:lnTo>
                    <a:pt x="2186" y="450"/>
                  </a:lnTo>
                  <a:lnTo>
                    <a:pt x="2188" y="452"/>
                  </a:lnTo>
                  <a:lnTo>
                    <a:pt x="2188" y="452"/>
                  </a:lnTo>
                  <a:close/>
                  <a:moveTo>
                    <a:pt x="2046" y="234"/>
                  </a:moveTo>
                  <a:lnTo>
                    <a:pt x="2046" y="234"/>
                  </a:lnTo>
                  <a:lnTo>
                    <a:pt x="2046" y="230"/>
                  </a:lnTo>
                  <a:lnTo>
                    <a:pt x="2046" y="226"/>
                  </a:lnTo>
                  <a:lnTo>
                    <a:pt x="2044" y="216"/>
                  </a:lnTo>
                  <a:lnTo>
                    <a:pt x="2038" y="202"/>
                  </a:lnTo>
                  <a:lnTo>
                    <a:pt x="2038" y="202"/>
                  </a:lnTo>
                  <a:lnTo>
                    <a:pt x="2050" y="194"/>
                  </a:lnTo>
                  <a:lnTo>
                    <a:pt x="2062" y="190"/>
                  </a:lnTo>
                  <a:lnTo>
                    <a:pt x="2072" y="186"/>
                  </a:lnTo>
                  <a:lnTo>
                    <a:pt x="2082" y="186"/>
                  </a:lnTo>
                  <a:lnTo>
                    <a:pt x="2092" y="188"/>
                  </a:lnTo>
                  <a:lnTo>
                    <a:pt x="2098" y="190"/>
                  </a:lnTo>
                  <a:lnTo>
                    <a:pt x="2104" y="194"/>
                  </a:lnTo>
                  <a:lnTo>
                    <a:pt x="2108" y="198"/>
                  </a:lnTo>
                  <a:lnTo>
                    <a:pt x="2112" y="204"/>
                  </a:lnTo>
                  <a:lnTo>
                    <a:pt x="2112" y="210"/>
                  </a:lnTo>
                  <a:lnTo>
                    <a:pt x="2110" y="218"/>
                  </a:lnTo>
                  <a:lnTo>
                    <a:pt x="2106" y="224"/>
                  </a:lnTo>
                  <a:lnTo>
                    <a:pt x="2100" y="230"/>
                  </a:lnTo>
                  <a:lnTo>
                    <a:pt x="2090" y="238"/>
                  </a:lnTo>
                  <a:lnTo>
                    <a:pt x="2078" y="242"/>
                  </a:lnTo>
                  <a:lnTo>
                    <a:pt x="2064" y="248"/>
                  </a:lnTo>
                  <a:lnTo>
                    <a:pt x="2064" y="248"/>
                  </a:lnTo>
                  <a:lnTo>
                    <a:pt x="2068" y="244"/>
                  </a:lnTo>
                  <a:lnTo>
                    <a:pt x="2064" y="244"/>
                  </a:lnTo>
                  <a:lnTo>
                    <a:pt x="2058" y="248"/>
                  </a:lnTo>
                  <a:lnTo>
                    <a:pt x="2058" y="248"/>
                  </a:lnTo>
                  <a:lnTo>
                    <a:pt x="2058" y="248"/>
                  </a:lnTo>
                  <a:lnTo>
                    <a:pt x="2058" y="248"/>
                  </a:lnTo>
                  <a:lnTo>
                    <a:pt x="2060" y="238"/>
                  </a:lnTo>
                  <a:lnTo>
                    <a:pt x="2060" y="236"/>
                  </a:lnTo>
                  <a:lnTo>
                    <a:pt x="2058" y="236"/>
                  </a:lnTo>
                  <a:lnTo>
                    <a:pt x="2054" y="238"/>
                  </a:lnTo>
                  <a:lnTo>
                    <a:pt x="2050" y="236"/>
                  </a:lnTo>
                  <a:lnTo>
                    <a:pt x="2046" y="234"/>
                  </a:lnTo>
                  <a:lnTo>
                    <a:pt x="2046" y="234"/>
                  </a:lnTo>
                  <a:lnTo>
                    <a:pt x="2048" y="232"/>
                  </a:lnTo>
                  <a:lnTo>
                    <a:pt x="2050" y="234"/>
                  </a:lnTo>
                  <a:lnTo>
                    <a:pt x="2048" y="234"/>
                  </a:lnTo>
                  <a:lnTo>
                    <a:pt x="2046" y="234"/>
                  </a:lnTo>
                  <a:lnTo>
                    <a:pt x="2046" y="234"/>
                  </a:lnTo>
                  <a:close/>
                  <a:moveTo>
                    <a:pt x="2052" y="1564"/>
                  </a:moveTo>
                  <a:lnTo>
                    <a:pt x="2052" y="1564"/>
                  </a:lnTo>
                  <a:lnTo>
                    <a:pt x="2052" y="1564"/>
                  </a:lnTo>
                  <a:lnTo>
                    <a:pt x="2054" y="1564"/>
                  </a:lnTo>
                  <a:lnTo>
                    <a:pt x="2058" y="1568"/>
                  </a:lnTo>
                  <a:lnTo>
                    <a:pt x="2058" y="1570"/>
                  </a:lnTo>
                  <a:lnTo>
                    <a:pt x="2056" y="1570"/>
                  </a:lnTo>
                  <a:lnTo>
                    <a:pt x="2052" y="1564"/>
                  </a:lnTo>
                  <a:lnTo>
                    <a:pt x="2052" y="1564"/>
                  </a:lnTo>
                  <a:lnTo>
                    <a:pt x="2052" y="1564"/>
                  </a:lnTo>
                  <a:lnTo>
                    <a:pt x="2052" y="1564"/>
                  </a:lnTo>
                  <a:lnTo>
                    <a:pt x="2052" y="1564"/>
                  </a:lnTo>
                  <a:lnTo>
                    <a:pt x="2052" y="1564"/>
                  </a:lnTo>
                  <a:lnTo>
                    <a:pt x="2052" y="1564"/>
                  </a:lnTo>
                  <a:close/>
                  <a:moveTo>
                    <a:pt x="2074" y="4116"/>
                  </a:moveTo>
                  <a:lnTo>
                    <a:pt x="2074" y="4116"/>
                  </a:lnTo>
                  <a:lnTo>
                    <a:pt x="2050" y="4114"/>
                  </a:lnTo>
                  <a:lnTo>
                    <a:pt x="2052" y="4114"/>
                  </a:lnTo>
                  <a:lnTo>
                    <a:pt x="2066" y="4114"/>
                  </a:lnTo>
                  <a:lnTo>
                    <a:pt x="2074" y="4116"/>
                  </a:lnTo>
                  <a:lnTo>
                    <a:pt x="2074" y="4116"/>
                  </a:lnTo>
                  <a:lnTo>
                    <a:pt x="2070" y="4116"/>
                  </a:lnTo>
                  <a:lnTo>
                    <a:pt x="2074" y="4116"/>
                  </a:lnTo>
                  <a:lnTo>
                    <a:pt x="2074" y="4116"/>
                  </a:lnTo>
                  <a:close/>
                  <a:moveTo>
                    <a:pt x="2104" y="2320"/>
                  </a:moveTo>
                  <a:lnTo>
                    <a:pt x="2104" y="2320"/>
                  </a:lnTo>
                  <a:lnTo>
                    <a:pt x="2102" y="2308"/>
                  </a:lnTo>
                  <a:lnTo>
                    <a:pt x="2102" y="2294"/>
                  </a:lnTo>
                  <a:lnTo>
                    <a:pt x="2104" y="2280"/>
                  </a:lnTo>
                  <a:lnTo>
                    <a:pt x="2108" y="2268"/>
                  </a:lnTo>
                  <a:lnTo>
                    <a:pt x="2110" y="2264"/>
                  </a:lnTo>
                  <a:lnTo>
                    <a:pt x="2114" y="2264"/>
                  </a:lnTo>
                  <a:lnTo>
                    <a:pt x="2118" y="2264"/>
                  </a:lnTo>
                  <a:lnTo>
                    <a:pt x="2124" y="2268"/>
                  </a:lnTo>
                  <a:lnTo>
                    <a:pt x="2132" y="2276"/>
                  </a:lnTo>
                  <a:lnTo>
                    <a:pt x="2142" y="2286"/>
                  </a:lnTo>
                  <a:lnTo>
                    <a:pt x="2142" y="2286"/>
                  </a:lnTo>
                  <a:lnTo>
                    <a:pt x="2136" y="2300"/>
                  </a:lnTo>
                  <a:lnTo>
                    <a:pt x="2128" y="2308"/>
                  </a:lnTo>
                  <a:lnTo>
                    <a:pt x="2116" y="2316"/>
                  </a:lnTo>
                  <a:lnTo>
                    <a:pt x="2104" y="2320"/>
                  </a:lnTo>
                  <a:lnTo>
                    <a:pt x="2104" y="2320"/>
                  </a:lnTo>
                  <a:lnTo>
                    <a:pt x="2108" y="2316"/>
                  </a:lnTo>
                  <a:lnTo>
                    <a:pt x="2104" y="2320"/>
                  </a:lnTo>
                  <a:lnTo>
                    <a:pt x="2104" y="2320"/>
                  </a:lnTo>
                  <a:close/>
                  <a:moveTo>
                    <a:pt x="2168" y="2416"/>
                  </a:moveTo>
                  <a:lnTo>
                    <a:pt x="2168" y="2416"/>
                  </a:lnTo>
                  <a:lnTo>
                    <a:pt x="2168" y="2416"/>
                  </a:lnTo>
                  <a:lnTo>
                    <a:pt x="2168" y="2414"/>
                  </a:lnTo>
                  <a:lnTo>
                    <a:pt x="2170" y="2406"/>
                  </a:lnTo>
                  <a:lnTo>
                    <a:pt x="2174" y="2394"/>
                  </a:lnTo>
                  <a:lnTo>
                    <a:pt x="2180" y="2382"/>
                  </a:lnTo>
                  <a:lnTo>
                    <a:pt x="2190" y="2372"/>
                  </a:lnTo>
                  <a:lnTo>
                    <a:pt x="2194" y="2370"/>
                  </a:lnTo>
                  <a:lnTo>
                    <a:pt x="2200" y="2368"/>
                  </a:lnTo>
                  <a:lnTo>
                    <a:pt x="2206" y="2370"/>
                  </a:lnTo>
                  <a:lnTo>
                    <a:pt x="2212" y="2374"/>
                  </a:lnTo>
                  <a:lnTo>
                    <a:pt x="2218" y="2380"/>
                  </a:lnTo>
                  <a:lnTo>
                    <a:pt x="2224" y="2390"/>
                  </a:lnTo>
                  <a:lnTo>
                    <a:pt x="2224" y="2390"/>
                  </a:lnTo>
                  <a:lnTo>
                    <a:pt x="2228" y="2400"/>
                  </a:lnTo>
                  <a:lnTo>
                    <a:pt x="2230" y="2406"/>
                  </a:lnTo>
                  <a:lnTo>
                    <a:pt x="2230" y="2412"/>
                  </a:lnTo>
                  <a:lnTo>
                    <a:pt x="2228" y="2416"/>
                  </a:lnTo>
                  <a:lnTo>
                    <a:pt x="2224" y="2418"/>
                  </a:lnTo>
                  <a:lnTo>
                    <a:pt x="2220" y="2420"/>
                  </a:lnTo>
                  <a:lnTo>
                    <a:pt x="2208" y="2422"/>
                  </a:lnTo>
                  <a:lnTo>
                    <a:pt x="2196" y="2422"/>
                  </a:lnTo>
                  <a:lnTo>
                    <a:pt x="2184" y="2420"/>
                  </a:lnTo>
                  <a:lnTo>
                    <a:pt x="2168" y="2416"/>
                  </a:lnTo>
                  <a:lnTo>
                    <a:pt x="2168" y="2416"/>
                  </a:lnTo>
                  <a:lnTo>
                    <a:pt x="2172" y="2416"/>
                  </a:lnTo>
                  <a:lnTo>
                    <a:pt x="2168" y="2416"/>
                  </a:lnTo>
                  <a:lnTo>
                    <a:pt x="2168" y="2416"/>
                  </a:lnTo>
                  <a:close/>
                  <a:moveTo>
                    <a:pt x="2226" y="2664"/>
                  </a:moveTo>
                  <a:lnTo>
                    <a:pt x="2226" y="2664"/>
                  </a:lnTo>
                  <a:lnTo>
                    <a:pt x="2182" y="2666"/>
                  </a:lnTo>
                  <a:lnTo>
                    <a:pt x="2182" y="2666"/>
                  </a:lnTo>
                  <a:lnTo>
                    <a:pt x="2190" y="2654"/>
                  </a:lnTo>
                  <a:lnTo>
                    <a:pt x="2190" y="2654"/>
                  </a:lnTo>
                  <a:lnTo>
                    <a:pt x="2188" y="2654"/>
                  </a:lnTo>
                  <a:lnTo>
                    <a:pt x="2184" y="2656"/>
                  </a:lnTo>
                  <a:lnTo>
                    <a:pt x="2182" y="2656"/>
                  </a:lnTo>
                  <a:lnTo>
                    <a:pt x="2180" y="2652"/>
                  </a:lnTo>
                  <a:lnTo>
                    <a:pt x="2180" y="2652"/>
                  </a:lnTo>
                  <a:lnTo>
                    <a:pt x="2194" y="2644"/>
                  </a:lnTo>
                  <a:lnTo>
                    <a:pt x="2208" y="2638"/>
                  </a:lnTo>
                  <a:lnTo>
                    <a:pt x="2222" y="2636"/>
                  </a:lnTo>
                  <a:lnTo>
                    <a:pt x="2238" y="2634"/>
                  </a:lnTo>
                  <a:lnTo>
                    <a:pt x="2238" y="2634"/>
                  </a:lnTo>
                  <a:lnTo>
                    <a:pt x="2240" y="2644"/>
                  </a:lnTo>
                  <a:lnTo>
                    <a:pt x="2238" y="2652"/>
                  </a:lnTo>
                  <a:lnTo>
                    <a:pt x="2234" y="2658"/>
                  </a:lnTo>
                  <a:lnTo>
                    <a:pt x="2226" y="2664"/>
                  </a:lnTo>
                  <a:lnTo>
                    <a:pt x="2226" y="2664"/>
                  </a:lnTo>
                  <a:lnTo>
                    <a:pt x="2220" y="2666"/>
                  </a:lnTo>
                  <a:lnTo>
                    <a:pt x="2224" y="2664"/>
                  </a:lnTo>
                  <a:lnTo>
                    <a:pt x="2228" y="2662"/>
                  </a:lnTo>
                  <a:lnTo>
                    <a:pt x="2226" y="2664"/>
                  </a:lnTo>
                  <a:lnTo>
                    <a:pt x="2226" y="2664"/>
                  </a:lnTo>
                  <a:close/>
                  <a:moveTo>
                    <a:pt x="2190" y="1914"/>
                  </a:moveTo>
                  <a:lnTo>
                    <a:pt x="2190" y="1914"/>
                  </a:lnTo>
                  <a:lnTo>
                    <a:pt x="2188" y="1906"/>
                  </a:lnTo>
                  <a:lnTo>
                    <a:pt x="2188" y="1900"/>
                  </a:lnTo>
                  <a:lnTo>
                    <a:pt x="2190" y="1896"/>
                  </a:lnTo>
                  <a:lnTo>
                    <a:pt x="2192" y="1892"/>
                  </a:lnTo>
                  <a:lnTo>
                    <a:pt x="2198" y="1888"/>
                  </a:lnTo>
                  <a:lnTo>
                    <a:pt x="2204" y="1884"/>
                  </a:lnTo>
                  <a:lnTo>
                    <a:pt x="2220" y="1882"/>
                  </a:lnTo>
                  <a:lnTo>
                    <a:pt x="2238" y="1882"/>
                  </a:lnTo>
                  <a:lnTo>
                    <a:pt x="2258" y="1884"/>
                  </a:lnTo>
                  <a:lnTo>
                    <a:pt x="2278" y="1890"/>
                  </a:lnTo>
                  <a:lnTo>
                    <a:pt x="2294" y="1898"/>
                  </a:lnTo>
                  <a:lnTo>
                    <a:pt x="2294" y="1898"/>
                  </a:lnTo>
                  <a:lnTo>
                    <a:pt x="2282" y="1906"/>
                  </a:lnTo>
                  <a:lnTo>
                    <a:pt x="2270" y="1912"/>
                  </a:lnTo>
                  <a:lnTo>
                    <a:pt x="2258" y="1916"/>
                  </a:lnTo>
                  <a:lnTo>
                    <a:pt x="2244" y="1920"/>
                  </a:lnTo>
                  <a:lnTo>
                    <a:pt x="2232" y="1920"/>
                  </a:lnTo>
                  <a:lnTo>
                    <a:pt x="2218" y="1920"/>
                  </a:lnTo>
                  <a:lnTo>
                    <a:pt x="2204" y="1918"/>
                  </a:lnTo>
                  <a:lnTo>
                    <a:pt x="2190" y="1914"/>
                  </a:lnTo>
                  <a:lnTo>
                    <a:pt x="2190" y="1914"/>
                  </a:lnTo>
                  <a:lnTo>
                    <a:pt x="2202" y="1916"/>
                  </a:lnTo>
                  <a:lnTo>
                    <a:pt x="2190" y="1914"/>
                  </a:lnTo>
                  <a:lnTo>
                    <a:pt x="2190" y="1914"/>
                  </a:lnTo>
                  <a:close/>
                  <a:moveTo>
                    <a:pt x="2312" y="1458"/>
                  </a:moveTo>
                  <a:lnTo>
                    <a:pt x="2312" y="1458"/>
                  </a:lnTo>
                  <a:lnTo>
                    <a:pt x="2314" y="1462"/>
                  </a:lnTo>
                  <a:lnTo>
                    <a:pt x="2312" y="1458"/>
                  </a:lnTo>
                  <a:lnTo>
                    <a:pt x="2312" y="1458"/>
                  </a:lnTo>
                  <a:lnTo>
                    <a:pt x="2310" y="1460"/>
                  </a:lnTo>
                  <a:lnTo>
                    <a:pt x="2312" y="1458"/>
                  </a:lnTo>
                  <a:lnTo>
                    <a:pt x="2312" y="1458"/>
                  </a:lnTo>
                  <a:close/>
                  <a:moveTo>
                    <a:pt x="2346" y="2136"/>
                  </a:moveTo>
                  <a:lnTo>
                    <a:pt x="2346" y="2136"/>
                  </a:lnTo>
                  <a:lnTo>
                    <a:pt x="2346" y="2136"/>
                  </a:lnTo>
                  <a:lnTo>
                    <a:pt x="2346" y="2136"/>
                  </a:lnTo>
                  <a:lnTo>
                    <a:pt x="2346" y="2136"/>
                  </a:lnTo>
                  <a:lnTo>
                    <a:pt x="2346" y="2132"/>
                  </a:lnTo>
                  <a:lnTo>
                    <a:pt x="2344" y="2130"/>
                  </a:lnTo>
                  <a:lnTo>
                    <a:pt x="2338" y="2126"/>
                  </a:lnTo>
                  <a:lnTo>
                    <a:pt x="2338" y="2126"/>
                  </a:lnTo>
                  <a:lnTo>
                    <a:pt x="2348" y="2126"/>
                  </a:lnTo>
                  <a:lnTo>
                    <a:pt x="2350" y="2128"/>
                  </a:lnTo>
                  <a:lnTo>
                    <a:pt x="2350" y="2130"/>
                  </a:lnTo>
                  <a:lnTo>
                    <a:pt x="2346" y="2136"/>
                  </a:lnTo>
                  <a:lnTo>
                    <a:pt x="2346" y="2136"/>
                  </a:lnTo>
                  <a:lnTo>
                    <a:pt x="2346" y="2136"/>
                  </a:lnTo>
                  <a:lnTo>
                    <a:pt x="2346" y="2136"/>
                  </a:lnTo>
                  <a:lnTo>
                    <a:pt x="2346" y="2136"/>
                  </a:lnTo>
                  <a:close/>
                  <a:moveTo>
                    <a:pt x="2320" y="1466"/>
                  </a:moveTo>
                  <a:lnTo>
                    <a:pt x="2320" y="1466"/>
                  </a:lnTo>
                  <a:lnTo>
                    <a:pt x="2326" y="1460"/>
                  </a:lnTo>
                  <a:lnTo>
                    <a:pt x="2326" y="1460"/>
                  </a:lnTo>
                  <a:lnTo>
                    <a:pt x="2326" y="1462"/>
                  </a:lnTo>
                  <a:lnTo>
                    <a:pt x="2328" y="1462"/>
                  </a:lnTo>
                  <a:lnTo>
                    <a:pt x="2332" y="1462"/>
                  </a:lnTo>
                  <a:lnTo>
                    <a:pt x="2336" y="1458"/>
                  </a:lnTo>
                  <a:lnTo>
                    <a:pt x="2338" y="1452"/>
                  </a:lnTo>
                  <a:lnTo>
                    <a:pt x="2340" y="1448"/>
                  </a:lnTo>
                  <a:lnTo>
                    <a:pt x="2340" y="1448"/>
                  </a:lnTo>
                  <a:lnTo>
                    <a:pt x="2336" y="1446"/>
                  </a:lnTo>
                  <a:lnTo>
                    <a:pt x="2334" y="1448"/>
                  </a:lnTo>
                  <a:lnTo>
                    <a:pt x="2328" y="1450"/>
                  </a:lnTo>
                  <a:lnTo>
                    <a:pt x="2318" y="1456"/>
                  </a:lnTo>
                  <a:lnTo>
                    <a:pt x="2318" y="1456"/>
                  </a:lnTo>
                  <a:lnTo>
                    <a:pt x="2322" y="1452"/>
                  </a:lnTo>
                  <a:lnTo>
                    <a:pt x="2328" y="1450"/>
                  </a:lnTo>
                  <a:lnTo>
                    <a:pt x="2336" y="1446"/>
                  </a:lnTo>
                  <a:lnTo>
                    <a:pt x="2342" y="1446"/>
                  </a:lnTo>
                  <a:lnTo>
                    <a:pt x="2350" y="1446"/>
                  </a:lnTo>
                  <a:lnTo>
                    <a:pt x="2356" y="1446"/>
                  </a:lnTo>
                  <a:lnTo>
                    <a:pt x="2360" y="1450"/>
                  </a:lnTo>
                  <a:lnTo>
                    <a:pt x="2364" y="1456"/>
                  </a:lnTo>
                  <a:lnTo>
                    <a:pt x="2364" y="1456"/>
                  </a:lnTo>
                  <a:lnTo>
                    <a:pt x="2320" y="1466"/>
                  </a:lnTo>
                  <a:lnTo>
                    <a:pt x="2320" y="1466"/>
                  </a:lnTo>
                  <a:lnTo>
                    <a:pt x="2326" y="1466"/>
                  </a:lnTo>
                  <a:lnTo>
                    <a:pt x="2320" y="1466"/>
                  </a:lnTo>
                  <a:lnTo>
                    <a:pt x="2320" y="1466"/>
                  </a:lnTo>
                  <a:close/>
                  <a:moveTo>
                    <a:pt x="2394" y="382"/>
                  </a:moveTo>
                  <a:lnTo>
                    <a:pt x="2394" y="382"/>
                  </a:lnTo>
                  <a:lnTo>
                    <a:pt x="2374" y="386"/>
                  </a:lnTo>
                  <a:lnTo>
                    <a:pt x="2360" y="388"/>
                  </a:lnTo>
                  <a:lnTo>
                    <a:pt x="2356" y="386"/>
                  </a:lnTo>
                  <a:lnTo>
                    <a:pt x="2350" y="382"/>
                  </a:lnTo>
                  <a:lnTo>
                    <a:pt x="2346" y="378"/>
                  </a:lnTo>
                  <a:lnTo>
                    <a:pt x="2342" y="368"/>
                  </a:lnTo>
                  <a:lnTo>
                    <a:pt x="2342" y="368"/>
                  </a:lnTo>
                  <a:lnTo>
                    <a:pt x="2348" y="358"/>
                  </a:lnTo>
                  <a:lnTo>
                    <a:pt x="2356" y="354"/>
                  </a:lnTo>
                  <a:lnTo>
                    <a:pt x="2362" y="354"/>
                  </a:lnTo>
                  <a:lnTo>
                    <a:pt x="2368" y="356"/>
                  </a:lnTo>
                  <a:lnTo>
                    <a:pt x="2374" y="360"/>
                  </a:lnTo>
                  <a:lnTo>
                    <a:pt x="2380" y="368"/>
                  </a:lnTo>
                  <a:lnTo>
                    <a:pt x="2394" y="382"/>
                  </a:lnTo>
                  <a:lnTo>
                    <a:pt x="2394" y="382"/>
                  </a:lnTo>
                  <a:close/>
                  <a:moveTo>
                    <a:pt x="2448" y="3194"/>
                  </a:moveTo>
                  <a:lnTo>
                    <a:pt x="2448" y="3194"/>
                  </a:lnTo>
                  <a:lnTo>
                    <a:pt x="2458" y="3196"/>
                  </a:lnTo>
                  <a:lnTo>
                    <a:pt x="2448" y="3194"/>
                  </a:lnTo>
                  <a:lnTo>
                    <a:pt x="2448" y="3194"/>
                  </a:lnTo>
                  <a:close/>
                  <a:moveTo>
                    <a:pt x="2460" y="242"/>
                  </a:moveTo>
                  <a:lnTo>
                    <a:pt x="2460" y="242"/>
                  </a:lnTo>
                  <a:lnTo>
                    <a:pt x="2464" y="248"/>
                  </a:lnTo>
                  <a:lnTo>
                    <a:pt x="2464" y="252"/>
                  </a:lnTo>
                  <a:lnTo>
                    <a:pt x="2460" y="254"/>
                  </a:lnTo>
                  <a:lnTo>
                    <a:pt x="2454" y="254"/>
                  </a:lnTo>
                  <a:lnTo>
                    <a:pt x="2434" y="250"/>
                  </a:lnTo>
                  <a:lnTo>
                    <a:pt x="2410" y="242"/>
                  </a:lnTo>
                  <a:lnTo>
                    <a:pt x="2390" y="230"/>
                  </a:lnTo>
                  <a:lnTo>
                    <a:pt x="2382" y="224"/>
                  </a:lnTo>
                  <a:lnTo>
                    <a:pt x="2378" y="220"/>
                  </a:lnTo>
                  <a:lnTo>
                    <a:pt x="2376" y="214"/>
                  </a:lnTo>
                  <a:lnTo>
                    <a:pt x="2380" y="210"/>
                  </a:lnTo>
                  <a:lnTo>
                    <a:pt x="2388" y="206"/>
                  </a:lnTo>
                  <a:lnTo>
                    <a:pt x="2402" y="204"/>
                  </a:lnTo>
                  <a:lnTo>
                    <a:pt x="2402" y="204"/>
                  </a:lnTo>
                  <a:lnTo>
                    <a:pt x="2410" y="204"/>
                  </a:lnTo>
                  <a:lnTo>
                    <a:pt x="2422" y="206"/>
                  </a:lnTo>
                  <a:lnTo>
                    <a:pt x="2436" y="210"/>
                  </a:lnTo>
                  <a:lnTo>
                    <a:pt x="2450" y="214"/>
                  </a:lnTo>
                  <a:lnTo>
                    <a:pt x="2462" y="220"/>
                  </a:lnTo>
                  <a:lnTo>
                    <a:pt x="2466" y="224"/>
                  </a:lnTo>
                  <a:lnTo>
                    <a:pt x="2468" y="226"/>
                  </a:lnTo>
                  <a:lnTo>
                    <a:pt x="2470" y="230"/>
                  </a:lnTo>
                  <a:lnTo>
                    <a:pt x="2468" y="234"/>
                  </a:lnTo>
                  <a:lnTo>
                    <a:pt x="2466" y="238"/>
                  </a:lnTo>
                  <a:lnTo>
                    <a:pt x="2460" y="242"/>
                  </a:lnTo>
                  <a:lnTo>
                    <a:pt x="2460" y="242"/>
                  </a:lnTo>
                  <a:lnTo>
                    <a:pt x="2464" y="246"/>
                  </a:lnTo>
                  <a:lnTo>
                    <a:pt x="2464" y="244"/>
                  </a:lnTo>
                  <a:lnTo>
                    <a:pt x="2462" y="242"/>
                  </a:lnTo>
                  <a:lnTo>
                    <a:pt x="2460" y="242"/>
                  </a:lnTo>
                  <a:lnTo>
                    <a:pt x="2460" y="242"/>
                  </a:lnTo>
                  <a:close/>
                  <a:moveTo>
                    <a:pt x="2468" y="3202"/>
                  </a:moveTo>
                  <a:lnTo>
                    <a:pt x="2468" y="3202"/>
                  </a:lnTo>
                  <a:lnTo>
                    <a:pt x="2474" y="3194"/>
                  </a:lnTo>
                  <a:lnTo>
                    <a:pt x="2468" y="3202"/>
                  </a:lnTo>
                  <a:lnTo>
                    <a:pt x="2468" y="3202"/>
                  </a:lnTo>
                  <a:close/>
                  <a:moveTo>
                    <a:pt x="2584" y="1650"/>
                  </a:moveTo>
                  <a:lnTo>
                    <a:pt x="2584" y="1650"/>
                  </a:lnTo>
                  <a:lnTo>
                    <a:pt x="2578" y="1648"/>
                  </a:lnTo>
                  <a:lnTo>
                    <a:pt x="2572" y="1648"/>
                  </a:lnTo>
                  <a:lnTo>
                    <a:pt x="2562" y="1650"/>
                  </a:lnTo>
                  <a:lnTo>
                    <a:pt x="2558" y="1650"/>
                  </a:lnTo>
                  <a:lnTo>
                    <a:pt x="2552" y="1648"/>
                  </a:lnTo>
                  <a:lnTo>
                    <a:pt x="2548" y="1644"/>
                  </a:lnTo>
                  <a:lnTo>
                    <a:pt x="2542" y="1638"/>
                  </a:lnTo>
                  <a:lnTo>
                    <a:pt x="2542" y="1638"/>
                  </a:lnTo>
                  <a:lnTo>
                    <a:pt x="2558" y="1634"/>
                  </a:lnTo>
                  <a:lnTo>
                    <a:pt x="2590" y="1630"/>
                  </a:lnTo>
                  <a:lnTo>
                    <a:pt x="2602" y="1630"/>
                  </a:lnTo>
                  <a:lnTo>
                    <a:pt x="2606" y="1630"/>
                  </a:lnTo>
                  <a:lnTo>
                    <a:pt x="2608" y="1632"/>
                  </a:lnTo>
                  <a:lnTo>
                    <a:pt x="2606" y="1634"/>
                  </a:lnTo>
                  <a:lnTo>
                    <a:pt x="2602" y="1638"/>
                  </a:lnTo>
                  <a:lnTo>
                    <a:pt x="2584" y="1650"/>
                  </a:lnTo>
                  <a:lnTo>
                    <a:pt x="2584" y="1650"/>
                  </a:lnTo>
                  <a:lnTo>
                    <a:pt x="2586" y="1650"/>
                  </a:lnTo>
                  <a:lnTo>
                    <a:pt x="2584" y="1650"/>
                  </a:lnTo>
                  <a:lnTo>
                    <a:pt x="2584" y="1650"/>
                  </a:lnTo>
                  <a:close/>
                  <a:moveTo>
                    <a:pt x="2634" y="1544"/>
                  </a:moveTo>
                  <a:lnTo>
                    <a:pt x="2634" y="1544"/>
                  </a:lnTo>
                  <a:lnTo>
                    <a:pt x="2636" y="1544"/>
                  </a:lnTo>
                  <a:lnTo>
                    <a:pt x="2634" y="1544"/>
                  </a:lnTo>
                  <a:lnTo>
                    <a:pt x="2628" y="1546"/>
                  </a:lnTo>
                  <a:lnTo>
                    <a:pt x="2620" y="1548"/>
                  </a:lnTo>
                  <a:lnTo>
                    <a:pt x="2612" y="1550"/>
                  </a:lnTo>
                  <a:lnTo>
                    <a:pt x="2612" y="1550"/>
                  </a:lnTo>
                  <a:lnTo>
                    <a:pt x="2612" y="1550"/>
                  </a:lnTo>
                  <a:lnTo>
                    <a:pt x="2614" y="1550"/>
                  </a:lnTo>
                  <a:lnTo>
                    <a:pt x="2620" y="1544"/>
                  </a:lnTo>
                  <a:lnTo>
                    <a:pt x="2626" y="1536"/>
                  </a:lnTo>
                  <a:lnTo>
                    <a:pt x="2626" y="1536"/>
                  </a:lnTo>
                  <a:lnTo>
                    <a:pt x="2602" y="1540"/>
                  </a:lnTo>
                  <a:lnTo>
                    <a:pt x="2602" y="1540"/>
                  </a:lnTo>
                  <a:lnTo>
                    <a:pt x="2628" y="1534"/>
                  </a:lnTo>
                  <a:lnTo>
                    <a:pt x="2644" y="1530"/>
                  </a:lnTo>
                  <a:lnTo>
                    <a:pt x="2650" y="1530"/>
                  </a:lnTo>
                  <a:lnTo>
                    <a:pt x="2650" y="1532"/>
                  </a:lnTo>
                  <a:lnTo>
                    <a:pt x="2650" y="1534"/>
                  </a:lnTo>
                  <a:lnTo>
                    <a:pt x="2640" y="1540"/>
                  </a:lnTo>
                  <a:lnTo>
                    <a:pt x="2636" y="1544"/>
                  </a:lnTo>
                  <a:lnTo>
                    <a:pt x="2634" y="1544"/>
                  </a:lnTo>
                  <a:lnTo>
                    <a:pt x="2634" y="1544"/>
                  </a:lnTo>
                  <a:lnTo>
                    <a:pt x="2636" y="1544"/>
                  </a:lnTo>
                  <a:lnTo>
                    <a:pt x="2634" y="1544"/>
                  </a:lnTo>
                  <a:lnTo>
                    <a:pt x="2634" y="1544"/>
                  </a:lnTo>
                  <a:close/>
                  <a:moveTo>
                    <a:pt x="2668" y="384"/>
                  </a:moveTo>
                  <a:lnTo>
                    <a:pt x="2668" y="384"/>
                  </a:lnTo>
                  <a:lnTo>
                    <a:pt x="2654" y="392"/>
                  </a:lnTo>
                  <a:lnTo>
                    <a:pt x="2640" y="396"/>
                  </a:lnTo>
                  <a:lnTo>
                    <a:pt x="2630" y="396"/>
                  </a:lnTo>
                  <a:lnTo>
                    <a:pt x="2620" y="396"/>
                  </a:lnTo>
                  <a:lnTo>
                    <a:pt x="2610" y="392"/>
                  </a:lnTo>
                  <a:lnTo>
                    <a:pt x="2602" y="388"/>
                  </a:lnTo>
                  <a:lnTo>
                    <a:pt x="2588" y="376"/>
                  </a:lnTo>
                  <a:lnTo>
                    <a:pt x="2588" y="376"/>
                  </a:lnTo>
                  <a:lnTo>
                    <a:pt x="2596" y="372"/>
                  </a:lnTo>
                  <a:lnTo>
                    <a:pt x="2610" y="364"/>
                  </a:lnTo>
                  <a:lnTo>
                    <a:pt x="2626" y="354"/>
                  </a:lnTo>
                  <a:lnTo>
                    <a:pt x="2644" y="346"/>
                  </a:lnTo>
                  <a:lnTo>
                    <a:pt x="2652" y="342"/>
                  </a:lnTo>
                  <a:lnTo>
                    <a:pt x="2658" y="342"/>
                  </a:lnTo>
                  <a:lnTo>
                    <a:pt x="2664" y="342"/>
                  </a:lnTo>
                  <a:lnTo>
                    <a:pt x="2670" y="344"/>
                  </a:lnTo>
                  <a:lnTo>
                    <a:pt x="2672" y="350"/>
                  </a:lnTo>
                  <a:lnTo>
                    <a:pt x="2672" y="358"/>
                  </a:lnTo>
                  <a:lnTo>
                    <a:pt x="2672" y="370"/>
                  </a:lnTo>
                  <a:lnTo>
                    <a:pt x="2668" y="384"/>
                  </a:lnTo>
                  <a:lnTo>
                    <a:pt x="2668" y="384"/>
                  </a:lnTo>
                  <a:lnTo>
                    <a:pt x="2666" y="384"/>
                  </a:lnTo>
                  <a:lnTo>
                    <a:pt x="2666" y="384"/>
                  </a:lnTo>
                  <a:lnTo>
                    <a:pt x="2668" y="382"/>
                  </a:lnTo>
                  <a:lnTo>
                    <a:pt x="2668" y="384"/>
                  </a:lnTo>
                  <a:lnTo>
                    <a:pt x="2668" y="384"/>
                  </a:lnTo>
                  <a:close/>
                  <a:moveTo>
                    <a:pt x="2688" y="152"/>
                  </a:moveTo>
                  <a:lnTo>
                    <a:pt x="2688" y="152"/>
                  </a:lnTo>
                  <a:lnTo>
                    <a:pt x="2684" y="152"/>
                  </a:lnTo>
                  <a:lnTo>
                    <a:pt x="2684" y="152"/>
                  </a:lnTo>
                  <a:lnTo>
                    <a:pt x="2686" y="146"/>
                  </a:lnTo>
                  <a:lnTo>
                    <a:pt x="2692" y="138"/>
                  </a:lnTo>
                  <a:lnTo>
                    <a:pt x="2700" y="130"/>
                  </a:lnTo>
                  <a:lnTo>
                    <a:pt x="2708" y="124"/>
                  </a:lnTo>
                  <a:lnTo>
                    <a:pt x="2712" y="122"/>
                  </a:lnTo>
                  <a:lnTo>
                    <a:pt x="2714" y="124"/>
                  </a:lnTo>
                  <a:lnTo>
                    <a:pt x="2716" y="126"/>
                  </a:lnTo>
                  <a:lnTo>
                    <a:pt x="2716" y="132"/>
                  </a:lnTo>
                  <a:lnTo>
                    <a:pt x="2710" y="152"/>
                  </a:lnTo>
                  <a:lnTo>
                    <a:pt x="2710" y="152"/>
                  </a:lnTo>
                  <a:lnTo>
                    <a:pt x="2688" y="152"/>
                  </a:lnTo>
                  <a:lnTo>
                    <a:pt x="2688" y="152"/>
                  </a:lnTo>
                  <a:lnTo>
                    <a:pt x="2690" y="150"/>
                  </a:lnTo>
                  <a:lnTo>
                    <a:pt x="2688" y="152"/>
                  </a:lnTo>
                  <a:lnTo>
                    <a:pt x="2688" y="152"/>
                  </a:lnTo>
                  <a:close/>
                  <a:moveTo>
                    <a:pt x="2698" y="4114"/>
                  </a:moveTo>
                  <a:lnTo>
                    <a:pt x="2718" y="4114"/>
                  </a:lnTo>
                  <a:lnTo>
                    <a:pt x="2718" y="4114"/>
                  </a:lnTo>
                  <a:lnTo>
                    <a:pt x="2698" y="4114"/>
                  </a:lnTo>
                  <a:lnTo>
                    <a:pt x="2698" y="4114"/>
                  </a:lnTo>
                  <a:close/>
                  <a:moveTo>
                    <a:pt x="2708" y="2170"/>
                  </a:moveTo>
                  <a:lnTo>
                    <a:pt x="2708" y="2170"/>
                  </a:lnTo>
                  <a:lnTo>
                    <a:pt x="2720" y="2158"/>
                  </a:lnTo>
                  <a:lnTo>
                    <a:pt x="2720" y="2156"/>
                  </a:lnTo>
                  <a:lnTo>
                    <a:pt x="2718" y="2156"/>
                  </a:lnTo>
                  <a:lnTo>
                    <a:pt x="2710" y="2158"/>
                  </a:lnTo>
                  <a:lnTo>
                    <a:pt x="2706" y="2158"/>
                  </a:lnTo>
                  <a:lnTo>
                    <a:pt x="2702" y="2156"/>
                  </a:lnTo>
                  <a:lnTo>
                    <a:pt x="2702" y="2156"/>
                  </a:lnTo>
                  <a:lnTo>
                    <a:pt x="2712" y="2150"/>
                  </a:lnTo>
                  <a:lnTo>
                    <a:pt x="2722" y="2146"/>
                  </a:lnTo>
                  <a:lnTo>
                    <a:pt x="2728" y="2148"/>
                  </a:lnTo>
                  <a:lnTo>
                    <a:pt x="2734" y="2150"/>
                  </a:lnTo>
                  <a:lnTo>
                    <a:pt x="2734" y="2156"/>
                  </a:lnTo>
                  <a:lnTo>
                    <a:pt x="2730" y="2160"/>
                  </a:lnTo>
                  <a:lnTo>
                    <a:pt x="2722" y="2166"/>
                  </a:lnTo>
                  <a:lnTo>
                    <a:pt x="2708" y="2170"/>
                  </a:lnTo>
                  <a:lnTo>
                    <a:pt x="2708" y="2170"/>
                  </a:lnTo>
                  <a:lnTo>
                    <a:pt x="2710" y="2168"/>
                  </a:lnTo>
                  <a:lnTo>
                    <a:pt x="2714" y="2168"/>
                  </a:lnTo>
                  <a:lnTo>
                    <a:pt x="2712" y="2168"/>
                  </a:lnTo>
                  <a:lnTo>
                    <a:pt x="2708" y="2170"/>
                  </a:lnTo>
                  <a:lnTo>
                    <a:pt x="2708" y="2170"/>
                  </a:lnTo>
                  <a:close/>
                  <a:moveTo>
                    <a:pt x="2754" y="196"/>
                  </a:moveTo>
                  <a:lnTo>
                    <a:pt x="2754" y="196"/>
                  </a:lnTo>
                  <a:lnTo>
                    <a:pt x="2730" y="196"/>
                  </a:lnTo>
                  <a:lnTo>
                    <a:pt x="2714" y="194"/>
                  </a:lnTo>
                  <a:lnTo>
                    <a:pt x="2704" y="192"/>
                  </a:lnTo>
                  <a:lnTo>
                    <a:pt x="2698" y="188"/>
                  </a:lnTo>
                  <a:lnTo>
                    <a:pt x="2698" y="186"/>
                  </a:lnTo>
                  <a:lnTo>
                    <a:pt x="2704" y="182"/>
                  </a:lnTo>
                  <a:lnTo>
                    <a:pt x="2718" y="176"/>
                  </a:lnTo>
                  <a:lnTo>
                    <a:pt x="2738" y="172"/>
                  </a:lnTo>
                  <a:lnTo>
                    <a:pt x="2748" y="172"/>
                  </a:lnTo>
                  <a:lnTo>
                    <a:pt x="2756" y="172"/>
                  </a:lnTo>
                  <a:lnTo>
                    <a:pt x="2762" y="176"/>
                  </a:lnTo>
                  <a:lnTo>
                    <a:pt x="2764" y="180"/>
                  </a:lnTo>
                  <a:lnTo>
                    <a:pt x="2760" y="186"/>
                  </a:lnTo>
                  <a:lnTo>
                    <a:pt x="2754" y="196"/>
                  </a:lnTo>
                  <a:lnTo>
                    <a:pt x="2754" y="196"/>
                  </a:lnTo>
                  <a:lnTo>
                    <a:pt x="2756" y="192"/>
                  </a:lnTo>
                  <a:lnTo>
                    <a:pt x="2754" y="196"/>
                  </a:lnTo>
                  <a:lnTo>
                    <a:pt x="2754" y="196"/>
                  </a:lnTo>
                  <a:close/>
                  <a:moveTo>
                    <a:pt x="3258" y="44"/>
                  </a:moveTo>
                  <a:lnTo>
                    <a:pt x="3258" y="44"/>
                  </a:lnTo>
                  <a:lnTo>
                    <a:pt x="3296" y="42"/>
                  </a:lnTo>
                  <a:lnTo>
                    <a:pt x="3296" y="42"/>
                  </a:lnTo>
                  <a:lnTo>
                    <a:pt x="3264" y="42"/>
                  </a:lnTo>
                  <a:lnTo>
                    <a:pt x="3280" y="40"/>
                  </a:lnTo>
                  <a:lnTo>
                    <a:pt x="3314" y="38"/>
                  </a:lnTo>
                  <a:lnTo>
                    <a:pt x="3326" y="38"/>
                  </a:lnTo>
                  <a:lnTo>
                    <a:pt x="3332" y="40"/>
                  </a:lnTo>
                  <a:lnTo>
                    <a:pt x="3332" y="40"/>
                  </a:lnTo>
                  <a:lnTo>
                    <a:pt x="3324" y="44"/>
                  </a:lnTo>
                  <a:lnTo>
                    <a:pt x="3318" y="48"/>
                  </a:lnTo>
                  <a:lnTo>
                    <a:pt x="3310" y="48"/>
                  </a:lnTo>
                  <a:lnTo>
                    <a:pt x="3308" y="48"/>
                  </a:lnTo>
                  <a:lnTo>
                    <a:pt x="3310" y="48"/>
                  </a:lnTo>
                  <a:lnTo>
                    <a:pt x="3328" y="50"/>
                  </a:lnTo>
                  <a:lnTo>
                    <a:pt x="3328" y="50"/>
                  </a:lnTo>
                  <a:lnTo>
                    <a:pt x="3262" y="56"/>
                  </a:lnTo>
                  <a:lnTo>
                    <a:pt x="3248" y="56"/>
                  </a:lnTo>
                  <a:lnTo>
                    <a:pt x="3240" y="54"/>
                  </a:lnTo>
                  <a:lnTo>
                    <a:pt x="3240" y="52"/>
                  </a:lnTo>
                  <a:lnTo>
                    <a:pt x="3244" y="50"/>
                  </a:lnTo>
                  <a:lnTo>
                    <a:pt x="3258" y="44"/>
                  </a:lnTo>
                  <a:lnTo>
                    <a:pt x="3258" y="44"/>
                  </a:lnTo>
                  <a:lnTo>
                    <a:pt x="3256" y="44"/>
                  </a:lnTo>
                  <a:lnTo>
                    <a:pt x="3258" y="44"/>
                  </a:lnTo>
                  <a:lnTo>
                    <a:pt x="3258" y="44"/>
                  </a:lnTo>
                  <a:close/>
                  <a:moveTo>
                    <a:pt x="2852" y="50"/>
                  </a:moveTo>
                  <a:lnTo>
                    <a:pt x="2830" y="50"/>
                  </a:lnTo>
                  <a:lnTo>
                    <a:pt x="2830" y="50"/>
                  </a:lnTo>
                  <a:lnTo>
                    <a:pt x="2852" y="50"/>
                  </a:lnTo>
                  <a:lnTo>
                    <a:pt x="2852" y="50"/>
                  </a:lnTo>
                  <a:close/>
                  <a:moveTo>
                    <a:pt x="2760" y="1600"/>
                  </a:moveTo>
                  <a:lnTo>
                    <a:pt x="2760" y="1600"/>
                  </a:lnTo>
                  <a:lnTo>
                    <a:pt x="2770" y="1594"/>
                  </a:lnTo>
                  <a:lnTo>
                    <a:pt x="2772" y="1592"/>
                  </a:lnTo>
                  <a:lnTo>
                    <a:pt x="2772" y="1594"/>
                  </a:lnTo>
                  <a:lnTo>
                    <a:pt x="2776" y="1598"/>
                  </a:lnTo>
                  <a:lnTo>
                    <a:pt x="2780" y="1600"/>
                  </a:lnTo>
                  <a:lnTo>
                    <a:pt x="2790" y="1602"/>
                  </a:lnTo>
                  <a:lnTo>
                    <a:pt x="2790" y="1602"/>
                  </a:lnTo>
                  <a:lnTo>
                    <a:pt x="2792" y="1600"/>
                  </a:lnTo>
                  <a:lnTo>
                    <a:pt x="2794" y="1596"/>
                  </a:lnTo>
                  <a:lnTo>
                    <a:pt x="2792" y="1596"/>
                  </a:lnTo>
                  <a:lnTo>
                    <a:pt x="2790" y="1594"/>
                  </a:lnTo>
                  <a:lnTo>
                    <a:pt x="2782" y="1594"/>
                  </a:lnTo>
                  <a:lnTo>
                    <a:pt x="2778" y="1592"/>
                  </a:lnTo>
                  <a:lnTo>
                    <a:pt x="2778" y="1592"/>
                  </a:lnTo>
                  <a:lnTo>
                    <a:pt x="2784" y="1588"/>
                  </a:lnTo>
                  <a:lnTo>
                    <a:pt x="2790" y="1586"/>
                  </a:lnTo>
                  <a:lnTo>
                    <a:pt x="2798" y="1586"/>
                  </a:lnTo>
                  <a:lnTo>
                    <a:pt x="2806" y="1588"/>
                  </a:lnTo>
                  <a:lnTo>
                    <a:pt x="2806" y="1588"/>
                  </a:lnTo>
                  <a:lnTo>
                    <a:pt x="2808" y="1592"/>
                  </a:lnTo>
                  <a:lnTo>
                    <a:pt x="2808" y="1596"/>
                  </a:lnTo>
                  <a:lnTo>
                    <a:pt x="2808" y="1598"/>
                  </a:lnTo>
                  <a:lnTo>
                    <a:pt x="2806" y="1600"/>
                  </a:lnTo>
                  <a:lnTo>
                    <a:pt x="2798" y="1604"/>
                  </a:lnTo>
                  <a:lnTo>
                    <a:pt x="2788" y="1604"/>
                  </a:lnTo>
                  <a:lnTo>
                    <a:pt x="2770" y="1602"/>
                  </a:lnTo>
                  <a:lnTo>
                    <a:pt x="2760" y="1600"/>
                  </a:lnTo>
                  <a:lnTo>
                    <a:pt x="2760" y="1600"/>
                  </a:lnTo>
                  <a:lnTo>
                    <a:pt x="2766" y="1600"/>
                  </a:lnTo>
                  <a:lnTo>
                    <a:pt x="2760" y="1600"/>
                  </a:lnTo>
                  <a:lnTo>
                    <a:pt x="2760" y="1600"/>
                  </a:lnTo>
                  <a:close/>
                  <a:moveTo>
                    <a:pt x="2780" y="4114"/>
                  </a:moveTo>
                  <a:lnTo>
                    <a:pt x="2802" y="4114"/>
                  </a:lnTo>
                  <a:lnTo>
                    <a:pt x="2802" y="4114"/>
                  </a:lnTo>
                  <a:lnTo>
                    <a:pt x="2780" y="4114"/>
                  </a:lnTo>
                  <a:lnTo>
                    <a:pt x="2780" y="4114"/>
                  </a:lnTo>
                  <a:close/>
                  <a:moveTo>
                    <a:pt x="2834" y="2090"/>
                  </a:moveTo>
                  <a:lnTo>
                    <a:pt x="2834" y="2090"/>
                  </a:lnTo>
                  <a:lnTo>
                    <a:pt x="2818" y="2096"/>
                  </a:lnTo>
                  <a:lnTo>
                    <a:pt x="2810" y="2098"/>
                  </a:lnTo>
                  <a:lnTo>
                    <a:pt x="2806" y="2102"/>
                  </a:lnTo>
                  <a:lnTo>
                    <a:pt x="2792" y="2106"/>
                  </a:lnTo>
                  <a:lnTo>
                    <a:pt x="2792" y="2106"/>
                  </a:lnTo>
                  <a:lnTo>
                    <a:pt x="2798" y="2102"/>
                  </a:lnTo>
                  <a:lnTo>
                    <a:pt x="2800" y="2100"/>
                  </a:lnTo>
                  <a:lnTo>
                    <a:pt x="2798" y="2098"/>
                  </a:lnTo>
                  <a:lnTo>
                    <a:pt x="2792" y="2096"/>
                  </a:lnTo>
                  <a:lnTo>
                    <a:pt x="2780" y="2096"/>
                  </a:lnTo>
                  <a:lnTo>
                    <a:pt x="2780" y="2096"/>
                  </a:lnTo>
                  <a:lnTo>
                    <a:pt x="2784" y="2092"/>
                  </a:lnTo>
                  <a:lnTo>
                    <a:pt x="2786" y="2090"/>
                  </a:lnTo>
                  <a:lnTo>
                    <a:pt x="2782" y="2086"/>
                  </a:lnTo>
                  <a:lnTo>
                    <a:pt x="2776" y="2084"/>
                  </a:lnTo>
                  <a:lnTo>
                    <a:pt x="2776" y="2084"/>
                  </a:lnTo>
                  <a:lnTo>
                    <a:pt x="2786" y="2074"/>
                  </a:lnTo>
                  <a:lnTo>
                    <a:pt x="2798" y="2066"/>
                  </a:lnTo>
                  <a:lnTo>
                    <a:pt x="2806" y="2062"/>
                  </a:lnTo>
                  <a:lnTo>
                    <a:pt x="2814" y="2062"/>
                  </a:lnTo>
                  <a:lnTo>
                    <a:pt x="2822" y="2064"/>
                  </a:lnTo>
                  <a:lnTo>
                    <a:pt x="2826" y="2070"/>
                  </a:lnTo>
                  <a:lnTo>
                    <a:pt x="2830" y="2078"/>
                  </a:lnTo>
                  <a:lnTo>
                    <a:pt x="2834" y="2090"/>
                  </a:lnTo>
                  <a:lnTo>
                    <a:pt x="2834" y="2090"/>
                  </a:lnTo>
                  <a:lnTo>
                    <a:pt x="2832" y="2090"/>
                  </a:lnTo>
                  <a:lnTo>
                    <a:pt x="2830" y="2090"/>
                  </a:lnTo>
                  <a:lnTo>
                    <a:pt x="2832" y="2088"/>
                  </a:lnTo>
                  <a:lnTo>
                    <a:pt x="2834" y="2086"/>
                  </a:lnTo>
                  <a:lnTo>
                    <a:pt x="2834" y="2090"/>
                  </a:lnTo>
                  <a:lnTo>
                    <a:pt x="2834" y="2090"/>
                  </a:lnTo>
                  <a:close/>
                  <a:moveTo>
                    <a:pt x="2870" y="270"/>
                  </a:moveTo>
                  <a:lnTo>
                    <a:pt x="2870" y="270"/>
                  </a:lnTo>
                  <a:lnTo>
                    <a:pt x="2862" y="258"/>
                  </a:lnTo>
                  <a:lnTo>
                    <a:pt x="2850" y="246"/>
                  </a:lnTo>
                  <a:lnTo>
                    <a:pt x="2838" y="234"/>
                  </a:lnTo>
                  <a:lnTo>
                    <a:pt x="2830" y="224"/>
                  </a:lnTo>
                  <a:lnTo>
                    <a:pt x="2826" y="216"/>
                  </a:lnTo>
                  <a:lnTo>
                    <a:pt x="2824" y="210"/>
                  </a:lnTo>
                  <a:lnTo>
                    <a:pt x="2824" y="204"/>
                  </a:lnTo>
                  <a:lnTo>
                    <a:pt x="2824" y="196"/>
                  </a:lnTo>
                  <a:lnTo>
                    <a:pt x="2828" y="186"/>
                  </a:lnTo>
                  <a:lnTo>
                    <a:pt x="2832" y="176"/>
                  </a:lnTo>
                  <a:lnTo>
                    <a:pt x="2840" y="166"/>
                  </a:lnTo>
                  <a:lnTo>
                    <a:pt x="2850" y="154"/>
                  </a:lnTo>
                  <a:lnTo>
                    <a:pt x="2850" y="154"/>
                  </a:lnTo>
                  <a:lnTo>
                    <a:pt x="2870" y="152"/>
                  </a:lnTo>
                  <a:lnTo>
                    <a:pt x="2890" y="156"/>
                  </a:lnTo>
                  <a:lnTo>
                    <a:pt x="2906" y="160"/>
                  </a:lnTo>
                  <a:lnTo>
                    <a:pt x="2920" y="168"/>
                  </a:lnTo>
                  <a:lnTo>
                    <a:pt x="2930" y="180"/>
                  </a:lnTo>
                  <a:lnTo>
                    <a:pt x="2940" y="194"/>
                  </a:lnTo>
                  <a:lnTo>
                    <a:pt x="2948" y="208"/>
                  </a:lnTo>
                  <a:lnTo>
                    <a:pt x="2952" y="226"/>
                  </a:lnTo>
                  <a:lnTo>
                    <a:pt x="2952" y="226"/>
                  </a:lnTo>
                  <a:lnTo>
                    <a:pt x="2938" y="238"/>
                  </a:lnTo>
                  <a:lnTo>
                    <a:pt x="2918" y="250"/>
                  </a:lnTo>
                  <a:lnTo>
                    <a:pt x="2896" y="260"/>
                  </a:lnTo>
                  <a:lnTo>
                    <a:pt x="2870" y="270"/>
                  </a:lnTo>
                  <a:lnTo>
                    <a:pt x="2870" y="270"/>
                  </a:lnTo>
                  <a:lnTo>
                    <a:pt x="2870" y="270"/>
                  </a:lnTo>
                  <a:lnTo>
                    <a:pt x="2872" y="270"/>
                  </a:lnTo>
                  <a:lnTo>
                    <a:pt x="2872" y="270"/>
                  </a:lnTo>
                  <a:lnTo>
                    <a:pt x="2870" y="270"/>
                  </a:lnTo>
                  <a:lnTo>
                    <a:pt x="2870" y="270"/>
                  </a:lnTo>
                  <a:close/>
                  <a:moveTo>
                    <a:pt x="2914" y="50"/>
                  </a:moveTo>
                  <a:lnTo>
                    <a:pt x="2914" y="50"/>
                  </a:lnTo>
                  <a:lnTo>
                    <a:pt x="2934" y="50"/>
                  </a:lnTo>
                  <a:lnTo>
                    <a:pt x="2914" y="50"/>
                  </a:lnTo>
                  <a:close/>
                  <a:moveTo>
                    <a:pt x="2990" y="1668"/>
                  </a:moveTo>
                  <a:lnTo>
                    <a:pt x="2990" y="1668"/>
                  </a:lnTo>
                  <a:lnTo>
                    <a:pt x="2974" y="1676"/>
                  </a:lnTo>
                  <a:lnTo>
                    <a:pt x="2958" y="1678"/>
                  </a:lnTo>
                  <a:lnTo>
                    <a:pt x="2942" y="1678"/>
                  </a:lnTo>
                  <a:lnTo>
                    <a:pt x="2928" y="1674"/>
                  </a:lnTo>
                  <a:lnTo>
                    <a:pt x="2914" y="1668"/>
                  </a:lnTo>
                  <a:lnTo>
                    <a:pt x="2902" y="1662"/>
                  </a:lnTo>
                  <a:lnTo>
                    <a:pt x="2892" y="1654"/>
                  </a:lnTo>
                  <a:lnTo>
                    <a:pt x="2886" y="1646"/>
                  </a:lnTo>
                  <a:lnTo>
                    <a:pt x="2886" y="1646"/>
                  </a:lnTo>
                  <a:lnTo>
                    <a:pt x="2894" y="1634"/>
                  </a:lnTo>
                  <a:lnTo>
                    <a:pt x="2904" y="1626"/>
                  </a:lnTo>
                  <a:lnTo>
                    <a:pt x="2912" y="1620"/>
                  </a:lnTo>
                  <a:lnTo>
                    <a:pt x="2922" y="1616"/>
                  </a:lnTo>
                  <a:lnTo>
                    <a:pt x="2932" y="1614"/>
                  </a:lnTo>
                  <a:lnTo>
                    <a:pt x="2942" y="1614"/>
                  </a:lnTo>
                  <a:lnTo>
                    <a:pt x="2952" y="1616"/>
                  </a:lnTo>
                  <a:lnTo>
                    <a:pt x="2962" y="1618"/>
                  </a:lnTo>
                  <a:lnTo>
                    <a:pt x="2970" y="1622"/>
                  </a:lnTo>
                  <a:lnTo>
                    <a:pt x="2978" y="1628"/>
                  </a:lnTo>
                  <a:lnTo>
                    <a:pt x="2984" y="1634"/>
                  </a:lnTo>
                  <a:lnTo>
                    <a:pt x="2988" y="1640"/>
                  </a:lnTo>
                  <a:lnTo>
                    <a:pt x="2992" y="1646"/>
                  </a:lnTo>
                  <a:lnTo>
                    <a:pt x="2994" y="1654"/>
                  </a:lnTo>
                  <a:lnTo>
                    <a:pt x="2994" y="1662"/>
                  </a:lnTo>
                  <a:lnTo>
                    <a:pt x="2990" y="1668"/>
                  </a:lnTo>
                  <a:lnTo>
                    <a:pt x="2990" y="1668"/>
                  </a:lnTo>
                  <a:lnTo>
                    <a:pt x="2986" y="1670"/>
                  </a:lnTo>
                  <a:lnTo>
                    <a:pt x="2984" y="1670"/>
                  </a:lnTo>
                  <a:lnTo>
                    <a:pt x="2986" y="1666"/>
                  </a:lnTo>
                  <a:lnTo>
                    <a:pt x="2992" y="1664"/>
                  </a:lnTo>
                  <a:lnTo>
                    <a:pt x="2992" y="1664"/>
                  </a:lnTo>
                  <a:lnTo>
                    <a:pt x="2990" y="1668"/>
                  </a:lnTo>
                  <a:lnTo>
                    <a:pt x="2990" y="1668"/>
                  </a:lnTo>
                  <a:close/>
                  <a:moveTo>
                    <a:pt x="3004" y="1824"/>
                  </a:moveTo>
                  <a:lnTo>
                    <a:pt x="3004" y="1824"/>
                  </a:lnTo>
                  <a:lnTo>
                    <a:pt x="3010" y="1822"/>
                  </a:lnTo>
                  <a:lnTo>
                    <a:pt x="3004" y="1824"/>
                  </a:lnTo>
                  <a:lnTo>
                    <a:pt x="3004" y="1824"/>
                  </a:lnTo>
                  <a:close/>
                  <a:moveTo>
                    <a:pt x="3076" y="4092"/>
                  </a:moveTo>
                  <a:lnTo>
                    <a:pt x="3076" y="4092"/>
                  </a:lnTo>
                  <a:lnTo>
                    <a:pt x="3076" y="4088"/>
                  </a:lnTo>
                  <a:lnTo>
                    <a:pt x="3076" y="4086"/>
                  </a:lnTo>
                  <a:lnTo>
                    <a:pt x="3078" y="4086"/>
                  </a:lnTo>
                  <a:lnTo>
                    <a:pt x="3080" y="4086"/>
                  </a:lnTo>
                  <a:lnTo>
                    <a:pt x="3082" y="4088"/>
                  </a:lnTo>
                  <a:lnTo>
                    <a:pt x="3082" y="4090"/>
                  </a:lnTo>
                  <a:lnTo>
                    <a:pt x="3080" y="4092"/>
                  </a:lnTo>
                  <a:lnTo>
                    <a:pt x="3076" y="4092"/>
                  </a:lnTo>
                  <a:lnTo>
                    <a:pt x="3076" y="4092"/>
                  </a:lnTo>
                  <a:lnTo>
                    <a:pt x="3076" y="4092"/>
                  </a:lnTo>
                  <a:lnTo>
                    <a:pt x="3078" y="4092"/>
                  </a:lnTo>
                  <a:lnTo>
                    <a:pt x="3078" y="4092"/>
                  </a:lnTo>
                  <a:lnTo>
                    <a:pt x="3076" y="4092"/>
                  </a:lnTo>
                  <a:lnTo>
                    <a:pt x="3076" y="4092"/>
                  </a:lnTo>
                  <a:close/>
                  <a:moveTo>
                    <a:pt x="3160" y="2112"/>
                  </a:moveTo>
                  <a:lnTo>
                    <a:pt x="3160" y="2112"/>
                  </a:lnTo>
                  <a:lnTo>
                    <a:pt x="3158" y="2116"/>
                  </a:lnTo>
                  <a:lnTo>
                    <a:pt x="3152" y="2120"/>
                  </a:lnTo>
                  <a:lnTo>
                    <a:pt x="3138" y="2128"/>
                  </a:lnTo>
                  <a:lnTo>
                    <a:pt x="3120" y="2136"/>
                  </a:lnTo>
                  <a:lnTo>
                    <a:pt x="3098" y="2144"/>
                  </a:lnTo>
                  <a:lnTo>
                    <a:pt x="3028" y="2168"/>
                  </a:lnTo>
                  <a:lnTo>
                    <a:pt x="3028" y="2168"/>
                  </a:lnTo>
                  <a:lnTo>
                    <a:pt x="3024" y="2150"/>
                  </a:lnTo>
                  <a:lnTo>
                    <a:pt x="3022" y="2134"/>
                  </a:lnTo>
                  <a:lnTo>
                    <a:pt x="3022" y="2124"/>
                  </a:lnTo>
                  <a:lnTo>
                    <a:pt x="3026" y="2116"/>
                  </a:lnTo>
                  <a:lnTo>
                    <a:pt x="3032" y="2110"/>
                  </a:lnTo>
                  <a:lnTo>
                    <a:pt x="3040" y="2106"/>
                  </a:lnTo>
                  <a:lnTo>
                    <a:pt x="3048" y="2106"/>
                  </a:lnTo>
                  <a:lnTo>
                    <a:pt x="3058" y="2106"/>
                  </a:lnTo>
                  <a:lnTo>
                    <a:pt x="3078" y="2108"/>
                  </a:lnTo>
                  <a:lnTo>
                    <a:pt x="3098" y="2112"/>
                  </a:lnTo>
                  <a:lnTo>
                    <a:pt x="3114" y="2114"/>
                  </a:lnTo>
                  <a:lnTo>
                    <a:pt x="3118" y="2114"/>
                  </a:lnTo>
                  <a:lnTo>
                    <a:pt x="3122" y="2110"/>
                  </a:lnTo>
                  <a:lnTo>
                    <a:pt x="3122" y="2110"/>
                  </a:lnTo>
                  <a:lnTo>
                    <a:pt x="3126" y="2106"/>
                  </a:lnTo>
                  <a:lnTo>
                    <a:pt x="3132" y="2102"/>
                  </a:lnTo>
                  <a:lnTo>
                    <a:pt x="3140" y="2098"/>
                  </a:lnTo>
                  <a:lnTo>
                    <a:pt x="3148" y="2098"/>
                  </a:lnTo>
                  <a:lnTo>
                    <a:pt x="3156" y="2098"/>
                  </a:lnTo>
                  <a:lnTo>
                    <a:pt x="3162" y="2100"/>
                  </a:lnTo>
                  <a:lnTo>
                    <a:pt x="3164" y="2102"/>
                  </a:lnTo>
                  <a:lnTo>
                    <a:pt x="3164" y="2104"/>
                  </a:lnTo>
                  <a:lnTo>
                    <a:pt x="3160" y="2112"/>
                  </a:lnTo>
                  <a:lnTo>
                    <a:pt x="3160" y="2112"/>
                  </a:lnTo>
                  <a:lnTo>
                    <a:pt x="3158" y="2116"/>
                  </a:lnTo>
                  <a:lnTo>
                    <a:pt x="3160" y="2112"/>
                  </a:lnTo>
                  <a:lnTo>
                    <a:pt x="3160" y="2112"/>
                  </a:lnTo>
                  <a:close/>
                  <a:moveTo>
                    <a:pt x="3130" y="1738"/>
                  </a:moveTo>
                  <a:lnTo>
                    <a:pt x="3130" y="1738"/>
                  </a:lnTo>
                  <a:lnTo>
                    <a:pt x="3126" y="1740"/>
                  </a:lnTo>
                  <a:lnTo>
                    <a:pt x="3126" y="1740"/>
                  </a:lnTo>
                  <a:lnTo>
                    <a:pt x="3126" y="1742"/>
                  </a:lnTo>
                  <a:lnTo>
                    <a:pt x="3128" y="1742"/>
                  </a:lnTo>
                  <a:lnTo>
                    <a:pt x="3134" y="1738"/>
                  </a:lnTo>
                  <a:lnTo>
                    <a:pt x="3136" y="1736"/>
                  </a:lnTo>
                  <a:lnTo>
                    <a:pt x="3130" y="1738"/>
                  </a:lnTo>
                  <a:lnTo>
                    <a:pt x="3130" y="1738"/>
                  </a:lnTo>
                  <a:lnTo>
                    <a:pt x="3130" y="1738"/>
                  </a:lnTo>
                  <a:lnTo>
                    <a:pt x="3130" y="1738"/>
                  </a:lnTo>
                  <a:lnTo>
                    <a:pt x="3130" y="1738"/>
                  </a:lnTo>
                  <a:close/>
                  <a:moveTo>
                    <a:pt x="2950" y="50"/>
                  </a:moveTo>
                  <a:lnTo>
                    <a:pt x="2950" y="50"/>
                  </a:lnTo>
                  <a:lnTo>
                    <a:pt x="2898" y="46"/>
                  </a:lnTo>
                  <a:lnTo>
                    <a:pt x="2898" y="46"/>
                  </a:lnTo>
                  <a:lnTo>
                    <a:pt x="3012" y="46"/>
                  </a:lnTo>
                  <a:lnTo>
                    <a:pt x="3110" y="48"/>
                  </a:lnTo>
                  <a:lnTo>
                    <a:pt x="3110" y="48"/>
                  </a:lnTo>
                  <a:lnTo>
                    <a:pt x="3090" y="46"/>
                  </a:lnTo>
                  <a:lnTo>
                    <a:pt x="3108" y="46"/>
                  </a:lnTo>
                  <a:lnTo>
                    <a:pt x="3154" y="48"/>
                  </a:lnTo>
                  <a:lnTo>
                    <a:pt x="3154" y="48"/>
                  </a:lnTo>
                  <a:lnTo>
                    <a:pt x="3150" y="48"/>
                  </a:lnTo>
                  <a:lnTo>
                    <a:pt x="3166" y="48"/>
                  </a:lnTo>
                  <a:lnTo>
                    <a:pt x="3192" y="48"/>
                  </a:lnTo>
                  <a:lnTo>
                    <a:pt x="3214" y="50"/>
                  </a:lnTo>
                  <a:lnTo>
                    <a:pt x="3214" y="50"/>
                  </a:lnTo>
                  <a:lnTo>
                    <a:pt x="2950" y="50"/>
                  </a:lnTo>
                  <a:lnTo>
                    <a:pt x="2950" y="50"/>
                  </a:lnTo>
                  <a:lnTo>
                    <a:pt x="2946" y="48"/>
                  </a:lnTo>
                  <a:lnTo>
                    <a:pt x="2950" y="50"/>
                  </a:lnTo>
                  <a:lnTo>
                    <a:pt x="2950" y="50"/>
                  </a:lnTo>
                  <a:close/>
                  <a:moveTo>
                    <a:pt x="3268" y="1794"/>
                  </a:moveTo>
                  <a:lnTo>
                    <a:pt x="3268" y="1794"/>
                  </a:lnTo>
                  <a:lnTo>
                    <a:pt x="3254" y="1788"/>
                  </a:lnTo>
                  <a:lnTo>
                    <a:pt x="3242" y="1780"/>
                  </a:lnTo>
                  <a:lnTo>
                    <a:pt x="3214" y="1760"/>
                  </a:lnTo>
                  <a:lnTo>
                    <a:pt x="3214" y="1760"/>
                  </a:lnTo>
                  <a:lnTo>
                    <a:pt x="3216" y="1752"/>
                  </a:lnTo>
                  <a:lnTo>
                    <a:pt x="3218" y="1744"/>
                  </a:lnTo>
                  <a:lnTo>
                    <a:pt x="3224" y="1738"/>
                  </a:lnTo>
                  <a:lnTo>
                    <a:pt x="3230" y="1734"/>
                  </a:lnTo>
                  <a:lnTo>
                    <a:pt x="3240" y="1730"/>
                  </a:lnTo>
                  <a:lnTo>
                    <a:pt x="3250" y="1728"/>
                  </a:lnTo>
                  <a:lnTo>
                    <a:pt x="3270" y="1728"/>
                  </a:lnTo>
                  <a:lnTo>
                    <a:pt x="3292" y="1732"/>
                  </a:lnTo>
                  <a:lnTo>
                    <a:pt x="3312" y="1738"/>
                  </a:lnTo>
                  <a:lnTo>
                    <a:pt x="3318" y="1742"/>
                  </a:lnTo>
                  <a:lnTo>
                    <a:pt x="3324" y="1746"/>
                  </a:lnTo>
                  <a:lnTo>
                    <a:pt x="3328" y="1752"/>
                  </a:lnTo>
                  <a:lnTo>
                    <a:pt x="3330" y="1758"/>
                  </a:lnTo>
                  <a:lnTo>
                    <a:pt x="3330" y="1758"/>
                  </a:lnTo>
                  <a:lnTo>
                    <a:pt x="3326" y="1774"/>
                  </a:lnTo>
                  <a:lnTo>
                    <a:pt x="3320" y="1786"/>
                  </a:lnTo>
                  <a:lnTo>
                    <a:pt x="3314" y="1792"/>
                  </a:lnTo>
                  <a:lnTo>
                    <a:pt x="3304" y="1794"/>
                  </a:lnTo>
                  <a:lnTo>
                    <a:pt x="3294" y="1794"/>
                  </a:lnTo>
                  <a:lnTo>
                    <a:pt x="3286" y="1792"/>
                  </a:lnTo>
                  <a:lnTo>
                    <a:pt x="3276" y="1792"/>
                  </a:lnTo>
                  <a:lnTo>
                    <a:pt x="3268" y="1794"/>
                  </a:lnTo>
                  <a:lnTo>
                    <a:pt x="3268" y="1794"/>
                  </a:lnTo>
                  <a:lnTo>
                    <a:pt x="3270" y="1794"/>
                  </a:lnTo>
                  <a:lnTo>
                    <a:pt x="3268" y="1794"/>
                  </a:lnTo>
                  <a:lnTo>
                    <a:pt x="3268" y="1794"/>
                  </a:lnTo>
                  <a:close/>
                  <a:moveTo>
                    <a:pt x="3292" y="2954"/>
                  </a:moveTo>
                  <a:lnTo>
                    <a:pt x="3292" y="2954"/>
                  </a:lnTo>
                  <a:lnTo>
                    <a:pt x="3312" y="2942"/>
                  </a:lnTo>
                  <a:lnTo>
                    <a:pt x="3292" y="2954"/>
                  </a:lnTo>
                  <a:lnTo>
                    <a:pt x="3292" y="2954"/>
                  </a:lnTo>
                  <a:lnTo>
                    <a:pt x="3294" y="2954"/>
                  </a:lnTo>
                  <a:lnTo>
                    <a:pt x="3292" y="2954"/>
                  </a:lnTo>
                  <a:lnTo>
                    <a:pt x="3292" y="2954"/>
                  </a:lnTo>
                  <a:close/>
                  <a:moveTo>
                    <a:pt x="3348" y="2190"/>
                  </a:moveTo>
                  <a:lnTo>
                    <a:pt x="3348" y="2190"/>
                  </a:lnTo>
                  <a:lnTo>
                    <a:pt x="3346" y="2190"/>
                  </a:lnTo>
                  <a:lnTo>
                    <a:pt x="3340" y="2190"/>
                  </a:lnTo>
                  <a:lnTo>
                    <a:pt x="3330" y="2194"/>
                  </a:lnTo>
                  <a:lnTo>
                    <a:pt x="3312" y="2202"/>
                  </a:lnTo>
                  <a:lnTo>
                    <a:pt x="3312" y="2202"/>
                  </a:lnTo>
                  <a:lnTo>
                    <a:pt x="3308" y="2190"/>
                  </a:lnTo>
                  <a:lnTo>
                    <a:pt x="3308" y="2176"/>
                  </a:lnTo>
                  <a:lnTo>
                    <a:pt x="3310" y="2158"/>
                  </a:lnTo>
                  <a:lnTo>
                    <a:pt x="3316" y="2140"/>
                  </a:lnTo>
                  <a:lnTo>
                    <a:pt x="3320" y="2134"/>
                  </a:lnTo>
                  <a:lnTo>
                    <a:pt x="3326" y="2128"/>
                  </a:lnTo>
                  <a:lnTo>
                    <a:pt x="3332" y="2122"/>
                  </a:lnTo>
                  <a:lnTo>
                    <a:pt x="3340" y="2120"/>
                  </a:lnTo>
                  <a:lnTo>
                    <a:pt x="3348" y="2120"/>
                  </a:lnTo>
                  <a:lnTo>
                    <a:pt x="3356" y="2120"/>
                  </a:lnTo>
                  <a:lnTo>
                    <a:pt x="3366" y="2126"/>
                  </a:lnTo>
                  <a:lnTo>
                    <a:pt x="3378" y="2132"/>
                  </a:lnTo>
                  <a:lnTo>
                    <a:pt x="3378" y="2132"/>
                  </a:lnTo>
                  <a:lnTo>
                    <a:pt x="3348" y="2190"/>
                  </a:lnTo>
                  <a:lnTo>
                    <a:pt x="3348" y="2190"/>
                  </a:lnTo>
                  <a:lnTo>
                    <a:pt x="3348" y="2188"/>
                  </a:lnTo>
                  <a:lnTo>
                    <a:pt x="3348" y="2186"/>
                  </a:lnTo>
                  <a:lnTo>
                    <a:pt x="3352" y="2182"/>
                  </a:lnTo>
                  <a:lnTo>
                    <a:pt x="3354" y="2182"/>
                  </a:lnTo>
                  <a:lnTo>
                    <a:pt x="3354" y="2182"/>
                  </a:lnTo>
                  <a:lnTo>
                    <a:pt x="3348" y="2190"/>
                  </a:lnTo>
                  <a:lnTo>
                    <a:pt x="3348" y="2190"/>
                  </a:lnTo>
                  <a:close/>
                  <a:moveTo>
                    <a:pt x="3458" y="50"/>
                  </a:moveTo>
                  <a:lnTo>
                    <a:pt x="3458" y="50"/>
                  </a:lnTo>
                  <a:lnTo>
                    <a:pt x="3404" y="50"/>
                  </a:lnTo>
                  <a:lnTo>
                    <a:pt x="3350" y="50"/>
                  </a:lnTo>
                  <a:lnTo>
                    <a:pt x="3350" y="50"/>
                  </a:lnTo>
                  <a:lnTo>
                    <a:pt x="3366" y="48"/>
                  </a:lnTo>
                  <a:lnTo>
                    <a:pt x="3380" y="48"/>
                  </a:lnTo>
                  <a:lnTo>
                    <a:pt x="3410" y="48"/>
                  </a:lnTo>
                  <a:lnTo>
                    <a:pt x="3410" y="48"/>
                  </a:lnTo>
                  <a:lnTo>
                    <a:pt x="3384" y="42"/>
                  </a:lnTo>
                  <a:lnTo>
                    <a:pt x="3384" y="42"/>
                  </a:lnTo>
                  <a:lnTo>
                    <a:pt x="3420" y="46"/>
                  </a:lnTo>
                  <a:lnTo>
                    <a:pt x="3446" y="48"/>
                  </a:lnTo>
                  <a:lnTo>
                    <a:pt x="3458" y="50"/>
                  </a:lnTo>
                  <a:lnTo>
                    <a:pt x="3458" y="50"/>
                  </a:lnTo>
                  <a:lnTo>
                    <a:pt x="3460" y="48"/>
                  </a:lnTo>
                  <a:lnTo>
                    <a:pt x="3458" y="50"/>
                  </a:lnTo>
                  <a:lnTo>
                    <a:pt x="3458" y="50"/>
                  </a:lnTo>
                  <a:close/>
                  <a:moveTo>
                    <a:pt x="3796" y="1932"/>
                  </a:moveTo>
                  <a:lnTo>
                    <a:pt x="3796" y="1932"/>
                  </a:lnTo>
                  <a:lnTo>
                    <a:pt x="3800" y="1922"/>
                  </a:lnTo>
                  <a:lnTo>
                    <a:pt x="3804" y="1914"/>
                  </a:lnTo>
                  <a:lnTo>
                    <a:pt x="3812" y="1908"/>
                  </a:lnTo>
                  <a:lnTo>
                    <a:pt x="3820" y="1906"/>
                  </a:lnTo>
                  <a:lnTo>
                    <a:pt x="3828" y="1904"/>
                  </a:lnTo>
                  <a:lnTo>
                    <a:pt x="3838" y="1904"/>
                  </a:lnTo>
                  <a:lnTo>
                    <a:pt x="3848" y="1906"/>
                  </a:lnTo>
                  <a:lnTo>
                    <a:pt x="3856" y="1908"/>
                  </a:lnTo>
                  <a:lnTo>
                    <a:pt x="3866" y="1914"/>
                  </a:lnTo>
                  <a:lnTo>
                    <a:pt x="3874" y="1920"/>
                  </a:lnTo>
                  <a:lnTo>
                    <a:pt x="3880" y="1928"/>
                  </a:lnTo>
                  <a:lnTo>
                    <a:pt x="3886" y="1936"/>
                  </a:lnTo>
                  <a:lnTo>
                    <a:pt x="3888" y="1946"/>
                  </a:lnTo>
                  <a:lnTo>
                    <a:pt x="3890" y="1956"/>
                  </a:lnTo>
                  <a:lnTo>
                    <a:pt x="3888" y="1968"/>
                  </a:lnTo>
                  <a:lnTo>
                    <a:pt x="3884" y="1980"/>
                  </a:lnTo>
                  <a:lnTo>
                    <a:pt x="3884" y="1980"/>
                  </a:lnTo>
                  <a:lnTo>
                    <a:pt x="3878" y="1992"/>
                  </a:lnTo>
                  <a:lnTo>
                    <a:pt x="3870" y="2000"/>
                  </a:lnTo>
                  <a:lnTo>
                    <a:pt x="3862" y="2006"/>
                  </a:lnTo>
                  <a:lnTo>
                    <a:pt x="3854" y="2008"/>
                  </a:lnTo>
                  <a:lnTo>
                    <a:pt x="3846" y="2008"/>
                  </a:lnTo>
                  <a:lnTo>
                    <a:pt x="3840" y="2006"/>
                  </a:lnTo>
                  <a:lnTo>
                    <a:pt x="3832" y="2002"/>
                  </a:lnTo>
                  <a:lnTo>
                    <a:pt x="3824" y="1996"/>
                  </a:lnTo>
                  <a:lnTo>
                    <a:pt x="3812" y="1982"/>
                  </a:lnTo>
                  <a:lnTo>
                    <a:pt x="3802" y="1964"/>
                  </a:lnTo>
                  <a:lnTo>
                    <a:pt x="3796" y="1948"/>
                  </a:lnTo>
                  <a:lnTo>
                    <a:pt x="3796" y="1940"/>
                  </a:lnTo>
                  <a:lnTo>
                    <a:pt x="3796" y="1932"/>
                  </a:lnTo>
                  <a:lnTo>
                    <a:pt x="3796" y="1932"/>
                  </a:lnTo>
                  <a:lnTo>
                    <a:pt x="3798" y="1928"/>
                  </a:lnTo>
                  <a:lnTo>
                    <a:pt x="3796" y="1932"/>
                  </a:lnTo>
                  <a:lnTo>
                    <a:pt x="3796" y="1932"/>
                  </a:lnTo>
                  <a:close/>
                  <a:moveTo>
                    <a:pt x="3758" y="2028"/>
                  </a:moveTo>
                  <a:lnTo>
                    <a:pt x="3758" y="2028"/>
                  </a:lnTo>
                  <a:lnTo>
                    <a:pt x="3756" y="2028"/>
                  </a:lnTo>
                  <a:lnTo>
                    <a:pt x="3758" y="2028"/>
                  </a:lnTo>
                  <a:lnTo>
                    <a:pt x="3758" y="2028"/>
                  </a:lnTo>
                  <a:close/>
                  <a:moveTo>
                    <a:pt x="3710" y="2564"/>
                  </a:moveTo>
                  <a:lnTo>
                    <a:pt x="3710" y="2564"/>
                  </a:lnTo>
                  <a:lnTo>
                    <a:pt x="3714" y="2562"/>
                  </a:lnTo>
                  <a:lnTo>
                    <a:pt x="3716" y="2558"/>
                  </a:lnTo>
                  <a:lnTo>
                    <a:pt x="3720" y="2548"/>
                  </a:lnTo>
                  <a:lnTo>
                    <a:pt x="3722" y="2544"/>
                  </a:lnTo>
                  <a:lnTo>
                    <a:pt x="3726" y="2540"/>
                  </a:lnTo>
                  <a:lnTo>
                    <a:pt x="3730" y="2538"/>
                  </a:lnTo>
                  <a:lnTo>
                    <a:pt x="3740" y="2538"/>
                  </a:lnTo>
                  <a:lnTo>
                    <a:pt x="3740" y="2538"/>
                  </a:lnTo>
                  <a:lnTo>
                    <a:pt x="3746" y="2552"/>
                  </a:lnTo>
                  <a:lnTo>
                    <a:pt x="3748" y="2558"/>
                  </a:lnTo>
                  <a:lnTo>
                    <a:pt x="3746" y="2562"/>
                  </a:lnTo>
                  <a:lnTo>
                    <a:pt x="3746" y="2564"/>
                  </a:lnTo>
                  <a:lnTo>
                    <a:pt x="3742" y="2566"/>
                  </a:lnTo>
                  <a:lnTo>
                    <a:pt x="3736" y="2568"/>
                  </a:lnTo>
                  <a:lnTo>
                    <a:pt x="3728" y="2568"/>
                  </a:lnTo>
                  <a:lnTo>
                    <a:pt x="3720" y="2566"/>
                  </a:lnTo>
                  <a:lnTo>
                    <a:pt x="3710" y="2564"/>
                  </a:lnTo>
                  <a:lnTo>
                    <a:pt x="3710" y="2564"/>
                  </a:lnTo>
                  <a:lnTo>
                    <a:pt x="3708" y="2564"/>
                  </a:lnTo>
                  <a:lnTo>
                    <a:pt x="3710" y="2564"/>
                  </a:lnTo>
                  <a:lnTo>
                    <a:pt x="3710" y="2564"/>
                  </a:lnTo>
                  <a:close/>
                  <a:moveTo>
                    <a:pt x="3670" y="2690"/>
                  </a:moveTo>
                  <a:lnTo>
                    <a:pt x="3670" y="2690"/>
                  </a:lnTo>
                  <a:lnTo>
                    <a:pt x="3666" y="2684"/>
                  </a:lnTo>
                  <a:lnTo>
                    <a:pt x="3668" y="2684"/>
                  </a:lnTo>
                  <a:lnTo>
                    <a:pt x="3668" y="2684"/>
                  </a:lnTo>
                  <a:lnTo>
                    <a:pt x="3680" y="2696"/>
                  </a:lnTo>
                  <a:lnTo>
                    <a:pt x="3688" y="2704"/>
                  </a:lnTo>
                  <a:lnTo>
                    <a:pt x="3690" y="2710"/>
                  </a:lnTo>
                  <a:lnTo>
                    <a:pt x="3690" y="2712"/>
                  </a:lnTo>
                  <a:lnTo>
                    <a:pt x="3688" y="2714"/>
                  </a:lnTo>
                  <a:lnTo>
                    <a:pt x="3686" y="2714"/>
                  </a:lnTo>
                  <a:lnTo>
                    <a:pt x="3680" y="2712"/>
                  </a:lnTo>
                  <a:lnTo>
                    <a:pt x="3680" y="2712"/>
                  </a:lnTo>
                  <a:lnTo>
                    <a:pt x="3666" y="2708"/>
                  </a:lnTo>
                  <a:lnTo>
                    <a:pt x="3662" y="2704"/>
                  </a:lnTo>
                  <a:lnTo>
                    <a:pt x="3660" y="2702"/>
                  </a:lnTo>
                  <a:lnTo>
                    <a:pt x="3660" y="2698"/>
                  </a:lnTo>
                  <a:lnTo>
                    <a:pt x="3662" y="2696"/>
                  </a:lnTo>
                  <a:lnTo>
                    <a:pt x="3670" y="2690"/>
                  </a:lnTo>
                  <a:lnTo>
                    <a:pt x="3670" y="2690"/>
                  </a:lnTo>
                  <a:lnTo>
                    <a:pt x="3666" y="2688"/>
                  </a:lnTo>
                  <a:lnTo>
                    <a:pt x="3670" y="2690"/>
                  </a:lnTo>
                  <a:lnTo>
                    <a:pt x="3670" y="2690"/>
                  </a:lnTo>
                  <a:close/>
                  <a:moveTo>
                    <a:pt x="3558" y="48"/>
                  </a:moveTo>
                  <a:lnTo>
                    <a:pt x="3558" y="48"/>
                  </a:lnTo>
                  <a:lnTo>
                    <a:pt x="3582" y="50"/>
                  </a:lnTo>
                  <a:lnTo>
                    <a:pt x="3580" y="50"/>
                  </a:lnTo>
                  <a:lnTo>
                    <a:pt x="3566" y="50"/>
                  </a:lnTo>
                  <a:lnTo>
                    <a:pt x="3558" y="48"/>
                  </a:lnTo>
                  <a:lnTo>
                    <a:pt x="3558" y="48"/>
                  </a:lnTo>
                  <a:lnTo>
                    <a:pt x="3562" y="48"/>
                  </a:lnTo>
                  <a:lnTo>
                    <a:pt x="3558" y="48"/>
                  </a:lnTo>
                  <a:lnTo>
                    <a:pt x="3558" y="48"/>
                  </a:lnTo>
                  <a:close/>
                  <a:moveTo>
                    <a:pt x="3524" y="1342"/>
                  </a:moveTo>
                  <a:lnTo>
                    <a:pt x="3524" y="1342"/>
                  </a:lnTo>
                  <a:lnTo>
                    <a:pt x="3538" y="1330"/>
                  </a:lnTo>
                  <a:lnTo>
                    <a:pt x="3552" y="1322"/>
                  </a:lnTo>
                  <a:lnTo>
                    <a:pt x="3566" y="1316"/>
                  </a:lnTo>
                  <a:lnTo>
                    <a:pt x="3578" y="1316"/>
                  </a:lnTo>
                  <a:lnTo>
                    <a:pt x="3592" y="1318"/>
                  </a:lnTo>
                  <a:lnTo>
                    <a:pt x="3602" y="1320"/>
                  </a:lnTo>
                  <a:lnTo>
                    <a:pt x="3612" y="1326"/>
                  </a:lnTo>
                  <a:lnTo>
                    <a:pt x="3618" y="1334"/>
                  </a:lnTo>
                  <a:lnTo>
                    <a:pt x="3622" y="1342"/>
                  </a:lnTo>
                  <a:lnTo>
                    <a:pt x="3624" y="1352"/>
                  </a:lnTo>
                  <a:lnTo>
                    <a:pt x="3622" y="1360"/>
                  </a:lnTo>
                  <a:lnTo>
                    <a:pt x="3616" y="1370"/>
                  </a:lnTo>
                  <a:lnTo>
                    <a:pt x="3604" y="1378"/>
                  </a:lnTo>
                  <a:lnTo>
                    <a:pt x="3590" y="1386"/>
                  </a:lnTo>
                  <a:lnTo>
                    <a:pt x="3568" y="1392"/>
                  </a:lnTo>
                  <a:lnTo>
                    <a:pt x="3542" y="1396"/>
                  </a:lnTo>
                  <a:lnTo>
                    <a:pt x="3542" y="1396"/>
                  </a:lnTo>
                  <a:lnTo>
                    <a:pt x="3538" y="1394"/>
                  </a:lnTo>
                  <a:lnTo>
                    <a:pt x="3534" y="1388"/>
                  </a:lnTo>
                  <a:lnTo>
                    <a:pt x="3526" y="1370"/>
                  </a:lnTo>
                  <a:lnTo>
                    <a:pt x="3522" y="1350"/>
                  </a:lnTo>
                  <a:lnTo>
                    <a:pt x="3522" y="1344"/>
                  </a:lnTo>
                  <a:lnTo>
                    <a:pt x="3522" y="1342"/>
                  </a:lnTo>
                  <a:lnTo>
                    <a:pt x="3524" y="1342"/>
                  </a:lnTo>
                  <a:lnTo>
                    <a:pt x="3524" y="1342"/>
                  </a:lnTo>
                  <a:lnTo>
                    <a:pt x="3526" y="1340"/>
                  </a:lnTo>
                  <a:lnTo>
                    <a:pt x="3524" y="1342"/>
                  </a:lnTo>
                  <a:lnTo>
                    <a:pt x="3524" y="1342"/>
                  </a:lnTo>
                  <a:close/>
                  <a:moveTo>
                    <a:pt x="3478" y="46"/>
                  </a:moveTo>
                  <a:lnTo>
                    <a:pt x="3478" y="46"/>
                  </a:lnTo>
                  <a:lnTo>
                    <a:pt x="3496" y="44"/>
                  </a:lnTo>
                  <a:lnTo>
                    <a:pt x="3506" y="44"/>
                  </a:lnTo>
                  <a:lnTo>
                    <a:pt x="3512" y="46"/>
                  </a:lnTo>
                  <a:lnTo>
                    <a:pt x="3518" y="50"/>
                  </a:lnTo>
                  <a:lnTo>
                    <a:pt x="3518" y="50"/>
                  </a:lnTo>
                  <a:lnTo>
                    <a:pt x="3492" y="48"/>
                  </a:lnTo>
                  <a:lnTo>
                    <a:pt x="3476" y="48"/>
                  </a:lnTo>
                  <a:lnTo>
                    <a:pt x="3478" y="46"/>
                  </a:lnTo>
                  <a:lnTo>
                    <a:pt x="3478" y="46"/>
                  </a:lnTo>
                  <a:close/>
                  <a:moveTo>
                    <a:pt x="3640" y="2464"/>
                  </a:moveTo>
                  <a:lnTo>
                    <a:pt x="3640" y="2464"/>
                  </a:lnTo>
                  <a:lnTo>
                    <a:pt x="3636" y="2470"/>
                  </a:lnTo>
                  <a:lnTo>
                    <a:pt x="3632" y="2476"/>
                  </a:lnTo>
                  <a:lnTo>
                    <a:pt x="3620" y="2486"/>
                  </a:lnTo>
                  <a:lnTo>
                    <a:pt x="3606" y="2494"/>
                  </a:lnTo>
                  <a:lnTo>
                    <a:pt x="3590" y="2500"/>
                  </a:lnTo>
                  <a:lnTo>
                    <a:pt x="3574" y="2504"/>
                  </a:lnTo>
                  <a:lnTo>
                    <a:pt x="3556" y="2506"/>
                  </a:lnTo>
                  <a:lnTo>
                    <a:pt x="3538" y="2506"/>
                  </a:lnTo>
                  <a:lnTo>
                    <a:pt x="3524" y="2506"/>
                  </a:lnTo>
                  <a:lnTo>
                    <a:pt x="3524" y="2506"/>
                  </a:lnTo>
                  <a:lnTo>
                    <a:pt x="3526" y="2504"/>
                  </a:lnTo>
                  <a:lnTo>
                    <a:pt x="3530" y="2502"/>
                  </a:lnTo>
                  <a:lnTo>
                    <a:pt x="3530" y="2500"/>
                  </a:lnTo>
                  <a:lnTo>
                    <a:pt x="3532" y="2496"/>
                  </a:lnTo>
                  <a:lnTo>
                    <a:pt x="3532" y="2496"/>
                  </a:lnTo>
                  <a:lnTo>
                    <a:pt x="3516" y="2504"/>
                  </a:lnTo>
                  <a:lnTo>
                    <a:pt x="3516" y="2504"/>
                  </a:lnTo>
                  <a:lnTo>
                    <a:pt x="3522" y="2492"/>
                  </a:lnTo>
                  <a:lnTo>
                    <a:pt x="3530" y="2478"/>
                  </a:lnTo>
                  <a:lnTo>
                    <a:pt x="3534" y="2460"/>
                  </a:lnTo>
                  <a:lnTo>
                    <a:pt x="3538" y="2442"/>
                  </a:lnTo>
                  <a:lnTo>
                    <a:pt x="3550" y="2386"/>
                  </a:lnTo>
                  <a:lnTo>
                    <a:pt x="3550" y="2386"/>
                  </a:lnTo>
                  <a:lnTo>
                    <a:pt x="3568" y="2380"/>
                  </a:lnTo>
                  <a:lnTo>
                    <a:pt x="3592" y="2378"/>
                  </a:lnTo>
                  <a:lnTo>
                    <a:pt x="3616" y="2378"/>
                  </a:lnTo>
                  <a:lnTo>
                    <a:pt x="3628" y="2380"/>
                  </a:lnTo>
                  <a:lnTo>
                    <a:pt x="3640" y="2382"/>
                  </a:lnTo>
                  <a:lnTo>
                    <a:pt x="3650" y="2386"/>
                  </a:lnTo>
                  <a:lnTo>
                    <a:pt x="3658" y="2392"/>
                  </a:lnTo>
                  <a:lnTo>
                    <a:pt x="3664" y="2400"/>
                  </a:lnTo>
                  <a:lnTo>
                    <a:pt x="3666" y="2408"/>
                  </a:lnTo>
                  <a:lnTo>
                    <a:pt x="3666" y="2420"/>
                  </a:lnTo>
                  <a:lnTo>
                    <a:pt x="3662" y="2432"/>
                  </a:lnTo>
                  <a:lnTo>
                    <a:pt x="3654" y="2446"/>
                  </a:lnTo>
                  <a:lnTo>
                    <a:pt x="3640" y="2464"/>
                  </a:lnTo>
                  <a:lnTo>
                    <a:pt x="3640" y="2464"/>
                  </a:lnTo>
                  <a:lnTo>
                    <a:pt x="3640" y="2468"/>
                  </a:lnTo>
                  <a:lnTo>
                    <a:pt x="3640" y="2468"/>
                  </a:lnTo>
                  <a:lnTo>
                    <a:pt x="3644" y="2462"/>
                  </a:lnTo>
                  <a:lnTo>
                    <a:pt x="3646" y="2458"/>
                  </a:lnTo>
                  <a:lnTo>
                    <a:pt x="3640" y="2464"/>
                  </a:lnTo>
                  <a:lnTo>
                    <a:pt x="3640" y="2464"/>
                  </a:lnTo>
                  <a:close/>
                  <a:moveTo>
                    <a:pt x="3728" y="4114"/>
                  </a:moveTo>
                  <a:lnTo>
                    <a:pt x="3728" y="4114"/>
                  </a:lnTo>
                  <a:lnTo>
                    <a:pt x="3694" y="4116"/>
                  </a:lnTo>
                  <a:lnTo>
                    <a:pt x="3660" y="4116"/>
                  </a:lnTo>
                  <a:lnTo>
                    <a:pt x="3660" y="4116"/>
                  </a:lnTo>
                  <a:lnTo>
                    <a:pt x="3696" y="4114"/>
                  </a:lnTo>
                  <a:lnTo>
                    <a:pt x="3718" y="4112"/>
                  </a:lnTo>
                  <a:lnTo>
                    <a:pt x="3726" y="4114"/>
                  </a:lnTo>
                  <a:lnTo>
                    <a:pt x="3728" y="4114"/>
                  </a:lnTo>
                  <a:lnTo>
                    <a:pt x="3728" y="4114"/>
                  </a:lnTo>
                  <a:lnTo>
                    <a:pt x="3722" y="4114"/>
                  </a:lnTo>
                  <a:lnTo>
                    <a:pt x="3728" y="4114"/>
                  </a:lnTo>
                  <a:lnTo>
                    <a:pt x="3728" y="4114"/>
                  </a:lnTo>
                  <a:close/>
                  <a:moveTo>
                    <a:pt x="3778" y="4034"/>
                  </a:moveTo>
                  <a:lnTo>
                    <a:pt x="3778" y="4034"/>
                  </a:lnTo>
                  <a:lnTo>
                    <a:pt x="3770" y="4042"/>
                  </a:lnTo>
                  <a:lnTo>
                    <a:pt x="3762" y="4046"/>
                  </a:lnTo>
                  <a:lnTo>
                    <a:pt x="3754" y="4046"/>
                  </a:lnTo>
                  <a:lnTo>
                    <a:pt x="3744" y="4042"/>
                  </a:lnTo>
                  <a:lnTo>
                    <a:pt x="3744" y="4042"/>
                  </a:lnTo>
                  <a:lnTo>
                    <a:pt x="3742" y="4030"/>
                  </a:lnTo>
                  <a:lnTo>
                    <a:pt x="3740" y="4020"/>
                  </a:lnTo>
                  <a:lnTo>
                    <a:pt x="3742" y="4014"/>
                  </a:lnTo>
                  <a:lnTo>
                    <a:pt x="3744" y="4010"/>
                  </a:lnTo>
                  <a:lnTo>
                    <a:pt x="3746" y="4010"/>
                  </a:lnTo>
                  <a:lnTo>
                    <a:pt x="3750" y="4010"/>
                  </a:lnTo>
                  <a:lnTo>
                    <a:pt x="3758" y="4014"/>
                  </a:lnTo>
                  <a:lnTo>
                    <a:pt x="3768" y="4020"/>
                  </a:lnTo>
                  <a:lnTo>
                    <a:pt x="3774" y="4028"/>
                  </a:lnTo>
                  <a:lnTo>
                    <a:pt x="3778" y="4032"/>
                  </a:lnTo>
                  <a:lnTo>
                    <a:pt x="3780" y="4034"/>
                  </a:lnTo>
                  <a:lnTo>
                    <a:pt x="3778" y="4034"/>
                  </a:lnTo>
                  <a:lnTo>
                    <a:pt x="3778" y="4034"/>
                  </a:lnTo>
                  <a:lnTo>
                    <a:pt x="3776" y="4034"/>
                  </a:lnTo>
                  <a:lnTo>
                    <a:pt x="3778" y="4034"/>
                  </a:lnTo>
                  <a:lnTo>
                    <a:pt x="3778" y="4034"/>
                  </a:lnTo>
                  <a:close/>
                  <a:moveTo>
                    <a:pt x="3846" y="3192"/>
                  </a:moveTo>
                  <a:lnTo>
                    <a:pt x="3846" y="3192"/>
                  </a:lnTo>
                  <a:lnTo>
                    <a:pt x="3830" y="3192"/>
                  </a:lnTo>
                  <a:lnTo>
                    <a:pt x="3814" y="3190"/>
                  </a:lnTo>
                  <a:lnTo>
                    <a:pt x="3796" y="3184"/>
                  </a:lnTo>
                  <a:lnTo>
                    <a:pt x="3782" y="3174"/>
                  </a:lnTo>
                  <a:lnTo>
                    <a:pt x="3766" y="3162"/>
                  </a:lnTo>
                  <a:lnTo>
                    <a:pt x="3752" y="3150"/>
                  </a:lnTo>
                  <a:lnTo>
                    <a:pt x="3730" y="3126"/>
                  </a:lnTo>
                  <a:lnTo>
                    <a:pt x="3730" y="3126"/>
                  </a:lnTo>
                  <a:lnTo>
                    <a:pt x="3732" y="3118"/>
                  </a:lnTo>
                  <a:lnTo>
                    <a:pt x="3730" y="3098"/>
                  </a:lnTo>
                  <a:lnTo>
                    <a:pt x="3730" y="3088"/>
                  </a:lnTo>
                  <a:lnTo>
                    <a:pt x="3726" y="3078"/>
                  </a:lnTo>
                  <a:lnTo>
                    <a:pt x="3722" y="3066"/>
                  </a:lnTo>
                  <a:lnTo>
                    <a:pt x="3716" y="3058"/>
                  </a:lnTo>
                  <a:lnTo>
                    <a:pt x="3716" y="3058"/>
                  </a:lnTo>
                  <a:lnTo>
                    <a:pt x="3720" y="3062"/>
                  </a:lnTo>
                  <a:lnTo>
                    <a:pt x="3726" y="3064"/>
                  </a:lnTo>
                  <a:lnTo>
                    <a:pt x="3730" y="3066"/>
                  </a:lnTo>
                  <a:lnTo>
                    <a:pt x="3736" y="3066"/>
                  </a:lnTo>
                  <a:lnTo>
                    <a:pt x="3736" y="3066"/>
                  </a:lnTo>
                  <a:lnTo>
                    <a:pt x="3732" y="3060"/>
                  </a:lnTo>
                  <a:lnTo>
                    <a:pt x="3728" y="3054"/>
                  </a:lnTo>
                  <a:lnTo>
                    <a:pt x="3722" y="3048"/>
                  </a:lnTo>
                  <a:lnTo>
                    <a:pt x="3720" y="3042"/>
                  </a:lnTo>
                  <a:lnTo>
                    <a:pt x="3720" y="3042"/>
                  </a:lnTo>
                  <a:lnTo>
                    <a:pt x="3724" y="3042"/>
                  </a:lnTo>
                  <a:lnTo>
                    <a:pt x="3728" y="3044"/>
                  </a:lnTo>
                  <a:lnTo>
                    <a:pt x="3734" y="3052"/>
                  </a:lnTo>
                  <a:lnTo>
                    <a:pt x="3738" y="3056"/>
                  </a:lnTo>
                  <a:lnTo>
                    <a:pt x="3742" y="3058"/>
                  </a:lnTo>
                  <a:lnTo>
                    <a:pt x="3746" y="3058"/>
                  </a:lnTo>
                  <a:lnTo>
                    <a:pt x="3750" y="3056"/>
                  </a:lnTo>
                  <a:lnTo>
                    <a:pt x="3750" y="3056"/>
                  </a:lnTo>
                  <a:lnTo>
                    <a:pt x="3748" y="3050"/>
                  </a:lnTo>
                  <a:lnTo>
                    <a:pt x="3746" y="3046"/>
                  </a:lnTo>
                  <a:lnTo>
                    <a:pt x="3742" y="3040"/>
                  </a:lnTo>
                  <a:lnTo>
                    <a:pt x="3740" y="3036"/>
                  </a:lnTo>
                  <a:lnTo>
                    <a:pt x="3740" y="3036"/>
                  </a:lnTo>
                  <a:lnTo>
                    <a:pt x="3748" y="3044"/>
                  </a:lnTo>
                  <a:lnTo>
                    <a:pt x="3756" y="3052"/>
                  </a:lnTo>
                  <a:lnTo>
                    <a:pt x="3782" y="3066"/>
                  </a:lnTo>
                  <a:lnTo>
                    <a:pt x="3812" y="3082"/>
                  </a:lnTo>
                  <a:lnTo>
                    <a:pt x="3842" y="3100"/>
                  </a:lnTo>
                  <a:lnTo>
                    <a:pt x="3854" y="3108"/>
                  </a:lnTo>
                  <a:lnTo>
                    <a:pt x="3866" y="3118"/>
                  </a:lnTo>
                  <a:lnTo>
                    <a:pt x="3872" y="3128"/>
                  </a:lnTo>
                  <a:lnTo>
                    <a:pt x="3878" y="3140"/>
                  </a:lnTo>
                  <a:lnTo>
                    <a:pt x="3878" y="3152"/>
                  </a:lnTo>
                  <a:lnTo>
                    <a:pt x="3872" y="3164"/>
                  </a:lnTo>
                  <a:lnTo>
                    <a:pt x="3862" y="3178"/>
                  </a:lnTo>
                  <a:lnTo>
                    <a:pt x="3846" y="3192"/>
                  </a:lnTo>
                  <a:lnTo>
                    <a:pt x="3846" y="3192"/>
                  </a:lnTo>
                  <a:lnTo>
                    <a:pt x="3838" y="3194"/>
                  </a:lnTo>
                  <a:lnTo>
                    <a:pt x="3846" y="3192"/>
                  </a:lnTo>
                  <a:lnTo>
                    <a:pt x="3846" y="3192"/>
                  </a:lnTo>
                  <a:close/>
                  <a:moveTo>
                    <a:pt x="3900" y="4048"/>
                  </a:moveTo>
                  <a:lnTo>
                    <a:pt x="3900" y="4048"/>
                  </a:lnTo>
                  <a:lnTo>
                    <a:pt x="3898" y="4048"/>
                  </a:lnTo>
                  <a:lnTo>
                    <a:pt x="3892" y="4050"/>
                  </a:lnTo>
                  <a:lnTo>
                    <a:pt x="3874" y="4050"/>
                  </a:lnTo>
                  <a:lnTo>
                    <a:pt x="3856" y="4050"/>
                  </a:lnTo>
                  <a:lnTo>
                    <a:pt x="3850" y="4048"/>
                  </a:lnTo>
                  <a:lnTo>
                    <a:pt x="3850" y="4048"/>
                  </a:lnTo>
                  <a:lnTo>
                    <a:pt x="3852" y="4044"/>
                  </a:lnTo>
                  <a:lnTo>
                    <a:pt x="3856" y="4040"/>
                  </a:lnTo>
                  <a:lnTo>
                    <a:pt x="3870" y="4034"/>
                  </a:lnTo>
                  <a:lnTo>
                    <a:pt x="3882" y="4028"/>
                  </a:lnTo>
                  <a:lnTo>
                    <a:pt x="3888" y="4024"/>
                  </a:lnTo>
                  <a:lnTo>
                    <a:pt x="3892" y="4020"/>
                  </a:lnTo>
                  <a:lnTo>
                    <a:pt x="3892" y="4020"/>
                  </a:lnTo>
                  <a:lnTo>
                    <a:pt x="3896" y="4034"/>
                  </a:lnTo>
                  <a:lnTo>
                    <a:pt x="3898" y="4044"/>
                  </a:lnTo>
                  <a:lnTo>
                    <a:pt x="3900" y="4048"/>
                  </a:lnTo>
                  <a:lnTo>
                    <a:pt x="3900" y="4048"/>
                  </a:lnTo>
                  <a:lnTo>
                    <a:pt x="3900" y="4048"/>
                  </a:lnTo>
                  <a:lnTo>
                    <a:pt x="3900" y="4048"/>
                  </a:lnTo>
                  <a:lnTo>
                    <a:pt x="3900" y="4048"/>
                  </a:lnTo>
                  <a:close/>
                  <a:moveTo>
                    <a:pt x="4802" y="3376"/>
                  </a:moveTo>
                  <a:lnTo>
                    <a:pt x="4802" y="3376"/>
                  </a:lnTo>
                  <a:lnTo>
                    <a:pt x="4820" y="3382"/>
                  </a:lnTo>
                  <a:lnTo>
                    <a:pt x="4826" y="3384"/>
                  </a:lnTo>
                  <a:lnTo>
                    <a:pt x="4828" y="3388"/>
                  </a:lnTo>
                  <a:lnTo>
                    <a:pt x="4828" y="3390"/>
                  </a:lnTo>
                  <a:lnTo>
                    <a:pt x="4824" y="3394"/>
                  </a:lnTo>
                  <a:lnTo>
                    <a:pt x="4810" y="3400"/>
                  </a:lnTo>
                  <a:lnTo>
                    <a:pt x="4810" y="3400"/>
                  </a:lnTo>
                  <a:lnTo>
                    <a:pt x="4804" y="3396"/>
                  </a:lnTo>
                  <a:lnTo>
                    <a:pt x="4796" y="3388"/>
                  </a:lnTo>
                  <a:lnTo>
                    <a:pt x="4794" y="3384"/>
                  </a:lnTo>
                  <a:lnTo>
                    <a:pt x="4794" y="3380"/>
                  </a:lnTo>
                  <a:lnTo>
                    <a:pt x="4796" y="3378"/>
                  </a:lnTo>
                  <a:lnTo>
                    <a:pt x="4802" y="3376"/>
                  </a:lnTo>
                  <a:lnTo>
                    <a:pt x="4802" y="3376"/>
                  </a:lnTo>
                  <a:lnTo>
                    <a:pt x="4804" y="3378"/>
                  </a:lnTo>
                  <a:lnTo>
                    <a:pt x="4802" y="3378"/>
                  </a:lnTo>
                  <a:lnTo>
                    <a:pt x="4798" y="3378"/>
                  </a:lnTo>
                  <a:lnTo>
                    <a:pt x="4802" y="3376"/>
                  </a:lnTo>
                  <a:lnTo>
                    <a:pt x="4802" y="3376"/>
                  </a:lnTo>
                  <a:close/>
                  <a:moveTo>
                    <a:pt x="4616" y="2804"/>
                  </a:moveTo>
                  <a:lnTo>
                    <a:pt x="4616" y="2804"/>
                  </a:lnTo>
                  <a:lnTo>
                    <a:pt x="4612" y="2816"/>
                  </a:lnTo>
                  <a:lnTo>
                    <a:pt x="4610" y="2818"/>
                  </a:lnTo>
                  <a:lnTo>
                    <a:pt x="4608" y="2820"/>
                  </a:lnTo>
                  <a:lnTo>
                    <a:pt x="4606" y="2820"/>
                  </a:lnTo>
                  <a:lnTo>
                    <a:pt x="4604" y="2818"/>
                  </a:lnTo>
                  <a:lnTo>
                    <a:pt x="4600" y="2812"/>
                  </a:lnTo>
                  <a:lnTo>
                    <a:pt x="4600" y="2806"/>
                  </a:lnTo>
                  <a:lnTo>
                    <a:pt x="4602" y="2802"/>
                  </a:lnTo>
                  <a:lnTo>
                    <a:pt x="4604" y="2800"/>
                  </a:lnTo>
                  <a:lnTo>
                    <a:pt x="4608" y="2800"/>
                  </a:lnTo>
                  <a:lnTo>
                    <a:pt x="4612" y="2800"/>
                  </a:lnTo>
                  <a:lnTo>
                    <a:pt x="4616" y="2804"/>
                  </a:lnTo>
                  <a:lnTo>
                    <a:pt x="4616" y="2804"/>
                  </a:lnTo>
                  <a:lnTo>
                    <a:pt x="4616" y="2804"/>
                  </a:lnTo>
                  <a:lnTo>
                    <a:pt x="4614" y="2804"/>
                  </a:lnTo>
                  <a:lnTo>
                    <a:pt x="4612" y="2802"/>
                  </a:lnTo>
                  <a:lnTo>
                    <a:pt x="4610" y="2800"/>
                  </a:lnTo>
                  <a:lnTo>
                    <a:pt x="4616" y="2804"/>
                  </a:lnTo>
                  <a:lnTo>
                    <a:pt x="4616" y="2804"/>
                  </a:lnTo>
                  <a:close/>
                  <a:moveTo>
                    <a:pt x="4238" y="2178"/>
                  </a:moveTo>
                  <a:lnTo>
                    <a:pt x="4238" y="2178"/>
                  </a:lnTo>
                  <a:lnTo>
                    <a:pt x="4248" y="2196"/>
                  </a:lnTo>
                  <a:lnTo>
                    <a:pt x="4238" y="2178"/>
                  </a:lnTo>
                  <a:lnTo>
                    <a:pt x="4238" y="2178"/>
                  </a:lnTo>
                  <a:close/>
                  <a:moveTo>
                    <a:pt x="4164" y="2110"/>
                  </a:moveTo>
                  <a:lnTo>
                    <a:pt x="4164" y="2110"/>
                  </a:lnTo>
                  <a:lnTo>
                    <a:pt x="4184" y="2112"/>
                  </a:lnTo>
                  <a:lnTo>
                    <a:pt x="4196" y="2118"/>
                  </a:lnTo>
                  <a:lnTo>
                    <a:pt x="4202" y="2122"/>
                  </a:lnTo>
                  <a:lnTo>
                    <a:pt x="4202" y="2124"/>
                  </a:lnTo>
                  <a:lnTo>
                    <a:pt x="4202" y="2126"/>
                  </a:lnTo>
                  <a:lnTo>
                    <a:pt x="4198" y="2128"/>
                  </a:lnTo>
                  <a:lnTo>
                    <a:pt x="4190" y="2126"/>
                  </a:lnTo>
                  <a:lnTo>
                    <a:pt x="4178" y="2122"/>
                  </a:lnTo>
                  <a:lnTo>
                    <a:pt x="4164" y="2110"/>
                  </a:lnTo>
                  <a:lnTo>
                    <a:pt x="4164" y="2110"/>
                  </a:lnTo>
                  <a:lnTo>
                    <a:pt x="4170" y="2110"/>
                  </a:lnTo>
                  <a:lnTo>
                    <a:pt x="4164" y="2110"/>
                  </a:lnTo>
                  <a:lnTo>
                    <a:pt x="4164" y="2110"/>
                  </a:lnTo>
                  <a:close/>
                  <a:moveTo>
                    <a:pt x="4158" y="2642"/>
                  </a:moveTo>
                  <a:lnTo>
                    <a:pt x="4158" y="2642"/>
                  </a:lnTo>
                  <a:lnTo>
                    <a:pt x="4160" y="2656"/>
                  </a:lnTo>
                  <a:lnTo>
                    <a:pt x="4160" y="2658"/>
                  </a:lnTo>
                  <a:lnTo>
                    <a:pt x="4160" y="2656"/>
                  </a:lnTo>
                  <a:lnTo>
                    <a:pt x="4158" y="2648"/>
                  </a:lnTo>
                  <a:lnTo>
                    <a:pt x="4156" y="2644"/>
                  </a:lnTo>
                  <a:lnTo>
                    <a:pt x="4158" y="2642"/>
                  </a:lnTo>
                  <a:lnTo>
                    <a:pt x="4158" y="2642"/>
                  </a:lnTo>
                  <a:lnTo>
                    <a:pt x="4156" y="2644"/>
                  </a:lnTo>
                  <a:lnTo>
                    <a:pt x="4158" y="2642"/>
                  </a:lnTo>
                  <a:lnTo>
                    <a:pt x="4158" y="2642"/>
                  </a:lnTo>
                  <a:close/>
                  <a:moveTo>
                    <a:pt x="4094" y="2620"/>
                  </a:moveTo>
                  <a:lnTo>
                    <a:pt x="4094" y="2620"/>
                  </a:lnTo>
                  <a:lnTo>
                    <a:pt x="4092" y="2618"/>
                  </a:lnTo>
                  <a:lnTo>
                    <a:pt x="4094" y="2618"/>
                  </a:lnTo>
                  <a:lnTo>
                    <a:pt x="4102" y="2620"/>
                  </a:lnTo>
                  <a:lnTo>
                    <a:pt x="4112" y="2626"/>
                  </a:lnTo>
                  <a:lnTo>
                    <a:pt x="4122" y="2632"/>
                  </a:lnTo>
                  <a:lnTo>
                    <a:pt x="4128" y="2640"/>
                  </a:lnTo>
                  <a:lnTo>
                    <a:pt x="4130" y="2644"/>
                  </a:lnTo>
                  <a:lnTo>
                    <a:pt x="4130" y="2648"/>
                  </a:lnTo>
                  <a:lnTo>
                    <a:pt x="4130" y="2652"/>
                  </a:lnTo>
                  <a:lnTo>
                    <a:pt x="4126" y="2654"/>
                  </a:lnTo>
                  <a:lnTo>
                    <a:pt x="4118" y="2658"/>
                  </a:lnTo>
                  <a:lnTo>
                    <a:pt x="4108" y="2658"/>
                  </a:lnTo>
                  <a:lnTo>
                    <a:pt x="4108" y="2658"/>
                  </a:lnTo>
                  <a:lnTo>
                    <a:pt x="4098" y="2654"/>
                  </a:lnTo>
                  <a:lnTo>
                    <a:pt x="4092" y="2650"/>
                  </a:lnTo>
                  <a:lnTo>
                    <a:pt x="4088" y="2644"/>
                  </a:lnTo>
                  <a:lnTo>
                    <a:pt x="4084" y="2638"/>
                  </a:lnTo>
                  <a:lnTo>
                    <a:pt x="4084" y="2632"/>
                  </a:lnTo>
                  <a:lnTo>
                    <a:pt x="4086" y="2626"/>
                  </a:lnTo>
                  <a:lnTo>
                    <a:pt x="4094" y="2620"/>
                  </a:lnTo>
                  <a:lnTo>
                    <a:pt x="4094" y="2620"/>
                  </a:lnTo>
                  <a:lnTo>
                    <a:pt x="4090" y="2622"/>
                  </a:lnTo>
                  <a:lnTo>
                    <a:pt x="4094" y="2620"/>
                  </a:lnTo>
                  <a:lnTo>
                    <a:pt x="4094" y="2620"/>
                  </a:lnTo>
                  <a:close/>
                  <a:moveTo>
                    <a:pt x="3996" y="3506"/>
                  </a:moveTo>
                  <a:lnTo>
                    <a:pt x="3996" y="3506"/>
                  </a:lnTo>
                  <a:lnTo>
                    <a:pt x="3992" y="3510"/>
                  </a:lnTo>
                  <a:lnTo>
                    <a:pt x="3996" y="3506"/>
                  </a:lnTo>
                  <a:lnTo>
                    <a:pt x="3996" y="3506"/>
                  </a:lnTo>
                  <a:close/>
                  <a:moveTo>
                    <a:pt x="3978" y="4034"/>
                  </a:moveTo>
                  <a:lnTo>
                    <a:pt x="3978" y="4034"/>
                  </a:lnTo>
                  <a:lnTo>
                    <a:pt x="3972" y="4034"/>
                  </a:lnTo>
                  <a:lnTo>
                    <a:pt x="3968" y="4036"/>
                  </a:lnTo>
                  <a:lnTo>
                    <a:pt x="3962" y="4042"/>
                  </a:lnTo>
                  <a:lnTo>
                    <a:pt x="3954" y="4046"/>
                  </a:lnTo>
                  <a:lnTo>
                    <a:pt x="3950" y="4048"/>
                  </a:lnTo>
                  <a:lnTo>
                    <a:pt x="3946" y="4048"/>
                  </a:lnTo>
                  <a:lnTo>
                    <a:pt x="3946" y="4048"/>
                  </a:lnTo>
                  <a:lnTo>
                    <a:pt x="3948" y="4044"/>
                  </a:lnTo>
                  <a:lnTo>
                    <a:pt x="3946" y="4042"/>
                  </a:lnTo>
                  <a:lnTo>
                    <a:pt x="3948" y="4044"/>
                  </a:lnTo>
                  <a:lnTo>
                    <a:pt x="3948" y="4044"/>
                  </a:lnTo>
                  <a:lnTo>
                    <a:pt x="3958" y="4032"/>
                  </a:lnTo>
                  <a:lnTo>
                    <a:pt x="3966" y="4020"/>
                  </a:lnTo>
                  <a:lnTo>
                    <a:pt x="3966" y="4020"/>
                  </a:lnTo>
                  <a:lnTo>
                    <a:pt x="3964" y="4024"/>
                  </a:lnTo>
                  <a:lnTo>
                    <a:pt x="3966" y="4026"/>
                  </a:lnTo>
                  <a:lnTo>
                    <a:pt x="3974" y="4022"/>
                  </a:lnTo>
                  <a:lnTo>
                    <a:pt x="3974" y="4022"/>
                  </a:lnTo>
                  <a:lnTo>
                    <a:pt x="3972" y="4026"/>
                  </a:lnTo>
                  <a:lnTo>
                    <a:pt x="3978" y="4026"/>
                  </a:lnTo>
                  <a:lnTo>
                    <a:pt x="3978" y="4026"/>
                  </a:lnTo>
                  <a:lnTo>
                    <a:pt x="3964" y="4042"/>
                  </a:lnTo>
                  <a:lnTo>
                    <a:pt x="3968" y="4040"/>
                  </a:lnTo>
                  <a:lnTo>
                    <a:pt x="3978" y="4034"/>
                  </a:lnTo>
                  <a:lnTo>
                    <a:pt x="3978" y="4034"/>
                  </a:lnTo>
                  <a:close/>
                  <a:moveTo>
                    <a:pt x="3986" y="3994"/>
                  </a:moveTo>
                  <a:lnTo>
                    <a:pt x="3986" y="3994"/>
                  </a:lnTo>
                  <a:lnTo>
                    <a:pt x="3992" y="3992"/>
                  </a:lnTo>
                  <a:lnTo>
                    <a:pt x="3986" y="3994"/>
                  </a:lnTo>
                  <a:lnTo>
                    <a:pt x="3986" y="3994"/>
                  </a:lnTo>
                  <a:lnTo>
                    <a:pt x="3988" y="3994"/>
                  </a:lnTo>
                  <a:lnTo>
                    <a:pt x="3986" y="3994"/>
                  </a:lnTo>
                  <a:lnTo>
                    <a:pt x="3986" y="3994"/>
                  </a:lnTo>
                  <a:close/>
                  <a:moveTo>
                    <a:pt x="4002" y="3506"/>
                  </a:moveTo>
                  <a:lnTo>
                    <a:pt x="4002" y="3506"/>
                  </a:lnTo>
                  <a:lnTo>
                    <a:pt x="4006" y="3504"/>
                  </a:lnTo>
                  <a:lnTo>
                    <a:pt x="4002" y="3506"/>
                  </a:lnTo>
                  <a:lnTo>
                    <a:pt x="4002" y="3506"/>
                  </a:lnTo>
                  <a:close/>
                  <a:moveTo>
                    <a:pt x="4146" y="3060"/>
                  </a:moveTo>
                  <a:lnTo>
                    <a:pt x="4146" y="3060"/>
                  </a:lnTo>
                  <a:lnTo>
                    <a:pt x="4140" y="3048"/>
                  </a:lnTo>
                  <a:lnTo>
                    <a:pt x="4126" y="3036"/>
                  </a:lnTo>
                  <a:lnTo>
                    <a:pt x="4110" y="3022"/>
                  </a:lnTo>
                  <a:lnTo>
                    <a:pt x="4092" y="3010"/>
                  </a:lnTo>
                  <a:lnTo>
                    <a:pt x="4056" y="2984"/>
                  </a:lnTo>
                  <a:lnTo>
                    <a:pt x="4040" y="2972"/>
                  </a:lnTo>
                  <a:lnTo>
                    <a:pt x="4030" y="2964"/>
                  </a:lnTo>
                  <a:lnTo>
                    <a:pt x="4030" y="2964"/>
                  </a:lnTo>
                  <a:lnTo>
                    <a:pt x="4040" y="2960"/>
                  </a:lnTo>
                  <a:lnTo>
                    <a:pt x="4048" y="2952"/>
                  </a:lnTo>
                  <a:lnTo>
                    <a:pt x="4048" y="2952"/>
                  </a:lnTo>
                  <a:lnTo>
                    <a:pt x="4042" y="2948"/>
                  </a:lnTo>
                  <a:lnTo>
                    <a:pt x="4036" y="2946"/>
                  </a:lnTo>
                  <a:lnTo>
                    <a:pt x="4030" y="2944"/>
                  </a:lnTo>
                  <a:lnTo>
                    <a:pt x="4024" y="2944"/>
                  </a:lnTo>
                  <a:lnTo>
                    <a:pt x="4024" y="2944"/>
                  </a:lnTo>
                  <a:lnTo>
                    <a:pt x="4038" y="2938"/>
                  </a:lnTo>
                  <a:lnTo>
                    <a:pt x="4044" y="2934"/>
                  </a:lnTo>
                  <a:lnTo>
                    <a:pt x="4044" y="2932"/>
                  </a:lnTo>
                  <a:lnTo>
                    <a:pt x="4040" y="2928"/>
                  </a:lnTo>
                  <a:lnTo>
                    <a:pt x="4030" y="2920"/>
                  </a:lnTo>
                  <a:lnTo>
                    <a:pt x="4024" y="2914"/>
                  </a:lnTo>
                  <a:lnTo>
                    <a:pt x="4020" y="2908"/>
                  </a:lnTo>
                  <a:lnTo>
                    <a:pt x="4020" y="2908"/>
                  </a:lnTo>
                  <a:lnTo>
                    <a:pt x="4038" y="2904"/>
                  </a:lnTo>
                  <a:lnTo>
                    <a:pt x="4046" y="2902"/>
                  </a:lnTo>
                  <a:lnTo>
                    <a:pt x="4048" y="2900"/>
                  </a:lnTo>
                  <a:lnTo>
                    <a:pt x="4048" y="2898"/>
                  </a:lnTo>
                  <a:lnTo>
                    <a:pt x="4044" y="2896"/>
                  </a:lnTo>
                  <a:lnTo>
                    <a:pt x="4034" y="2890"/>
                  </a:lnTo>
                  <a:lnTo>
                    <a:pt x="4032" y="2888"/>
                  </a:lnTo>
                  <a:lnTo>
                    <a:pt x="4032" y="2886"/>
                  </a:lnTo>
                  <a:lnTo>
                    <a:pt x="4034" y="2886"/>
                  </a:lnTo>
                  <a:lnTo>
                    <a:pt x="4034" y="2886"/>
                  </a:lnTo>
                  <a:lnTo>
                    <a:pt x="4044" y="2888"/>
                  </a:lnTo>
                  <a:lnTo>
                    <a:pt x="4048" y="2890"/>
                  </a:lnTo>
                  <a:lnTo>
                    <a:pt x="4050" y="2888"/>
                  </a:lnTo>
                  <a:lnTo>
                    <a:pt x="4050" y="2884"/>
                  </a:lnTo>
                  <a:lnTo>
                    <a:pt x="4044" y="2874"/>
                  </a:lnTo>
                  <a:lnTo>
                    <a:pt x="4042" y="2868"/>
                  </a:lnTo>
                  <a:lnTo>
                    <a:pt x="4042" y="2862"/>
                  </a:lnTo>
                  <a:lnTo>
                    <a:pt x="4042" y="2862"/>
                  </a:lnTo>
                  <a:lnTo>
                    <a:pt x="4048" y="2864"/>
                  </a:lnTo>
                  <a:lnTo>
                    <a:pt x="4056" y="2866"/>
                  </a:lnTo>
                  <a:lnTo>
                    <a:pt x="4074" y="2862"/>
                  </a:lnTo>
                  <a:lnTo>
                    <a:pt x="4090" y="2858"/>
                  </a:lnTo>
                  <a:lnTo>
                    <a:pt x="4092" y="2854"/>
                  </a:lnTo>
                  <a:lnTo>
                    <a:pt x="4094" y="2854"/>
                  </a:lnTo>
                  <a:lnTo>
                    <a:pt x="4092" y="2852"/>
                  </a:lnTo>
                  <a:lnTo>
                    <a:pt x="4092" y="2852"/>
                  </a:lnTo>
                  <a:lnTo>
                    <a:pt x="4100" y="2854"/>
                  </a:lnTo>
                  <a:lnTo>
                    <a:pt x="4106" y="2858"/>
                  </a:lnTo>
                  <a:lnTo>
                    <a:pt x="4114" y="2864"/>
                  </a:lnTo>
                  <a:lnTo>
                    <a:pt x="4116" y="2866"/>
                  </a:lnTo>
                  <a:lnTo>
                    <a:pt x="4120" y="2864"/>
                  </a:lnTo>
                  <a:lnTo>
                    <a:pt x="4124" y="2860"/>
                  </a:lnTo>
                  <a:lnTo>
                    <a:pt x="4130" y="2852"/>
                  </a:lnTo>
                  <a:lnTo>
                    <a:pt x="4130" y="2852"/>
                  </a:lnTo>
                  <a:lnTo>
                    <a:pt x="4146" y="2868"/>
                  </a:lnTo>
                  <a:lnTo>
                    <a:pt x="4160" y="2882"/>
                  </a:lnTo>
                  <a:lnTo>
                    <a:pt x="4172" y="2896"/>
                  </a:lnTo>
                  <a:lnTo>
                    <a:pt x="4182" y="2910"/>
                  </a:lnTo>
                  <a:lnTo>
                    <a:pt x="4190" y="2924"/>
                  </a:lnTo>
                  <a:lnTo>
                    <a:pt x="4196" y="2936"/>
                  </a:lnTo>
                  <a:lnTo>
                    <a:pt x="4202" y="2960"/>
                  </a:lnTo>
                  <a:lnTo>
                    <a:pt x="4208" y="2982"/>
                  </a:lnTo>
                  <a:lnTo>
                    <a:pt x="4210" y="3006"/>
                  </a:lnTo>
                  <a:lnTo>
                    <a:pt x="4214" y="3032"/>
                  </a:lnTo>
                  <a:lnTo>
                    <a:pt x="4220" y="3058"/>
                  </a:lnTo>
                  <a:lnTo>
                    <a:pt x="4220" y="3058"/>
                  </a:lnTo>
                  <a:lnTo>
                    <a:pt x="4212" y="3054"/>
                  </a:lnTo>
                  <a:lnTo>
                    <a:pt x="4204" y="3052"/>
                  </a:lnTo>
                  <a:lnTo>
                    <a:pt x="4196" y="3052"/>
                  </a:lnTo>
                  <a:lnTo>
                    <a:pt x="4188" y="3052"/>
                  </a:lnTo>
                  <a:lnTo>
                    <a:pt x="4170" y="3056"/>
                  </a:lnTo>
                  <a:lnTo>
                    <a:pt x="4158" y="3058"/>
                  </a:lnTo>
                  <a:lnTo>
                    <a:pt x="4146" y="3060"/>
                  </a:lnTo>
                  <a:lnTo>
                    <a:pt x="4146" y="3060"/>
                  </a:lnTo>
                  <a:lnTo>
                    <a:pt x="4144" y="3052"/>
                  </a:lnTo>
                  <a:lnTo>
                    <a:pt x="4146" y="3060"/>
                  </a:lnTo>
                  <a:lnTo>
                    <a:pt x="4146" y="3060"/>
                  </a:lnTo>
                  <a:close/>
                  <a:moveTo>
                    <a:pt x="4156" y="3938"/>
                  </a:moveTo>
                  <a:lnTo>
                    <a:pt x="4156" y="3938"/>
                  </a:lnTo>
                  <a:lnTo>
                    <a:pt x="4154" y="3936"/>
                  </a:lnTo>
                  <a:lnTo>
                    <a:pt x="4154" y="3934"/>
                  </a:lnTo>
                  <a:lnTo>
                    <a:pt x="4156" y="3932"/>
                  </a:lnTo>
                  <a:lnTo>
                    <a:pt x="4156" y="3932"/>
                  </a:lnTo>
                  <a:lnTo>
                    <a:pt x="4158" y="3934"/>
                  </a:lnTo>
                  <a:lnTo>
                    <a:pt x="4158" y="3936"/>
                  </a:lnTo>
                  <a:lnTo>
                    <a:pt x="4156" y="3938"/>
                  </a:lnTo>
                  <a:lnTo>
                    <a:pt x="4156" y="3938"/>
                  </a:lnTo>
                  <a:lnTo>
                    <a:pt x="4156" y="3938"/>
                  </a:lnTo>
                  <a:lnTo>
                    <a:pt x="4156" y="3938"/>
                  </a:lnTo>
                  <a:lnTo>
                    <a:pt x="4156" y="3938"/>
                  </a:lnTo>
                  <a:close/>
                  <a:moveTo>
                    <a:pt x="4164" y="3696"/>
                  </a:moveTo>
                  <a:lnTo>
                    <a:pt x="4164" y="3696"/>
                  </a:lnTo>
                  <a:lnTo>
                    <a:pt x="4176" y="3690"/>
                  </a:lnTo>
                  <a:lnTo>
                    <a:pt x="4184" y="3690"/>
                  </a:lnTo>
                  <a:lnTo>
                    <a:pt x="4186" y="3692"/>
                  </a:lnTo>
                  <a:lnTo>
                    <a:pt x="4188" y="3694"/>
                  </a:lnTo>
                  <a:lnTo>
                    <a:pt x="4188" y="3694"/>
                  </a:lnTo>
                  <a:lnTo>
                    <a:pt x="4172" y="3708"/>
                  </a:lnTo>
                  <a:lnTo>
                    <a:pt x="4162" y="3712"/>
                  </a:lnTo>
                  <a:lnTo>
                    <a:pt x="4160" y="3712"/>
                  </a:lnTo>
                  <a:lnTo>
                    <a:pt x="4160" y="3708"/>
                  </a:lnTo>
                  <a:lnTo>
                    <a:pt x="4164" y="3696"/>
                  </a:lnTo>
                  <a:lnTo>
                    <a:pt x="4164" y="3696"/>
                  </a:lnTo>
                  <a:lnTo>
                    <a:pt x="4166" y="3696"/>
                  </a:lnTo>
                  <a:lnTo>
                    <a:pt x="4164" y="3696"/>
                  </a:lnTo>
                  <a:lnTo>
                    <a:pt x="4164" y="3696"/>
                  </a:lnTo>
                  <a:close/>
                  <a:moveTo>
                    <a:pt x="4186" y="3812"/>
                  </a:moveTo>
                  <a:lnTo>
                    <a:pt x="4186" y="3812"/>
                  </a:lnTo>
                  <a:lnTo>
                    <a:pt x="4182" y="3804"/>
                  </a:lnTo>
                  <a:lnTo>
                    <a:pt x="4182" y="3800"/>
                  </a:lnTo>
                  <a:lnTo>
                    <a:pt x="4186" y="3796"/>
                  </a:lnTo>
                  <a:lnTo>
                    <a:pt x="4192" y="3794"/>
                  </a:lnTo>
                  <a:lnTo>
                    <a:pt x="4208" y="3794"/>
                  </a:lnTo>
                  <a:lnTo>
                    <a:pt x="4216" y="3794"/>
                  </a:lnTo>
                  <a:lnTo>
                    <a:pt x="4216" y="3794"/>
                  </a:lnTo>
                  <a:lnTo>
                    <a:pt x="4212" y="3800"/>
                  </a:lnTo>
                  <a:lnTo>
                    <a:pt x="4206" y="3810"/>
                  </a:lnTo>
                  <a:lnTo>
                    <a:pt x="4202" y="3814"/>
                  </a:lnTo>
                  <a:lnTo>
                    <a:pt x="4196" y="3816"/>
                  </a:lnTo>
                  <a:lnTo>
                    <a:pt x="4192" y="3816"/>
                  </a:lnTo>
                  <a:lnTo>
                    <a:pt x="4186" y="3812"/>
                  </a:lnTo>
                  <a:lnTo>
                    <a:pt x="4186" y="3812"/>
                  </a:lnTo>
                  <a:lnTo>
                    <a:pt x="4184" y="3810"/>
                  </a:lnTo>
                  <a:lnTo>
                    <a:pt x="4186" y="3812"/>
                  </a:lnTo>
                  <a:lnTo>
                    <a:pt x="4188" y="3814"/>
                  </a:lnTo>
                  <a:lnTo>
                    <a:pt x="4186" y="3812"/>
                  </a:lnTo>
                  <a:lnTo>
                    <a:pt x="4186" y="3812"/>
                  </a:lnTo>
                  <a:close/>
                  <a:moveTo>
                    <a:pt x="4210" y="4026"/>
                  </a:moveTo>
                  <a:lnTo>
                    <a:pt x="4210" y="4026"/>
                  </a:lnTo>
                  <a:lnTo>
                    <a:pt x="4226" y="4012"/>
                  </a:lnTo>
                  <a:lnTo>
                    <a:pt x="4232" y="4010"/>
                  </a:lnTo>
                  <a:lnTo>
                    <a:pt x="4238" y="4006"/>
                  </a:lnTo>
                  <a:lnTo>
                    <a:pt x="4246" y="4006"/>
                  </a:lnTo>
                  <a:lnTo>
                    <a:pt x="4256" y="4006"/>
                  </a:lnTo>
                  <a:lnTo>
                    <a:pt x="4256" y="4006"/>
                  </a:lnTo>
                  <a:lnTo>
                    <a:pt x="4210" y="4026"/>
                  </a:lnTo>
                  <a:lnTo>
                    <a:pt x="4210" y="4026"/>
                  </a:lnTo>
                  <a:lnTo>
                    <a:pt x="4216" y="4028"/>
                  </a:lnTo>
                  <a:lnTo>
                    <a:pt x="4210" y="4026"/>
                  </a:lnTo>
                  <a:lnTo>
                    <a:pt x="4210" y="4026"/>
                  </a:lnTo>
                  <a:close/>
                  <a:moveTo>
                    <a:pt x="4246" y="3848"/>
                  </a:moveTo>
                  <a:lnTo>
                    <a:pt x="4246" y="3848"/>
                  </a:lnTo>
                  <a:lnTo>
                    <a:pt x="4236" y="3846"/>
                  </a:lnTo>
                  <a:lnTo>
                    <a:pt x="4234" y="3844"/>
                  </a:lnTo>
                  <a:lnTo>
                    <a:pt x="4232" y="3842"/>
                  </a:lnTo>
                  <a:lnTo>
                    <a:pt x="4236" y="3836"/>
                  </a:lnTo>
                  <a:lnTo>
                    <a:pt x="4248" y="3826"/>
                  </a:lnTo>
                  <a:lnTo>
                    <a:pt x="4248" y="3826"/>
                  </a:lnTo>
                  <a:lnTo>
                    <a:pt x="4254" y="3830"/>
                  </a:lnTo>
                  <a:lnTo>
                    <a:pt x="4260" y="3838"/>
                  </a:lnTo>
                  <a:lnTo>
                    <a:pt x="4260" y="3842"/>
                  </a:lnTo>
                  <a:lnTo>
                    <a:pt x="4258" y="3844"/>
                  </a:lnTo>
                  <a:lnTo>
                    <a:pt x="4254" y="3846"/>
                  </a:lnTo>
                  <a:lnTo>
                    <a:pt x="4246" y="3848"/>
                  </a:lnTo>
                  <a:lnTo>
                    <a:pt x="4246" y="3848"/>
                  </a:lnTo>
                  <a:lnTo>
                    <a:pt x="4248" y="3848"/>
                  </a:lnTo>
                  <a:lnTo>
                    <a:pt x="4246" y="3848"/>
                  </a:lnTo>
                  <a:lnTo>
                    <a:pt x="4246" y="3848"/>
                  </a:lnTo>
                  <a:close/>
                  <a:moveTo>
                    <a:pt x="4244" y="2350"/>
                  </a:moveTo>
                  <a:lnTo>
                    <a:pt x="4244" y="2350"/>
                  </a:lnTo>
                  <a:lnTo>
                    <a:pt x="4250" y="2346"/>
                  </a:lnTo>
                  <a:lnTo>
                    <a:pt x="4244" y="2350"/>
                  </a:lnTo>
                  <a:lnTo>
                    <a:pt x="4244" y="2350"/>
                  </a:lnTo>
                  <a:close/>
                  <a:moveTo>
                    <a:pt x="4334" y="3792"/>
                  </a:moveTo>
                  <a:lnTo>
                    <a:pt x="4334" y="3792"/>
                  </a:lnTo>
                  <a:lnTo>
                    <a:pt x="4330" y="3782"/>
                  </a:lnTo>
                  <a:lnTo>
                    <a:pt x="4330" y="3780"/>
                  </a:lnTo>
                  <a:lnTo>
                    <a:pt x="4330" y="3780"/>
                  </a:lnTo>
                  <a:lnTo>
                    <a:pt x="4336" y="3784"/>
                  </a:lnTo>
                  <a:lnTo>
                    <a:pt x="4342" y="3790"/>
                  </a:lnTo>
                  <a:lnTo>
                    <a:pt x="4346" y="3796"/>
                  </a:lnTo>
                  <a:lnTo>
                    <a:pt x="4348" y="3800"/>
                  </a:lnTo>
                  <a:lnTo>
                    <a:pt x="4348" y="3800"/>
                  </a:lnTo>
                  <a:lnTo>
                    <a:pt x="4346" y="3800"/>
                  </a:lnTo>
                  <a:lnTo>
                    <a:pt x="4334" y="3792"/>
                  </a:lnTo>
                  <a:lnTo>
                    <a:pt x="4334" y="3792"/>
                  </a:lnTo>
                  <a:lnTo>
                    <a:pt x="4334" y="3790"/>
                  </a:lnTo>
                  <a:lnTo>
                    <a:pt x="4334" y="3792"/>
                  </a:lnTo>
                  <a:lnTo>
                    <a:pt x="4336" y="3794"/>
                  </a:lnTo>
                  <a:lnTo>
                    <a:pt x="4334" y="3792"/>
                  </a:lnTo>
                  <a:lnTo>
                    <a:pt x="4334" y="3792"/>
                  </a:lnTo>
                  <a:close/>
                  <a:moveTo>
                    <a:pt x="4364" y="2290"/>
                  </a:moveTo>
                  <a:lnTo>
                    <a:pt x="4364" y="2290"/>
                  </a:lnTo>
                  <a:lnTo>
                    <a:pt x="4364" y="2306"/>
                  </a:lnTo>
                  <a:lnTo>
                    <a:pt x="4360" y="2320"/>
                  </a:lnTo>
                  <a:lnTo>
                    <a:pt x="4354" y="2328"/>
                  </a:lnTo>
                  <a:lnTo>
                    <a:pt x="4346" y="2332"/>
                  </a:lnTo>
                  <a:lnTo>
                    <a:pt x="4334" y="2334"/>
                  </a:lnTo>
                  <a:lnTo>
                    <a:pt x="4322" y="2332"/>
                  </a:lnTo>
                  <a:lnTo>
                    <a:pt x="4310" y="2328"/>
                  </a:lnTo>
                  <a:lnTo>
                    <a:pt x="4296" y="2322"/>
                  </a:lnTo>
                  <a:lnTo>
                    <a:pt x="4268" y="2308"/>
                  </a:lnTo>
                  <a:lnTo>
                    <a:pt x="4242" y="2292"/>
                  </a:lnTo>
                  <a:lnTo>
                    <a:pt x="4224" y="2280"/>
                  </a:lnTo>
                  <a:lnTo>
                    <a:pt x="4212" y="2274"/>
                  </a:lnTo>
                  <a:lnTo>
                    <a:pt x="4212" y="2274"/>
                  </a:lnTo>
                  <a:lnTo>
                    <a:pt x="4216" y="2270"/>
                  </a:lnTo>
                  <a:lnTo>
                    <a:pt x="4222" y="2264"/>
                  </a:lnTo>
                  <a:lnTo>
                    <a:pt x="4238" y="2254"/>
                  </a:lnTo>
                  <a:lnTo>
                    <a:pt x="4252" y="2244"/>
                  </a:lnTo>
                  <a:lnTo>
                    <a:pt x="4256" y="2240"/>
                  </a:lnTo>
                  <a:lnTo>
                    <a:pt x="4256" y="2234"/>
                  </a:lnTo>
                  <a:lnTo>
                    <a:pt x="4256" y="2234"/>
                  </a:lnTo>
                  <a:lnTo>
                    <a:pt x="4226" y="2226"/>
                  </a:lnTo>
                  <a:lnTo>
                    <a:pt x="4226" y="2226"/>
                  </a:lnTo>
                  <a:lnTo>
                    <a:pt x="4254" y="2220"/>
                  </a:lnTo>
                  <a:lnTo>
                    <a:pt x="4280" y="2214"/>
                  </a:lnTo>
                  <a:lnTo>
                    <a:pt x="4304" y="2210"/>
                  </a:lnTo>
                  <a:lnTo>
                    <a:pt x="4314" y="2208"/>
                  </a:lnTo>
                  <a:lnTo>
                    <a:pt x="4324" y="2208"/>
                  </a:lnTo>
                  <a:lnTo>
                    <a:pt x="4332" y="2208"/>
                  </a:lnTo>
                  <a:lnTo>
                    <a:pt x="4338" y="2212"/>
                  </a:lnTo>
                  <a:lnTo>
                    <a:pt x="4346" y="2216"/>
                  </a:lnTo>
                  <a:lnTo>
                    <a:pt x="4352" y="2224"/>
                  </a:lnTo>
                  <a:lnTo>
                    <a:pt x="4356" y="2236"/>
                  </a:lnTo>
                  <a:lnTo>
                    <a:pt x="4360" y="2250"/>
                  </a:lnTo>
                  <a:lnTo>
                    <a:pt x="4362" y="2268"/>
                  </a:lnTo>
                  <a:lnTo>
                    <a:pt x="4364" y="2290"/>
                  </a:lnTo>
                  <a:lnTo>
                    <a:pt x="4364" y="2290"/>
                  </a:lnTo>
                  <a:lnTo>
                    <a:pt x="4364" y="2292"/>
                  </a:lnTo>
                  <a:lnTo>
                    <a:pt x="4364" y="2290"/>
                  </a:lnTo>
                  <a:lnTo>
                    <a:pt x="4364" y="2286"/>
                  </a:lnTo>
                  <a:lnTo>
                    <a:pt x="4364" y="2290"/>
                  </a:lnTo>
                  <a:lnTo>
                    <a:pt x="4364" y="2290"/>
                  </a:lnTo>
                  <a:close/>
                  <a:moveTo>
                    <a:pt x="4392" y="3676"/>
                  </a:moveTo>
                  <a:lnTo>
                    <a:pt x="4392" y="3676"/>
                  </a:lnTo>
                  <a:lnTo>
                    <a:pt x="4402" y="3666"/>
                  </a:lnTo>
                  <a:lnTo>
                    <a:pt x="4392" y="3676"/>
                  </a:lnTo>
                  <a:lnTo>
                    <a:pt x="4392" y="3676"/>
                  </a:lnTo>
                  <a:lnTo>
                    <a:pt x="4394" y="3674"/>
                  </a:lnTo>
                  <a:lnTo>
                    <a:pt x="4392" y="3676"/>
                  </a:lnTo>
                  <a:lnTo>
                    <a:pt x="4392" y="3676"/>
                  </a:lnTo>
                  <a:close/>
                  <a:moveTo>
                    <a:pt x="4422" y="3816"/>
                  </a:moveTo>
                  <a:lnTo>
                    <a:pt x="4422" y="3816"/>
                  </a:lnTo>
                  <a:lnTo>
                    <a:pt x="4406" y="3814"/>
                  </a:lnTo>
                  <a:lnTo>
                    <a:pt x="4402" y="3812"/>
                  </a:lnTo>
                  <a:lnTo>
                    <a:pt x="4410" y="3812"/>
                  </a:lnTo>
                  <a:lnTo>
                    <a:pt x="4426" y="3812"/>
                  </a:lnTo>
                  <a:lnTo>
                    <a:pt x="4428" y="3814"/>
                  </a:lnTo>
                  <a:lnTo>
                    <a:pt x="4422" y="3816"/>
                  </a:lnTo>
                  <a:lnTo>
                    <a:pt x="4422" y="3816"/>
                  </a:lnTo>
                  <a:lnTo>
                    <a:pt x="4420" y="3816"/>
                  </a:lnTo>
                  <a:lnTo>
                    <a:pt x="4422" y="3814"/>
                  </a:lnTo>
                  <a:lnTo>
                    <a:pt x="4424" y="3814"/>
                  </a:lnTo>
                  <a:lnTo>
                    <a:pt x="4422" y="3816"/>
                  </a:lnTo>
                  <a:lnTo>
                    <a:pt x="4422" y="3816"/>
                  </a:lnTo>
                  <a:close/>
                  <a:moveTo>
                    <a:pt x="4478" y="3980"/>
                  </a:moveTo>
                  <a:lnTo>
                    <a:pt x="4478" y="3980"/>
                  </a:lnTo>
                  <a:lnTo>
                    <a:pt x="4484" y="3980"/>
                  </a:lnTo>
                  <a:lnTo>
                    <a:pt x="4488" y="3980"/>
                  </a:lnTo>
                  <a:lnTo>
                    <a:pt x="4490" y="3982"/>
                  </a:lnTo>
                  <a:lnTo>
                    <a:pt x="4490" y="3982"/>
                  </a:lnTo>
                  <a:lnTo>
                    <a:pt x="4490" y="3984"/>
                  </a:lnTo>
                  <a:lnTo>
                    <a:pt x="4486" y="3984"/>
                  </a:lnTo>
                  <a:lnTo>
                    <a:pt x="4482" y="3984"/>
                  </a:lnTo>
                  <a:lnTo>
                    <a:pt x="4478" y="3980"/>
                  </a:lnTo>
                  <a:lnTo>
                    <a:pt x="4478" y="3980"/>
                  </a:lnTo>
                  <a:lnTo>
                    <a:pt x="4480" y="3982"/>
                  </a:lnTo>
                  <a:lnTo>
                    <a:pt x="4478" y="3980"/>
                  </a:lnTo>
                  <a:lnTo>
                    <a:pt x="4478" y="3980"/>
                  </a:lnTo>
                  <a:close/>
                  <a:moveTo>
                    <a:pt x="4492" y="3800"/>
                  </a:moveTo>
                  <a:lnTo>
                    <a:pt x="4492" y="3800"/>
                  </a:lnTo>
                  <a:lnTo>
                    <a:pt x="4490" y="3802"/>
                  </a:lnTo>
                  <a:lnTo>
                    <a:pt x="4492" y="3800"/>
                  </a:lnTo>
                  <a:lnTo>
                    <a:pt x="4496" y="3796"/>
                  </a:lnTo>
                  <a:lnTo>
                    <a:pt x="4492" y="3800"/>
                  </a:lnTo>
                  <a:lnTo>
                    <a:pt x="4492" y="3800"/>
                  </a:lnTo>
                  <a:lnTo>
                    <a:pt x="4492" y="3800"/>
                  </a:lnTo>
                  <a:lnTo>
                    <a:pt x="4492" y="3800"/>
                  </a:lnTo>
                  <a:lnTo>
                    <a:pt x="4492" y="3798"/>
                  </a:lnTo>
                  <a:lnTo>
                    <a:pt x="4492" y="3800"/>
                  </a:lnTo>
                  <a:lnTo>
                    <a:pt x="4492" y="3800"/>
                  </a:lnTo>
                  <a:close/>
                  <a:moveTo>
                    <a:pt x="4516" y="3822"/>
                  </a:moveTo>
                  <a:lnTo>
                    <a:pt x="4516" y="3822"/>
                  </a:lnTo>
                  <a:lnTo>
                    <a:pt x="4504" y="3822"/>
                  </a:lnTo>
                  <a:lnTo>
                    <a:pt x="4500" y="3822"/>
                  </a:lnTo>
                  <a:lnTo>
                    <a:pt x="4500" y="3820"/>
                  </a:lnTo>
                  <a:lnTo>
                    <a:pt x="4502" y="3818"/>
                  </a:lnTo>
                  <a:lnTo>
                    <a:pt x="4508" y="3814"/>
                  </a:lnTo>
                  <a:lnTo>
                    <a:pt x="4516" y="3812"/>
                  </a:lnTo>
                  <a:lnTo>
                    <a:pt x="4520" y="3810"/>
                  </a:lnTo>
                  <a:lnTo>
                    <a:pt x="4522" y="3812"/>
                  </a:lnTo>
                  <a:lnTo>
                    <a:pt x="4522" y="3814"/>
                  </a:lnTo>
                  <a:lnTo>
                    <a:pt x="4516" y="3822"/>
                  </a:lnTo>
                  <a:lnTo>
                    <a:pt x="4516" y="3822"/>
                  </a:lnTo>
                  <a:lnTo>
                    <a:pt x="4516" y="3820"/>
                  </a:lnTo>
                  <a:lnTo>
                    <a:pt x="4516" y="3820"/>
                  </a:lnTo>
                  <a:lnTo>
                    <a:pt x="4518" y="3820"/>
                  </a:lnTo>
                  <a:lnTo>
                    <a:pt x="4516" y="3822"/>
                  </a:lnTo>
                  <a:lnTo>
                    <a:pt x="4516" y="3822"/>
                  </a:lnTo>
                  <a:close/>
                  <a:moveTo>
                    <a:pt x="4522" y="3980"/>
                  </a:moveTo>
                  <a:lnTo>
                    <a:pt x="4522" y="3980"/>
                  </a:lnTo>
                  <a:lnTo>
                    <a:pt x="4524" y="3978"/>
                  </a:lnTo>
                  <a:lnTo>
                    <a:pt x="4522" y="3980"/>
                  </a:lnTo>
                  <a:lnTo>
                    <a:pt x="4522" y="3980"/>
                  </a:lnTo>
                  <a:close/>
                  <a:moveTo>
                    <a:pt x="4532" y="2574"/>
                  </a:moveTo>
                  <a:lnTo>
                    <a:pt x="4532" y="2574"/>
                  </a:lnTo>
                  <a:lnTo>
                    <a:pt x="4514" y="2590"/>
                  </a:lnTo>
                  <a:lnTo>
                    <a:pt x="4494" y="2612"/>
                  </a:lnTo>
                  <a:lnTo>
                    <a:pt x="4474" y="2634"/>
                  </a:lnTo>
                  <a:lnTo>
                    <a:pt x="4454" y="2652"/>
                  </a:lnTo>
                  <a:lnTo>
                    <a:pt x="4444" y="2658"/>
                  </a:lnTo>
                  <a:lnTo>
                    <a:pt x="4434" y="2662"/>
                  </a:lnTo>
                  <a:lnTo>
                    <a:pt x="4424" y="2664"/>
                  </a:lnTo>
                  <a:lnTo>
                    <a:pt x="4414" y="2662"/>
                  </a:lnTo>
                  <a:lnTo>
                    <a:pt x="4406" y="2656"/>
                  </a:lnTo>
                  <a:lnTo>
                    <a:pt x="4396" y="2644"/>
                  </a:lnTo>
                  <a:lnTo>
                    <a:pt x="4388" y="2628"/>
                  </a:lnTo>
                  <a:lnTo>
                    <a:pt x="4380" y="2608"/>
                  </a:lnTo>
                  <a:lnTo>
                    <a:pt x="4380" y="2608"/>
                  </a:lnTo>
                  <a:lnTo>
                    <a:pt x="4396" y="2608"/>
                  </a:lnTo>
                  <a:lnTo>
                    <a:pt x="4398" y="2608"/>
                  </a:lnTo>
                  <a:lnTo>
                    <a:pt x="4396" y="2608"/>
                  </a:lnTo>
                  <a:lnTo>
                    <a:pt x="4386" y="2604"/>
                  </a:lnTo>
                  <a:lnTo>
                    <a:pt x="4384" y="2602"/>
                  </a:lnTo>
                  <a:lnTo>
                    <a:pt x="4382" y="2596"/>
                  </a:lnTo>
                  <a:lnTo>
                    <a:pt x="4382" y="2596"/>
                  </a:lnTo>
                  <a:lnTo>
                    <a:pt x="4390" y="2600"/>
                  </a:lnTo>
                  <a:lnTo>
                    <a:pt x="4396" y="2600"/>
                  </a:lnTo>
                  <a:lnTo>
                    <a:pt x="4400" y="2600"/>
                  </a:lnTo>
                  <a:lnTo>
                    <a:pt x="4404" y="2596"/>
                  </a:lnTo>
                  <a:lnTo>
                    <a:pt x="4408" y="2592"/>
                  </a:lnTo>
                  <a:lnTo>
                    <a:pt x="4410" y="2586"/>
                  </a:lnTo>
                  <a:lnTo>
                    <a:pt x="4412" y="2570"/>
                  </a:lnTo>
                  <a:lnTo>
                    <a:pt x="4412" y="2554"/>
                  </a:lnTo>
                  <a:lnTo>
                    <a:pt x="4410" y="2540"/>
                  </a:lnTo>
                  <a:lnTo>
                    <a:pt x="4408" y="2526"/>
                  </a:lnTo>
                  <a:lnTo>
                    <a:pt x="4404" y="2520"/>
                  </a:lnTo>
                  <a:lnTo>
                    <a:pt x="4404" y="2520"/>
                  </a:lnTo>
                  <a:lnTo>
                    <a:pt x="4434" y="2510"/>
                  </a:lnTo>
                  <a:lnTo>
                    <a:pt x="4446" y="2506"/>
                  </a:lnTo>
                  <a:lnTo>
                    <a:pt x="4448" y="2502"/>
                  </a:lnTo>
                  <a:lnTo>
                    <a:pt x="4444" y="2500"/>
                  </a:lnTo>
                  <a:lnTo>
                    <a:pt x="4444" y="2500"/>
                  </a:lnTo>
                  <a:lnTo>
                    <a:pt x="4458" y="2502"/>
                  </a:lnTo>
                  <a:lnTo>
                    <a:pt x="4474" y="2504"/>
                  </a:lnTo>
                  <a:lnTo>
                    <a:pt x="4488" y="2510"/>
                  </a:lnTo>
                  <a:lnTo>
                    <a:pt x="4504" y="2518"/>
                  </a:lnTo>
                  <a:lnTo>
                    <a:pt x="4516" y="2528"/>
                  </a:lnTo>
                  <a:lnTo>
                    <a:pt x="4526" y="2540"/>
                  </a:lnTo>
                  <a:lnTo>
                    <a:pt x="4530" y="2548"/>
                  </a:lnTo>
                  <a:lnTo>
                    <a:pt x="4532" y="2556"/>
                  </a:lnTo>
                  <a:lnTo>
                    <a:pt x="4532" y="2564"/>
                  </a:lnTo>
                  <a:lnTo>
                    <a:pt x="4532" y="2574"/>
                  </a:lnTo>
                  <a:lnTo>
                    <a:pt x="4532" y="2574"/>
                  </a:lnTo>
                  <a:lnTo>
                    <a:pt x="4532" y="2570"/>
                  </a:lnTo>
                  <a:lnTo>
                    <a:pt x="4532" y="2574"/>
                  </a:lnTo>
                  <a:lnTo>
                    <a:pt x="4532" y="2574"/>
                  </a:lnTo>
                  <a:close/>
                  <a:moveTo>
                    <a:pt x="4578" y="3844"/>
                  </a:moveTo>
                  <a:lnTo>
                    <a:pt x="4578" y="3844"/>
                  </a:lnTo>
                  <a:lnTo>
                    <a:pt x="4578" y="3838"/>
                  </a:lnTo>
                  <a:lnTo>
                    <a:pt x="4580" y="3834"/>
                  </a:lnTo>
                  <a:lnTo>
                    <a:pt x="4584" y="3832"/>
                  </a:lnTo>
                  <a:lnTo>
                    <a:pt x="4588" y="3832"/>
                  </a:lnTo>
                  <a:lnTo>
                    <a:pt x="4600" y="3834"/>
                  </a:lnTo>
                  <a:lnTo>
                    <a:pt x="4608" y="3838"/>
                  </a:lnTo>
                  <a:lnTo>
                    <a:pt x="4608" y="3838"/>
                  </a:lnTo>
                  <a:lnTo>
                    <a:pt x="4604" y="3838"/>
                  </a:lnTo>
                  <a:lnTo>
                    <a:pt x="4604" y="3840"/>
                  </a:lnTo>
                  <a:lnTo>
                    <a:pt x="4608" y="3840"/>
                  </a:lnTo>
                  <a:lnTo>
                    <a:pt x="4608" y="3840"/>
                  </a:lnTo>
                  <a:lnTo>
                    <a:pt x="4600" y="3848"/>
                  </a:lnTo>
                  <a:lnTo>
                    <a:pt x="4594" y="3852"/>
                  </a:lnTo>
                  <a:lnTo>
                    <a:pt x="4586" y="3850"/>
                  </a:lnTo>
                  <a:lnTo>
                    <a:pt x="4578" y="3844"/>
                  </a:lnTo>
                  <a:lnTo>
                    <a:pt x="4578" y="3844"/>
                  </a:lnTo>
                  <a:lnTo>
                    <a:pt x="4578" y="3844"/>
                  </a:lnTo>
                  <a:lnTo>
                    <a:pt x="4578" y="3844"/>
                  </a:lnTo>
                  <a:lnTo>
                    <a:pt x="4578" y="3844"/>
                  </a:lnTo>
                  <a:close/>
                  <a:moveTo>
                    <a:pt x="4608" y="4102"/>
                  </a:moveTo>
                  <a:lnTo>
                    <a:pt x="4608" y="4102"/>
                  </a:lnTo>
                  <a:lnTo>
                    <a:pt x="4606" y="4102"/>
                  </a:lnTo>
                  <a:lnTo>
                    <a:pt x="4604" y="4100"/>
                  </a:lnTo>
                  <a:lnTo>
                    <a:pt x="4594" y="4100"/>
                  </a:lnTo>
                  <a:lnTo>
                    <a:pt x="4592" y="4098"/>
                  </a:lnTo>
                  <a:lnTo>
                    <a:pt x="4592" y="4098"/>
                  </a:lnTo>
                  <a:lnTo>
                    <a:pt x="4602" y="4094"/>
                  </a:lnTo>
                  <a:lnTo>
                    <a:pt x="4602" y="4094"/>
                  </a:lnTo>
                  <a:lnTo>
                    <a:pt x="4606" y="4098"/>
                  </a:lnTo>
                  <a:lnTo>
                    <a:pt x="4608" y="4102"/>
                  </a:lnTo>
                  <a:lnTo>
                    <a:pt x="4608" y="4102"/>
                  </a:lnTo>
                  <a:lnTo>
                    <a:pt x="4608" y="4102"/>
                  </a:lnTo>
                  <a:lnTo>
                    <a:pt x="4608" y="4102"/>
                  </a:lnTo>
                  <a:lnTo>
                    <a:pt x="4608" y="4102"/>
                  </a:lnTo>
                  <a:close/>
                  <a:moveTo>
                    <a:pt x="4630" y="4008"/>
                  </a:moveTo>
                  <a:lnTo>
                    <a:pt x="4630" y="4008"/>
                  </a:lnTo>
                  <a:lnTo>
                    <a:pt x="4626" y="4002"/>
                  </a:lnTo>
                  <a:lnTo>
                    <a:pt x="4628" y="3998"/>
                  </a:lnTo>
                  <a:lnTo>
                    <a:pt x="4634" y="3998"/>
                  </a:lnTo>
                  <a:lnTo>
                    <a:pt x="4640" y="3998"/>
                  </a:lnTo>
                  <a:lnTo>
                    <a:pt x="4660" y="4002"/>
                  </a:lnTo>
                  <a:lnTo>
                    <a:pt x="4660" y="4002"/>
                  </a:lnTo>
                  <a:lnTo>
                    <a:pt x="4652" y="4006"/>
                  </a:lnTo>
                  <a:lnTo>
                    <a:pt x="4646" y="4008"/>
                  </a:lnTo>
                  <a:lnTo>
                    <a:pt x="4638" y="4008"/>
                  </a:lnTo>
                  <a:lnTo>
                    <a:pt x="4630" y="4008"/>
                  </a:lnTo>
                  <a:lnTo>
                    <a:pt x="4630" y="4008"/>
                  </a:lnTo>
                  <a:lnTo>
                    <a:pt x="4628" y="4006"/>
                  </a:lnTo>
                  <a:lnTo>
                    <a:pt x="4630" y="4006"/>
                  </a:lnTo>
                  <a:lnTo>
                    <a:pt x="4632" y="4008"/>
                  </a:lnTo>
                  <a:lnTo>
                    <a:pt x="4634" y="4010"/>
                  </a:lnTo>
                  <a:lnTo>
                    <a:pt x="4630" y="4008"/>
                  </a:lnTo>
                  <a:lnTo>
                    <a:pt x="4630" y="4008"/>
                  </a:lnTo>
                  <a:close/>
                  <a:moveTo>
                    <a:pt x="4710" y="3828"/>
                  </a:moveTo>
                  <a:lnTo>
                    <a:pt x="4710" y="3828"/>
                  </a:lnTo>
                  <a:lnTo>
                    <a:pt x="4706" y="3824"/>
                  </a:lnTo>
                  <a:lnTo>
                    <a:pt x="4706" y="3822"/>
                  </a:lnTo>
                  <a:lnTo>
                    <a:pt x="4706" y="3820"/>
                  </a:lnTo>
                  <a:lnTo>
                    <a:pt x="4708" y="3818"/>
                  </a:lnTo>
                  <a:lnTo>
                    <a:pt x="4712" y="3816"/>
                  </a:lnTo>
                  <a:lnTo>
                    <a:pt x="4720" y="3818"/>
                  </a:lnTo>
                  <a:lnTo>
                    <a:pt x="4726" y="3820"/>
                  </a:lnTo>
                  <a:lnTo>
                    <a:pt x="4728" y="3822"/>
                  </a:lnTo>
                  <a:lnTo>
                    <a:pt x="4728" y="3822"/>
                  </a:lnTo>
                  <a:lnTo>
                    <a:pt x="4726" y="3824"/>
                  </a:lnTo>
                  <a:lnTo>
                    <a:pt x="4724" y="3826"/>
                  </a:lnTo>
                  <a:lnTo>
                    <a:pt x="4710" y="3828"/>
                  </a:lnTo>
                  <a:lnTo>
                    <a:pt x="4710" y="3828"/>
                  </a:lnTo>
                  <a:lnTo>
                    <a:pt x="4712" y="3828"/>
                  </a:lnTo>
                  <a:lnTo>
                    <a:pt x="4710" y="3828"/>
                  </a:lnTo>
                  <a:lnTo>
                    <a:pt x="4710" y="3828"/>
                  </a:lnTo>
                  <a:close/>
                  <a:moveTo>
                    <a:pt x="4812" y="3818"/>
                  </a:moveTo>
                  <a:lnTo>
                    <a:pt x="4812" y="3818"/>
                  </a:lnTo>
                  <a:lnTo>
                    <a:pt x="4810" y="3816"/>
                  </a:lnTo>
                  <a:lnTo>
                    <a:pt x="4812" y="3818"/>
                  </a:lnTo>
                  <a:lnTo>
                    <a:pt x="4812" y="3818"/>
                  </a:lnTo>
                  <a:close/>
                  <a:moveTo>
                    <a:pt x="4826" y="4034"/>
                  </a:moveTo>
                  <a:lnTo>
                    <a:pt x="4826" y="4034"/>
                  </a:lnTo>
                  <a:lnTo>
                    <a:pt x="4818" y="4028"/>
                  </a:lnTo>
                  <a:lnTo>
                    <a:pt x="4818" y="4028"/>
                  </a:lnTo>
                  <a:lnTo>
                    <a:pt x="4820" y="4028"/>
                  </a:lnTo>
                  <a:lnTo>
                    <a:pt x="4824" y="4032"/>
                  </a:lnTo>
                  <a:lnTo>
                    <a:pt x="4826" y="4034"/>
                  </a:lnTo>
                  <a:lnTo>
                    <a:pt x="4826" y="4034"/>
                  </a:lnTo>
                  <a:lnTo>
                    <a:pt x="4826" y="4034"/>
                  </a:lnTo>
                  <a:lnTo>
                    <a:pt x="4824" y="4034"/>
                  </a:lnTo>
                  <a:lnTo>
                    <a:pt x="4824" y="4032"/>
                  </a:lnTo>
                  <a:lnTo>
                    <a:pt x="4826" y="4034"/>
                  </a:lnTo>
                  <a:lnTo>
                    <a:pt x="4826" y="4034"/>
                  </a:lnTo>
                  <a:lnTo>
                    <a:pt x="4826" y="4034"/>
                  </a:lnTo>
                  <a:close/>
                  <a:moveTo>
                    <a:pt x="4832" y="4076"/>
                  </a:moveTo>
                  <a:lnTo>
                    <a:pt x="4832" y="4076"/>
                  </a:lnTo>
                  <a:lnTo>
                    <a:pt x="4830" y="4074"/>
                  </a:lnTo>
                  <a:lnTo>
                    <a:pt x="4830" y="4074"/>
                  </a:lnTo>
                  <a:lnTo>
                    <a:pt x="4832" y="4070"/>
                  </a:lnTo>
                  <a:lnTo>
                    <a:pt x="4832" y="4070"/>
                  </a:lnTo>
                  <a:lnTo>
                    <a:pt x="4834" y="4070"/>
                  </a:lnTo>
                  <a:lnTo>
                    <a:pt x="4832" y="4076"/>
                  </a:lnTo>
                  <a:lnTo>
                    <a:pt x="4832" y="4076"/>
                  </a:lnTo>
                  <a:lnTo>
                    <a:pt x="4830" y="4076"/>
                  </a:lnTo>
                  <a:lnTo>
                    <a:pt x="4830" y="4076"/>
                  </a:lnTo>
                  <a:lnTo>
                    <a:pt x="4832" y="4076"/>
                  </a:lnTo>
                  <a:lnTo>
                    <a:pt x="4832" y="4076"/>
                  </a:lnTo>
                  <a:lnTo>
                    <a:pt x="4832" y="4076"/>
                  </a:lnTo>
                  <a:close/>
                  <a:moveTo>
                    <a:pt x="4832" y="4028"/>
                  </a:moveTo>
                  <a:lnTo>
                    <a:pt x="4832" y="4028"/>
                  </a:lnTo>
                  <a:lnTo>
                    <a:pt x="4830" y="4026"/>
                  </a:lnTo>
                  <a:lnTo>
                    <a:pt x="4832" y="4028"/>
                  </a:lnTo>
                  <a:lnTo>
                    <a:pt x="4836" y="4028"/>
                  </a:lnTo>
                  <a:lnTo>
                    <a:pt x="4832" y="4028"/>
                  </a:lnTo>
                  <a:lnTo>
                    <a:pt x="4832" y="4028"/>
                  </a:lnTo>
                  <a:lnTo>
                    <a:pt x="4832" y="4028"/>
                  </a:lnTo>
                  <a:lnTo>
                    <a:pt x="4832" y="4028"/>
                  </a:lnTo>
                  <a:lnTo>
                    <a:pt x="4832" y="4028"/>
                  </a:lnTo>
                  <a:close/>
                  <a:moveTo>
                    <a:pt x="4816" y="3606"/>
                  </a:moveTo>
                  <a:lnTo>
                    <a:pt x="4816" y="3606"/>
                  </a:lnTo>
                  <a:lnTo>
                    <a:pt x="4780" y="3614"/>
                  </a:lnTo>
                  <a:lnTo>
                    <a:pt x="4746" y="3620"/>
                  </a:lnTo>
                  <a:lnTo>
                    <a:pt x="4718" y="3620"/>
                  </a:lnTo>
                  <a:lnTo>
                    <a:pt x="4690" y="3616"/>
                  </a:lnTo>
                  <a:lnTo>
                    <a:pt x="4664" y="3610"/>
                  </a:lnTo>
                  <a:lnTo>
                    <a:pt x="4636" y="3602"/>
                  </a:lnTo>
                  <a:lnTo>
                    <a:pt x="4576" y="3582"/>
                  </a:lnTo>
                  <a:lnTo>
                    <a:pt x="4576" y="3582"/>
                  </a:lnTo>
                  <a:lnTo>
                    <a:pt x="4582" y="3576"/>
                  </a:lnTo>
                  <a:lnTo>
                    <a:pt x="4584" y="3572"/>
                  </a:lnTo>
                  <a:lnTo>
                    <a:pt x="4584" y="3568"/>
                  </a:lnTo>
                  <a:lnTo>
                    <a:pt x="4582" y="3564"/>
                  </a:lnTo>
                  <a:lnTo>
                    <a:pt x="4570" y="3558"/>
                  </a:lnTo>
                  <a:lnTo>
                    <a:pt x="4556" y="3554"/>
                  </a:lnTo>
                  <a:lnTo>
                    <a:pt x="4556" y="3554"/>
                  </a:lnTo>
                  <a:lnTo>
                    <a:pt x="4574" y="3544"/>
                  </a:lnTo>
                  <a:lnTo>
                    <a:pt x="4574" y="3544"/>
                  </a:lnTo>
                  <a:lnTo>
                    <a:pt x="4554" y="3538"/>
                  </a:lnTo>
                  <a:lnTo>
                    <a:pt x="4532" y="3534"/>
                  </a:lnTo>
                  <a:lnTo>
                    <a:pt x="4532" y="3534"/>
                  </a:lnTo>
                  <a:lnTo>
                    <a:pt x="4540" y="3534"/>
                  </a:lnTo>
                  <a:lnTo>
                    <a:pt x="4548" y="3530"/>
                  </a:lnTo>
                  <a:lnTo>
                    <a:pt x="4556" y="3526"/>
                  </a:lnTo>
                  <a:lnTo>
                    <a:pt x="4564" y="3520"/>
                  </a:lnTo>
                  <a:lnTo>
                    <a:pt x="4602" y="3492"/>
                  </a:lnTo>
                  <a:lnTo>
                    <a:pt x="4622" y="3478"/>
                  </a:lnTo>
                  <a:lnTo>
                    <a:pt x="4632" y="3472"/>
                  </a:lnTo>
                  <a:lnTo>
                    <a:pt x="4644" y="3468"/>
                  </a:lnTo>
                  <a:lnTo>
                    <a:pt x="4654" y="3468"/>
                  </a:lnTo>
                  <a:lnTo>
                    <a:pt x="4666" y="3468"/>
                  </a:lnTo>
                  <a:lnTo>
                    <a:pt x="4676" y="3472"/>
                  </a:lnTo>
                  <a:lnTo>
                    <a:pt x="4688" y="3480"/>
                  </a:lnTo>
                  <a:lnTo>
                    <a:pt x="4688" y="3480"/>
                  </a:lnTo>
                  <a:lnTo>
                    <a:pt x="4710" y="3478"/>
                  </a:lnTo>
                  <a:lnTo>
                    <a:pt x="4728" y="3478"/>
                  </a:lnTo>
                  <a:lnTo>
                    <a:pt x="4746" y="3480"/>
                  </a:lnTo>
                  <a:lnTo>
                    <a:pt x="4764" y="3484"/>
                  </a:lnTo>
                  <a:lnTo>
                    <a:pt x="4778" y="3488"/>
                  </a:lnTo>
                  <a:lnTo>
                    <a:pt x="4792" y="3494"/>
                  </a:lnTo>
                  <a:lnTo>
                    <a:pt x="4802" y="3500"/>
                  </a:lnTo>
                  <a:lnTo>
                    <a:pt x="4812" y="3510"/>
                  </a:lnTo>
                  <a:lnTo>
                    <a:pt x="4820" y="3518"/>
                  </a:lnTo>
                  <a:lnTo>
                    <a:pt x="4826" y="3528"/>
                  </a:lnTo>
                  <a:lnTo>
                    <a:pt x="4830" y="3540"/>
                  </a:lnTo>
                  <a:lnTo>
                    <a:pt x="4832" y="3552"/>
                  </a:lnTo>
                  <a:lnTo>
                    <a:pt x="4832" y="3564"/>
                  </a:lnTo>
                  <a:lnTo>
                    <a:pt x="4828" y="3578"/>
                  </a:lnTo>
                  <a:lnTo>
                    <a:pt x="4824" y="3592"/>
                  </a:lnTo>
                  <a:lnTo>
                    <a:pt x="4816" y="3606"/>
                  </a:lnTo>
                  <a:lnTo>
                    <a:pt x="4816" y="3606"/>
                  </a:lnTo>
                  <a:lnTo>
                    <a:pt x="4814" y="3606"/>
                  </a:lnTo>
                  <a:lnTo>
                    <a:pt x="4812" y="3606"/>
                  </a:lnTo>
                  <a:lnTo>
                    <a:pt x="4816" y="3602"/>
                  </a:lnTo>
                  <a:lnTo>
                    <a:pt x="4818" y="3600"/>
                  </a:lnTo>
                  <a:lnTo>
                    <a:pt x="4818" y="3602"/>
                  </a:lnTo>
                  <a:lnTo>
                    <a:pt x="4816" y="3606"/>
                  </a:lnTo>
                  <a:lnTo>
                    <a:pt x="4816" y="3606"/>
                  </a:lnTo>
                  <a:close/>
                  <a:moveTo>
                    <a:pt x="4872" y="4010"/>
                  </a:moveTo>
                  <a:lnTo>
                    <a:pt x="4872" y="4010"/>
                  </a:lnTo>
                  <a:lnTo>
                    <a:pt x="4866" y="4006"/>
                  </a:lnTo>
                  <a:lnTo>
                    <a:pt x="4864" y="4004"/>
                  </a:lnTo>
                  <a:lnTo>
                    <a:pt x="4866" y="4004"/>
                  </a:lnTo>
                  <a:lnTo>
                    <a:pt x="4870" y="4004"/>
                  </a:lnTo>
                  <a:lnTo>
                    <a:pt x="4876" y="4006"/>
                  </a:lnTo>
                  <a:lnTo>
                    <a:pt x="4876" y="4008"/>
                  </a:lnTo>
                  <a:lnTo>
                    <a:pt x="4872" y="4010"/>
                  </a:lnTo>
                  <a:lnTo>
                    <a:pt x="4872" y="4010"/>
                  </a:lnTo>
                  <a:lnTo>
                    <a:pt x="4872" y="4010"/>
                  </a:lnTo>
                  <a:lnTo>
                    <a:pt x="4874" y="4008"/>
                  </a:lnTo>
                  <a:lnTo>
                    <a:pt x="4874" y="4008"/>
                  </a:lnTo>
                  <a:lnTo>
                    <a:pt x="4872" y="4010"/>
                  </a:lnTo>
                  <a:lnTo>
                    <a:pt x="4872" y="4010"/>
                  </a:lnTo>
                  <a:close/>
                  <a:moveTo>
                    <a:pt x="4874" y="2478"/>
                  </a:moveTo>
                  <a:lnTo>
                    <a:pt x="4874" y="2478"/>
                  </a:lnTo>
                  <a:lnTo>
                    <a:pt x="4870" y="2474"/>
                  </a:lnTo>
                  <a:lnTo>
                    <a:pt x="4868" y="2470"/>
                  </a:lnTo>
                  <a:lnTo>
                    <a:pt x="4868" y="2468"/>
                  </a:lnTo>
                  <a:lnTo>
                    <a:pt x="4868" y="2466"/>
                  </a:lnTo>
                  <a:lnTo>
                    <a:pt x="4874" y="2462"/>
                  </a:lnTo>
                  <a:lnTo>
                    <a:pt x="4882" y="2462"/>
                  </a:lnTo>
                  <a:lnTo>
                    <a:pt x="4888" y="2462"/>
                  </a:lnTo>
                  <a:lnTo>
                    <a:pt x="4890" y="2464"/>
                  </a:lnTo>
                  <a:lnTo>
                    <a:pt x="4890" y="2464"/>
                  </a:lnTo>
                  <a:lnTo>
                    <a:pt x="4888" y="2468"/>
                  </a:lnTo>
                  <a:lnTo>
                    <a:pt x="4886" y="2470"/>
                  </a:lnTo>
                  <a:lnTo>
                    <a:pt x="4874" y="2478"/>
                  </a:lnTo>
                  <a:lnTo>
                    <a:pt x="4874" y="2478"/>
                  </a:lnTo>
                  <a:lnTo>
                    <a:pt x="4872" y="2476"/>
                  </a:lnTo>
                  <a:lnTo>
                    <a:pt x="4872" y="2474"/>
                  </a:lnTo>
                  <a:lnTo>
                    <a:pt x="4874" y="2476"/>
                  </a:lnTo>
                  <a:lnTo>
                    <a:pt x="4874" y="2478"/>
                  </a:lnTo>
                  <a:lnTo>
                    <a:pt x="4874" y="2478"/>
                  </a:lnTo>
                  <a:close/>
                  <a:moveTo>
                    <a:pt x="5196" y="974"/>
                  </a:moveTo>
                  <a:lnTo>
                    <a:pt x="5196" y="974"/>
                  </a:lnTo>
                  <a:lnTo>
                    <a:pt x="5194" y="976"/>
                  </a:lnTo>
                  <a:lnTo>
                    <a:pt x="5196" y="974"/>
                  </a:lnTo>
                  <a:lnTo>
                    <a:pt x="5196" y="974"/>
                  </a:lnTo>
                  <a:close/>
                  <a:moveTo>
                    <a:pt x="5058" y="330"/>
                  </a:moveTo>
                  <a:lnTo>
                    <a:pt x="5058" y="330"/>
                  </a:lnTo>
                  <a:lnTo>
                    <a:pt x="5064" y="332"/>
                  </a:lnTo>
                  <a:lnTo>
                    <a:pt x="5066" y="334"/>
                  </a:lnTo>
                  <a:lnTo>
                    <a:pt x="5062" y="334"/>
                  </a:lnTo>
                  <a:lnTo>
                    <a:pt x="5056" y="332"/>
                  </a:lnTo>
                  <a:lnTo>
                    <a:pt x="5056" y="330"/>
                  </a:lnTo>
                  <a:lnTo>
                    <a:pt x="5058" y="330"/>
                  </a:lnTo>
                  <a:lnTo>
                    <a:pt x="5058" y="330"/>
                  </a:lnTo>
                  <a:lnTo>
                    <a:pt x="5060" y="330"/>
                  </a:lnTo>
                  <a:lnTo>
                    <a:pt x="5058" y="330"/>
                  </a:lnTo>
                  <a:lnTo>
                    <a:pt x="5058" y="330"/>
                  </a:lnTo>
                  <a:lnTo>
                    <a:pt x="5058" y="330"/>
                  </a:lnTo>
                  <a:lnTo>
                    <a:pt x="5058" y="330"/>
                  </a:lnTo>
                  <a:close/>
                  <a:moveTo>
                    <a:pt x="5028" y="312"/>
                  </a:moveTo>
                  <a:lnTo>
                    <a:pt x="5028" y="312"/>
                  </a:lnTo>
                  <a:lnTo>
                    <a:pt x="5034" y="314"/>
                  </a:lnTo>
                  <a:lnTo>
                    <a:pt x="5032" y="316"/>
                  </a:lnTo>
                  <a:lnTo>
                    <a:pt x="5028" y="314"/>
                  </a:lnTo>
                  <a:lnTo>
                    <a:pt x="5028" y="314"/>
                  </a:lnTo>
                  <a:lnTo>
                    <a:pt x="5028" y="312"/>
                  </a:lnTo>
                  <a:lnTo>
                    <a:pt x="5028" y="312"/>
                  </a:lnTo>
                  <a:lnTo>
                    <a:pt x="5026" y="314"/>
                  </a:lnTo>
                  <a:lnTo>
                    <a:pt x="5028" y="312"/>
                  </a:lnTo>
                  <a:lnTo>
                    <a:pt x="5028" y="312"/>
                  </a:lnTo>
                  <a:close/>
                  <a:moveTo>
                    <a:pt x="5032" y="402"/>
                  </a:moveTo>
                  <a:lnTo>
                    <a:pt x="5032" y="402"/>
                  </a:lnTo>
                  <a:lnTo>
                    <a:pt x="5042" y="404"/>
                  </a:lnTo>
                  <a:lnTo>
                    <a:pt x="5044" y="406"/>
                  </a:lnTo>
                  <a:lnTo>
                    <a:pt x="5046" y="406"/>
                  </a:lnTo>
                  <a:lnTo>
                    <a:pt x="5040" y="410"/>
                  </a:lnTo>
                  <a:lnTo>
                    <a:pt x="5034" y="412"/>
                  </a:lnTo>
                  <a:lnTo>
                    <a:pt x="5026" y="414"/>
                  </a:lnTo>
                  <a:lnTo>
                    <a:pt x="5022" y="412"/>
                  </a:lnTo>
                  <a:lnTo>
                    <a:pt x="5020" y="410"/>
                  </a:lnTo>
                  <a:lnTo>
                    <a:pt x="5022" y="408"/>
                  </a:lnTo>
                  <a:lnTo>
                    <a:pt x="5032" y="402"/>
                  </a:lnTo>
                  <a:lnTo>
                    <a:pt x="5032" y="402"/>
                  </a:lnTo>
                  <a:lnTo>
                    <a:pt x="5034" y="402"/>
                  </a:lnTo>
                  <a:lnTo>
                    <a:pt x="5032" y="402"/>
                  </a:lnTo>
                  <a:lnTo>
                    <a:pt x="5030" y="402"/>
                  </a:lnTo>
                  <a:lnTo>
                    <a:pt x="5032" y="402"/>
                  </a:lnTo>
                  <a:lnTo>
                    <a:pt x="5032" y="402"/>
                  </a:lnTo>
                  <a:close/>
                  <a:moveTo>
                    <a:pt x="4982" y="864"/>
                  </a:moveTo>
                  <a:lnTo>
                    <a:pt x="4982" y="864"/>
                  </a:lnTo>
                  <a:lnTo>
                    <a:pt x="4994" y="894"/>
                  </a:lnTo>
                  <a:lnTo>
                    <a:pt x="4994" y="894"/>
                  </a:lnTo>
                  <a:lnTo>
                    <a:pt x="4994" y="896"/>
                  </a:lnTo>
                  <a:lnTo>
                    <a:pt x="4990" y="896"/>
                  </a:lnTo>
                  <a:lnTo>
                    <a:pt x="4986" y="888"/>
                  </a:lnTo>
                  <a:lnTo>
                    <a:pt x="4982" y="874"/>
                  </a:lnTo>
                  <a:lnTo>
                    <a:pt x="4980" y="868"/>
                  </a:lnTo>
                  <a:lnTo>
                    <a:pt x="4982" y="864"/>
                  </a:lnTo>
                  <a:lnTo>
                    <a:pt x="4982" y="864"/>
                  </a:lnTo>
                  <a:lnTo>
                    <a:pt x="4984" y="868"/>
                  </a:lnTo>
                  <a:lnTo>
                    <a:pt x="4982" y="870"/>
                  </a:lnTo>
                  <a:lnTo>
                    <a:pt x="4982" y="868"/>
                  </a:lnTo>
                  <a:lnTo>
                    <a:pt x="4982" y="864"/>
                  </a:lnTo>
                  <a:lnTo>
                    <a:pt x="4982" y="864"/>
                  </a:lnTo>
                  <a:close/>
                  <a:moveTo>
                    <a:pt x="4896" y="3674"/>
                  </a:moveTo>
                  <a:lnTo>
                    <a:pt x="4896" y="3674"/>
                  </a:lnTo>
                  <a:lnTo>
                    <a:pt x="4916" y="3680"/>
                  </a:lnTo>
                  <a:lnTo>
                    <a:pt x="4896" y="3674"/>
                  </a:lnTo>
                  <a:lnTo>
                    <a:pt x="4896" y="3674"/>
                  </a:lnTo>
                  <a:lnTo>
                    <a:pt x="4900" y="3676"/>
                  </a:lnTo>
                  <a:lnTo>
                    <a:pt x="4896" y="3674"/>
                  </a:lnTo>
                  <a:lnTo>
                    <a:pt x="4896" y="3674"/>
                  </a:lnTo>
                  <a:close/>
                  <a:moveTo>
                    <a:pt x="4944" y="3066"/>
                  </a:moveTo>
                  <a:lnTo>
                    <a:pt x="4944" y="3066"/>
                  </a:lnTo>
                  <a:lnTo>
                    <a:pt x="4940" y="3068"/>
                  </a:lnTo>
                  <a:lnTo>
                    <a:pt x="4936" y="3068"/>
                  </a:lnTo>
                  <a:lnTo>
                    <a:pt x="4922" y="3064"/>
                  </a:lnTo>
                  <a:lnTo>
                    <a:pt x="4904" y="3054"/>
                  </a:lnTo>
                  <a:lnTo>
                    <a:pt x="4904" y="3054"/>
                  </a:lnTo>
                  <a:lnTo>
                    <a:pt x="4902" y="3042"/>
                  </a:lnTo>
                  <a:lnTo>
                    <a:pt x="4904" y="3032"/>
                  </a:lnTo>
                  <a:lnTo>
                    <a:pt x="4908" y="3024"/>
                  </a:lnTo>
                  <a:lnTo>
                    <a:pt x="4914" y="3018"/>
                  </a:lnTo>
                  <a:lnTo>
                    <a:pt x="4922" y="3012"/>
                  </a:lnTo>
                  <a:lnTo>
                    <a:pt x="4930" y="3010"/>
                  </a:lnTo>
                  <a:lnTo>
                    <a:pt x="4940" y="3008"/>
                  </a:lnTo>
                  <a:lnTo>
                    <a:pt x="4950" y="3006"/>
                  </a:lnTo>
                  <a:lnTo>
                    <a:pt x="4960" y="3008"/>
                  </a:lnTo>
                  <a:lnTo>
                    <a:pt x="4968" y="3012"/>
                  </a:lnTo>
                  <a:lnTo>
                    <a:pt x="4976" y="3016"/>
                  </a:lnTo>
                  <a:lnTo>
                    <a:pt x="4982" y="3022"/>
                  </a:lnTo>
                  <a:lnTo>
                    <a:pt x="4986" y="3032"/>
                  </a:lnTo>
                  <a:lnTo>
                    <a:pt x="4988" y="3042"/>
                  </a:lnTo>
                  <a:lnTo>
                    <a:pt x="4986" y="3054"/>
                  </a:lnTo>
                  <a:lnTo>
                    <a:pt x="4982" y="3070"/>
                  </a:lnTo>
                  <a:lnTo>
                    <a:pt x="4982" y="3070"/>
                  </a:lnTo>
                  <a:lnTo>
                    <a:pt x="4964" y="3068"/>
                  </a:lnTo>
                  <a:lnTo>
                    <a:pt x="4944" y="3066"/>
                  </a:lnTo>
                  <a:lnTo>
                    <a:pt x="4944" y="3066"/>
                  </a:lnTo>
                  <a:lnTo>
                    <a:pt x="4942" y="3070"/>
                  </a:lnTo>
                  <a:lnTo>
                    <a:pt x="4944" y="3070"/>
                  </a:lnTo>
                  <a:lnTo>
                    <a:pt x="4946" y="3066"/>
                  </a:lnTo>
                  <a:lnTo>
                    <a:pt x="4946" y="3066"/>
                  </a:lnTo>
                  <a:lnTo>
                    <a:pt x="4944" y="3066"/>
                  </a:lnTo>
                  <a:lnTo>
                    <a:pt x="4944" y="3066"/>
                  </a:lnTo>
                  <a:close/>
                  <a:moveTo>
                    <a:pt x="4970" y="3998"/>
                  </a:moveTo>
                  <a:lnTo>
                    <a:pt x="4970" y="3998"/>
                  </a:lnTo>
                  <a:lnTo>
                    <a:pt x="4964" y="3994"/>
                  </a:lnTo>
                  <a:lnTo>
                    <a:pt x="4970" y="3994"/>
                  </a:lnTo>
                  <a:lnTo>
                    <a:pt x="4974" y="3996"/>
                  </a:lnTo>
                  <a:lnTo>
                    <a:pt x="4974" y="3998"/>
                  </a:lnTo>
                  <a:lnTo>
                    <a:pt x="4970" y="3998"/>
                  </a:lnTo>
                  <a:lnTo>
                    <a:pt x="4970" y="3998"/>
                  </a:lnTo>
                  <a:lnTo>
                    <a:pt x="4968" y="3996"/>
                  </a:lnTo>
                  <a:lnTo>
                    <a:pt x="4970" y="3996"/>
                  </a:lnTo>
                  <a:lnTo>
                    <a:pt x="4970" y="3998"/>
                  </a:lnTo>
                  <a:lnTo>
                    <a:pt x="4970" y="3998"/>
                  </a:lnTo>
                  <a:lnTo>
                    <a:pt x="4970" y="3998"/>
                  </a:lnTo>
                  <a:close/>
                  <a:moveTo>
                    <a:pt x="4990" y="3888"/>
                  </a:moveTo>
                  <a:lnTo>
                    <a:pt x="4990" y="3888"/>
                  </a:lnTo>
                  <a:lnTo>
                    <a:pt x="4980" y="3894"/>
                  </a:lnTo>
                  <a:lnTo>
                    <a:pt x="4972" y="3894"/>
                  </a:lnTo>
                  <a:lnTo>
                    <a:pt x="4970" y="3892"/>
                  </a:lnTo>
                  <a:lnTo>
                    <a:pt x="4968" y="3890"/>
                  </a:lnTo>
                  <a:lnTo>
                    <a:pt x="4964" y="3884"/>
                  </a:lnTo>
                  <a:lnTo>
                    <a:pt x="4964" y="3884"/>
                  </a:lnTo>
                  <a:lnTo>
                    <a:pt x="4974" y="3880"/>
                  </a:lnTo>
                  <a:lnTo>
                    <a:pt x="4980" y="3878"/>
                  </a:lnTo>
                  <a:lnTo>
                    <a:pt x="4984" y="3878"/>
                  </a:lnTo>
                  <a:lnTo>
                    <a:pt x="4988" y="3880"/>
                  </a:lnTo>
                  <a:lnTo>
                    <a:pt x="4990" y="3884"/>
                  </a:lnTo>
                  <a:lnTo>
                    <a:pt x="4990" y="3888"/>
                  </a:lnTo>
                  <a:lnTo>
                    <a:pt x="4990" y="3888"/>
                  </a:lnTo>
                  <a:lnTo>
                    <a:pt x="4988" y="3890"/>
                  </a:lnTo>
                  <a:lnTo>
                    <a:pt x="4988" y="3888"/>
                  </a:lnTo>
                  <a:lnTo>
                    <a:pt x="4988" y="3886"/>
                  </a:lnTo>
                  <a:lnTo>
                    <a:pt x="4990" y="3888"/>
                  </a:lnTo>
                  <a:lnTo>
                    <a:pt x="4990" y="3888"/>
                  </a:lnTo>
                  <a:close/>
                  <a:moveTo>
                    <a:pt x="5010" y="3904"/>
                  </a:moveTo>
                  <a:lnTo>
                    <a:pt x="5010" y="3904"/>
                  </a:lnTo>
                  <a:lnTo>
                    <a:pt x="5004" y="3902"/>
                  </a:lnTo>
                  <a:lnTo>
                    <a:pt x="5004" y="3900"/>
                  </a:lnTo>
                  <a:lnTo>
                    <a:pt x="5004" y="3898"/>
                  </a:lnTo>
                  <a:lnTo>
                    <a:pt x="5008" y="3896"/>
                  </a:lnTo>
                  <a:lnTo>
                    <a:pt x="5014" y="3894"/>
                  </a:lnTo>
                  <a:lnTo>
                    <a:pt x="5028" y="3894"/>
                  </a:lnTo>
                  <a:lnTo>
                    <a:pt x="5030" y="3894"/>
                  </a:lnTo>
                  <a:lnTo>
                    <a:pt x="5032" y="3896"/>
                  </a:lnTo>
                  <a:lnTo>
                    <a:pt x="5030" y="3896"/>
                  </a:lnTo>
                  <a:lnTo>
                    <a:pt x="5030" y="3896"/>
                  </a:lnTo>
                  <a:lnTo>
                    <a:pt x="5032" y="3900"/>
                  </a:lnTo>
                  <a:lnTo>
                    <a:pt x="5032" y="3906"/>
                  </a:lnTo>
                  <a:lnTo>
                    <a:pt x="5032" y="3908"/>
                  </a:lnTo>
                  <a:lnTo>
                    <a:pt x="5028" y="3910"/>
                  </a:lnTo>
                  <a:lnTo>
                    <a:pt x="5020" y="3908"/>
                  </a:lnTo>
                  <a:lnTo>
                    <a:pt x="5010" y="3904"/>
                  </a:lnTo>
                  <a:lnTo>
                    <a:pt x="5010" y="3904"/>
                  </a:lnTo>
                  <a:lnTo>
                    <a:pt x="5012" y="3906"/>
                  </a:lnTo>
                  <a:lnTo>
                    <a:pt x="5010" y="3904"/>
                  </a:lnTo>
                  <a:lnTo>
                    <a:pt x="5010" y="3904"/>
                  </a:lnTo>
                  <a:close/>
                  <a:moveTo>
                    <a:pt x="5048" y="3910"/>
                  </a:moveTo>
                  <a:lnTo>
                    <a:pt x="5048" y="3910"/>
                  </a:lnTo>
                  <a:lnTo>
                    <a:pt x="5048" y="3908"/>
                  </a:lnTo>
                  <a:lnTo>
                    <a:pt x="5048" y="3910"/>
                  </a:lnTo>
                  <a:lnTo>
                    <a:pt x="5048" y="3910"/>
                  </a:lnTo>
                  <a:close/>
                  <a:moveTo>
                    <a:pt x="5018" y="3194"/>
                  </a:moveTo>
                  <a:lnTo>
                    <a:pt x="5018" y="3194"/>
                  </a:lnTo>
                  <a:lnTo>
                    <a:pt x="5012" y="3190"/>
                  </a:lnTo>
                  <a:lnTo>
                    <a:pt x="5000" y="3182"/>
                  </a:lnTo>
                  <a:lnTo>
                    <a:pt x="4984" y="3168"/>
                  </a:lnTo>
                  <a:lnTo>
                    <a:pt x="4968" y="3150"/>
                  </a:lnTo>
                  <a:lnTo>
                    <a:pt x="4962" y="3142"/>
                  </a:lnTo>
                  <a:lnTo>
                    <a:pt x="4956" y="3132"/>
                  </a:lnTo>
                  <a:lnTo>
                    <a:pt x="4954" y="3122"/>
                  </a:lnTo>
                  <a:lnTo>
                    <a:pt x="4956" y="3112"/>
                  </a:lnTo>
                  <a:lnTo>
                    <a:pt x="4960" y="3102"/>
                  </a:lnTo>
                  <a:lnTo>
                    <a:pt x="4968" y="3092"/>
                  </a:lnTo>
                  <a:lnTo>
                    <a:pt x="4980" y="3084"/>
                  </a:lnTo>
                  <a:lnTo>
                    <a:pt x="4998" y="3074"/>
                  </a:lnTo>
                  <a:lnTo>
                    <a:pt x="4998" y="3074"/>
                  </a:lnTo>
                  <a:lnTo>
                    <a:pt x="5004" y="3076"/>
                  </a:lnTo>
                  <a:lnTo>
                    <a:pt x="5014" y="3076"/>
                  </a:lnTo>
                  <a:lnTo>
                    <a:pt x="5044" y="3078"/>
                  </a:lnTo>
                  <a:lnTo>
                    <a:pt x="5060" y="3080"/>
                  </a:lnTo>
                  <a:lnTo>
                    <a:pt x="5074" y="3084"/>
                  </a:lnTo>
                  <a:lnTo>
                    <a:pt x="5080" y="3088"/>
                  </a:lnTo>
                  <a:lnTo>
                    <a:pt x="5086" y="3094"/>
                  </a:lnTo>
                  <a:lnTo>
                    <a:pt x="5090" y="3100"/>
                  </a:lnTo>
                  <a:lnTo>
                    <a:pt x="5092" y="3108"/>
                  </a:lnTo>
                  <a:lnTo>
                    <a:pt x="5092" y="3108"/>
                  </a:lnTo>
                  <a:lnTo>
                    <a:pt x="5096" y="3136"/>
                  </a:lnTo>
                  <a:lnTo>
                    <a:pt x="5096" y="3156"/>
                  </a:lnTo>
                  <a:lnTo>
                    <a:pt x="5094" y="3162"/>
                  </a:lnTo>
                  <a:lnTo>
                    <a:pt x="5092" y="3166"/>
                  </a:lnTo>
                  <a:lnTo>
                    <a:pt x="5088" y="3170"/>
                  </a:lnTo>
                  <a:lnTo>
                    <a:pt x="5084" y="3172"/>
                  </a:lnTo>
                  <a:lnTo>
                    <a:pt x="5072" y="3176"/>
                  </a:lnTo>
                  <a:lnTo>
                    <a:pt x="5056" y="3178"/>
                  </a:lnTo>
                  <a:lnTo>
                    <a:pt x="5038" y="3184"/>
                  </a:lnTo>
                  <a:lnTo>
                    <a:pt x="5018" y="3194"/>
                  </a:lnTo>
                  <a:lnTo>
                    <a:pt x="5018" y="3194"/>
                  </a:lnTo>
                  <a:lnTo>
                    <a:pt x="5020" y="3188"/>
                  </a:lnTo>
                  <a:lnTo>
                    <a:pt x="5024" y="3188"/>
                  </a:lnTo>
                  <a:lnTo>
                    <a:pt x="5024" y="3188"/>
                  </a:lnTo>
                  <a:lnTo>
                    <a:pt x="5018" y="3194"/>
                  </a:lnTo>
                  <a:lnTo>
                    <a:pt x="5018" y="3194"/>
                  </a:lnTo>
                  <a:close/>
                  <a:moveTo>
                    <a:pt x="5102" y="3918"/>
                  </a:moveTo>
                  <a:lnTo>
                    <a:pt x="5102" y="3918"/>
                  </a:lnTo>
                  <a:lnTo>
                    <a:pt x="5094" y="3922"/>
                  </a:lnTo>
                  <a:lnTo>
                    <a:pt x="5088" y="3922"/>
                  </a:lnTo>
                  <a:lnTo>
                    <a:pt x="5082" y="3922"/>
                  </a:lnTo>
                  <a:lnTo>
                    <a:pt x="5080" y="3922"/>
                  </a:lnTo>
                  <a:lnTo>
                    <a:pt x="5078" y="3920"/>
                  </a:lnTo>
                  <a:lnTo>
                    <a:pt x="5082" y="3918"/>
                  </a:lnTo>
                  <a:lnTo>
                    <a:pt x="5090" y="3918"/>
                  </a:lnTo>
                  <a:lnTo>
                    <a:pt x="5102" y="3918"/>
                  </a:lnTo>
                  <a:lnTo>
                    <a:pt x="5102" y="3918"/>
                  </a:lnTo>
                  <a:lnTo>
                    <a:pt x="5098" y="3920"/>
                  </a:lnTo>
                  <a:lnTo>
                    <a:pt x="5102" y="3918"/>
                  </a:lnTo>
                  <a:lnTo>
                    <a:pt x="5102" y="3918"/>
                  </a:lnTo>
                  <a:close/>
                  <a:moveTo>
                    <a:pt x="5112" y="3984"/>
                  </a:moveTo>
                  <a:lnTo>
                    <a:pt x="5112" y="3984"/>
                  </a:lnTo>
                  <a:lnTo>
                    <a:pt x="5104" y="3988"/>
                  </a:lnTo>
                  <a:lnTo>
                    <a:pt x="5092" y="3994"/>
                  </a:lnTo>
                  <a:lnTo>
                    <a:pt x="5086" y="3996"/>
                  </a:lnTo>
                  <a:lnTo>
                    <a:pt x="5078" y="3994"/>
                  </a:lnTo>
                  <a:lnTo>
                    <a:pt x="5070" y="3990"/>
                  </a:lnTo>
                  <a:lnTo>
                    <a:pt x="5064" y="3984"/>
                  </a:lnTo>
                  <a:lnTo>
                    <a:pt x="5064" y="3984"/>
                  </a:lnTo>
                  <a:lnTo>
                    <a:pt x="5062" y="3978"/>
                  </a:lnTo>
                  <a:lnTo>
                    <a:pt x="5064" y="3974"/>
                  </a:lnTo>
                  <a:lnTo>
                    <a:pt x="5066" y="3970"/>
                  </a:lnTo>
                  <a:lnTo>
                    <a:pt x="5070" y="3970"/>
                  </a:lnTo>
                  <a:lnTo>
                    <a:pt x="5078" y="3970"/>
                  </a:lnTo>
                  <a:lnTo>
                    <a:pt x="5088" y="3972"/>
                  </a:lnTo>
                  <a:lnTo>
                    <a:pt x="5108" y="3980"/>
                  </a:lnTo>
                  <a:lnTo>
                    <a:pt x="5112" y="3984"/>
                  </a:lnTo>
                  <a:lnTo>
                    <a:pt x="5114" y="3984"/>
                  </a:lnTo>
                  <a:lnTo>
                    <a:pt x="5112" y="3984"/>
                  </a:lnTo>
                  <a:lnTo>
                    <a:pt x="5112" y="3984"/>
                  </a:lnTo>
                  <a:lnTo>
                    <a:pt x="5110" y="3984"/>
                  </a:lnTo>
                  <a:lnTo>
                    <a:pt x="5112" y="3984"/>
                  </a:lnTo>
                  <a:lnTo>
                    <a:pt x="5112" y="3984"/>
                  </a:lnTo>
                  <a:close/>
                  <a:moveTo>
                    <a:pt x="5114" y="50"/>
                  </a:moveTo>
                  <a:lnTo>
                    <a:pt x="5114" y="50"/>
                  </a:lnTo>
                  <a:lnTo>
                    <a:pt x="5128" y="48"/>
                  </a:lnTo>
                  <a:lnTo>
                    <a:pt x="5142" y="46"/>
                  </a:lnTo>
                  <a:lnTo>
                    <a:pt x="5156" y="48"/>
                  </a:lnTo>
                  <a:lnTo>
                    <a:pt x="5170" y="50"/>
                  </a:lnTo>
                  <a:lnTo>
                    <a:pt x="5170" y="50"/>
                  </a:lnTo>
                  <a:lnTo>
                    <a:pt x="5114" y="50"/>
                  </a:lnTo>
                  <a:lnTo>
                    <a:pt x="5114" y="50"/>
                  </a:lnTo>
                  <a:lnTo>
                    <a:pt x="5116" y="50"/>
                  </a:lnTo>
                  <a:lnTo>
                    <a:pt x="5114" y="50"/>
                  </a:lnTo>
                  <a:lnTo>
                    <a:pt x="5114" y="50"/>
                  </a:lnTo>
                  <a:close/>
                  <a:moveTo>
                    <a:pt x="5186" y="3964"/>
                  </a:moveTo>
                  <a:lnTo>
                    <a:pt x="5186" y="3964"/>
                  </a:lnTo>
                  <a:lnTo>
                    <a:pt x="5178" y="3962"/>
                  </a:lnTo>
                  <a:lnTo>
                    <a:pt x="5176" y="3958"/>
                  </a:lnTo>
                  <a:lnTo>
                    <a:pt x="5178" y="3956"/>
                  </a:lnTo>
                  <a:lnTo>
                    <a:pt x="5182" y="3954"/>
                  </a:lnTo>
                  <a:lnTo>
                    <a:pt x="5194" y="3952"/>
                  </a:lnTo>
                  <a:lnTo>
                    <a:pt x="5204" y="3952"/>
                  </a:lnTo>
                  <a:lnTo>
                    <a:pt x="5204" y="3952"/>
                  </a:lnTo>
                  <a:lnTo>
                    <a:pt x="5202" y="3954"/>
                  </a:lnTo>
                  <a:lnTo>
                    <a:pt x="5204" y="3954"/>
                  </a:lnTo>
                  <a:lnTo>
                    <a:pt x="5208" y="3958"/>
                  </a:lnTo>
                  <a:lnTo>
                    <a:pt x="5222" y="3966"/>
                  </a:lnTo>
                  <a:lnTo>
                    <a:pt x="5224" y="3968"/>
                  </a:lnTo>
                  <a:lnTo>
                    <a:pt x="5222" y="3970"/>
                  </a:lnTo>
                  <a:lnTo>
                    <a:pt x="5186" y="3964"/>
                  </a:lnTo>
                  <a:lnTo>
                    <a:pt x="5186" y="3964"/>
                  </a:lnTo>
                  <a:lnTo>
                    <a:pt x="5188" y="3964"/>
                  </a:lnTo>
                  <a:lnTo>
                    <a:pt x="5186" y="3964"/>
                  </a:lnTo>
                  <a:lnTo>
                    <a:pt x="5186" y="3964"/>
                  </a:lnTo>
                  <a:close/>
                  <a:moveTo>
                    <a:pt x="5202" y="1088"/>
                  </a:moveTo>
                  <a:lnTo>
                    <a:pt x="5202" y="1088"/>
                  </a:lnTo>
                  <a:lnTo>
                    <a:pt x="5214" y="1084"/>
                  </a:lnTo>
                  <a:lnTo>
                    <a:pt x="5202" y="1088"/>
                  </a:lnTo>
                  <a:lnTo>
                    <a:pt x="5202" y="1088"/>
                  </a:lnTo>
                  <a:close/>
                  <a:moveTo>
                    <a:pt x="5568" y="400"/>
                  </a:moveTo>
                  <a:lnTo>
                    <a:pt x="5568" y="400"/>
                  </a:lnTo>
                  <a:lnTo>
                    <a:pt x="5570" y="396"/>
                  </a:lnTo>
                  <a:lnTo>
                    <a:pt x="5568" y="400"/>
                  </a:lnTo>
                  <a:lnTo>
                    <a:pt x="5568" y="400"/>
                  </a:lnTo>
                  <a:lnTo>
                    <a:pt x="5568" y="400"/>
                  </a:lnTo>
                  <a:lnTo>
                    <a:pt x="5568" y="400"/>
                  </a:lnTo>
                  <a:lnTo>
                    <a:pt x="5568" y="400"/>
                  </a:lnTo>
                  <a:close/>
                  <a:moveTo>
                    <a:pt x="5590" y="858"/>
                  </a:moveTo>
                  <a:lnTo>
                    <a:pt x="5590" y="858"/>
                  </a:lnTo>
                  <a:lnTo>
                    <a:pt x="5590" y="858"/>
                  </a:lnTo>
                  <a:lnTo>
                    <a:pt x="5590" y="858"/>
                  </a:lnTo>
                  <a:lnTo>
                    <a:pt x="5590" y="858"/>
                  </a:lnTo>
                  <a:lnTo>
                    <a:pt x="5590" y="858"/>
                  </a:lnTo>
                  <a:close/>
                  <a:moveTo>
                    <a:pt x="5590" y="782"/>
                  </a:moveTo>
                  <a:lnTo>
                    <a:pt x="5590" y="782"/>
                  </a:lnTo>
                  <a:lnTo>
                    <a:pt x="5586" y="774"/>
                  </a:lnTo>
                  <a:lnTo>
                    <a:pt x="5586" y="768"/>
                  </a:lnTo>
                  <a:lnTo>
                    <a:pt x="5586" y="768"/>
                  </a:lnTo>
                  <a:lnTo>
                    <a:pt x="5588" y="770"/>
                  </a:lnTo>
                  <a:lnTo>
                    <a:pt x="5590" y="782"/>
                  </a:lnTo>
                  <a:lnTo>
                    <a:pt x="5590" y="782"/>
                  </a:lnTo>
                  <a:lnTo>
                    <a:pt x="5588" y="782"/>
                  </a:lnTo>
                  <a:lnTo>
                    <a:pt x="5590" y="782"/>
                  </a:lnTo>
                  <a:lnTo>
                    <a:pt x="5590" y="782"/>
                  </a:lnTo>
                  <a:close/>
                  <a:moveTo>
                    <a:pt x="5584" y="788"/>
                  </a:moveTo>
                  <a:lnTo>
                    <a:pt x="5584" y="788"/>
                  </a:lnTo>
                  <a:lnTo>
                    <a:pt x="5578" y="784"/>
                  </a:lnTo>
                  <a:lnTo>
                    <a:pt x="5578" y="780"/>
                  </a:lnTo>
                  <a:lnTo>
                    <a:pt x="5578" y="780"/>
                  </a:lnTo>
                  <a:lnTo>
                    <a:pt x="5580" y="780"/>
                  </a:lnTo>
                  <a:lnTo>
                    <a:pt x="5584" y="782"/>
                  </a:lnTo>
                  <a:lnTo>
                    <a:pt x="5586" y="784"/>
                  </a:lnTo>
                  <a:lnTo>
                    <a:pt x="5584" y="788"/>
                  </a:lnTo>
                  <a:lnTo>
                    <a:pt x="5584" y="788"/>
                  </a:lnTo>
                  <a:lnTo>
                    <a:pt x="5582" y="786"/>
                  </a:lnTo>
                  <a:lnTo>
                    <a:pt x="5584" y="786"/>
                  </a:lnTo>
                  <a:lnTo>
                    <a:pt x="5584" y="786"/>
                  </a:lnTo>
                  <a:lnTo>
                    <a:pt x="5584" y="788"/>
                  </a:lnTo>
                  <a:lnTo>
                    <a:pt x="5584" y="788"/>
                  </a:lnTo>
                  <a:close/>
                  <a:moveTo>
                    <a:pt x="5528" y="788"/>
                  </a:moveTo>
                  <a:lnTo>
                    <a:pt x="5528" y="788"/>
                  </a:lnTo>
                  <a:lnTo>
                    <a:pt x="5528" y="782"/>
                  </a:lnTo>
                  <a:lnTo>
                    <a:pt x="5528" y="782"/>
                  </a:lnTo>
                  <a:lnTo>
                    <a:pt x="5534" y="788"/>
                  </a:lnTo>
                  <a:lnTo>
                    <a:pt x="5536" y="790"/>
                  </a:lnTo>
                  <a:lnTo>
                    <a:pt x="5536" y="794"/>
                  </a:lnTo>
                  <a:lnTo>
                    <a:pt x="5534" y="792"/>
                  </a:lnTo>
                  <a:lnTo>
                    <a:pt x="5528" y="788"/>
                  </a:lnTo>
                  <a:lnTo>
                    <a:pt x="5528" y="788"/>
                  </a:lnTo>
                  <a:lnTo>
                    <a:pt x="5528" y="786"/>
                  </a:lnTo>
                  <a:lnTo>
                    <a:pt x="5528" y="788"/>
                  </a:lnTo>
                  <a:lnTo>
                    <a:pt x="5528" y="788"/>
                  </a:lnTo>
                  <a:lnTo>
                    <a:pt x="5528" y="788"/>
                  </a:lnTo>
                  <a:lnTo>
                    <a:pt x="5528" y="788"/>
                  </a:lnTo>
                  <a:close/>
                  <a:moveTo>
                    <a:pt x="5532" y="910"/>
                  </a:moveTo>
                  <a:lnTo>
                    <a:pt x="5532" y="910"/>
                  </a:lnTo>
                  <a:lnTo>
                    <a:pt x="5532" y="914"/>
                  </a:lnTo>
                  <a:lnTo>
                    <a:pt x="5530" y="914"/>
                  </a:lnTo>
                  <a:lnTo>
                    <a:pt x="5524" y="910"/>
                  </a:lnTo>
                  <a:lnTo>
                    <a:pt x="5524" y="908"/>
                  </a:lnTo>
                  <a:lnTo>
                    <a:pt x="5524" y="908"/>
                  </a:lnTo>
                  <a:lnTo>
                    <a:pt x="5528" y="908"/>
                  </a:lnTo>
                  <a:lnTo>
                    <a:pt x="5532" y="910"/>
                  </a:lnTo>
                  <a:lnTo>
                    <a:pt x="5532" y="910"/>
                  </a:lnTo>
                  <a:lnTo>
                    <a:pt x="5532" y="912"/>
                  </a:lnTo>
                  <a:lnTo>
                    <a:pt x="5532" y="912"/>
                  </a:lnTo>
                  <a:lnTo>
                    <a:pt x="5532" y="910"/>
                  </a:lnTo>
                  <a:lnTo>
                    <a:pt x="5532" y="910"/>
                  </a:lnTo>
                  <a:lnTo>
                    <a:pt x="5532" y="910"/>
                  </a:lnTo>
                  <a:close/>
                  <a:moveTo>
                    <a:pt x="5474" y="940"/>
                  </a:moveTo>
                  <a:lnTo>
                    <a:pt x="5474" y="940"/>
                  </a:lnTo>
                  <a:lnTo>
                    <a:pt x="5478" y="920"/>
                  </a:lnTo>
                  <a:lnTo>
                    <a:pt x="5478" y="920"/>
                  </a:lnTo>
                  <a:lnTo>
                    <a:pt x="5478" y="924"/>
                  </a:lnTo>
                  <a:lnTo>
                    <a:pt x="5476" y="934"/>
                  </a:lnTo>
                  <a:lnTo>
                    <a:pt x="5474" y="938"/>
                  </a:lnTo>
                  <a:lnTo>
                    <a:pt x="5474" y="940"/>
                  </a:lnTo>
                  <a:lnTo>
                    <a:pt x="5474" y="940"/>
                  </a:lnTo>
                  <a:lnTo>
                    <a:pt x="5474" y="938"/>
                  </a:lnTo>
                  <a:lnTo>
                    <a:pt x="5476" y="938"/>
                  </a:lnTo>
                  <a:lnTo>
                    <a:pt x="5478" y="938"/>
                  </a:lnTo>
                  <a:lnTo>
                    <a:pt x="5478" y="940"/>
                  </a:lnTo>
                  <a:lnTo>
                    <a:pt x="5474" y="940"/>
                  </a:lnTo>
                  <a:lnTo>
                    <a:pt x="5474" y="940"/>
                  </a:lnTo>
                  <a:close/>
                  <a:moveTo>
                    <a:pt x="5468" y="914"/>
                  </a:moveTo>
                  <a:lnTo>
                    <a:pt x="5468" y="914"/>
                  </a:lnTo>
                  <a:lnTo>
                    <a:pt x="5468" y="914"/>
                  </a:lnTo>
                  <a:lnTo>
                    <a:pt x="5468" y="914"/>
                  </a:lnTo>
                  <a:lnTo>
                    <a:pt x="5468" y="914"/>
                  </a:lnTo>
                  <a:lnTo>
                    <a:pt x="5468" y="914"/>
                  </a:lnTo>
                  <a:lnTo>
                    <a:pt x="5468" y="914"/>
                  </a:lnTo>
                  <a:lnTo>
                    <a:pt x="5468" y="914"/>
                  </a:lnTo>
                  <a:close/>
                  <a:moveTo>
                    <a:pt x="5442" y="146"/>
                  </a:moveTo>
                  <a:lnTo>
                    <a:pt x="5442" y="142"/>
                  </a:lnTo>
                  <a:lnTo>
                    <a:pt x="5442" y="142"/>
                  </a:lnTo>
                  <a:lnTo>
                    <a:pt x="5442" y="144"/>
                  </a:lnTo>
                  <a:lnTo>
                    <a:pt x="5442" y="146"/>
                  </a:lnTo>
                  <a:lnTo>
                    <a:pt x="5442" y="146"/>
                  </a:lnTo>
                  <a:close/>
                  <a:moveTo>
                    <a:pt x="5438" y="860"/>
                  </a:moveTo>
                  <a:lnTo>
                    <a:pt x="5438" y="860"/>
                  </a:lnTo>
                  <a:lnTo>
                    <a:pt x="5434" y="868"/>
                  </a:lnTo>
                  <a:lnTo>
                    <a:pt x="5432" y="870"/>
                  </a:lnTo>
                  <a:lnTo>
                    <a:pt x="5430" y="868"/>
                  </a:lnTo>
                  <a:lnTo>
                    <a:pt x="5428" y="864"/>
                  </a:lnTo>
                  <a:lnTo>
                    <a:pt x="5428" y="858"/>
                  </a:lnTo>
                  <a:lnTo>
                    <a:pt x="5430" y="854"/>
                  </a:lnTo>
                  <a:lnTo>
                    <a:pt x="5430" y="854"/>
                  </a:lnTo>
                  <a:lnTo>
                    <a:pt x="5432" y="854"/>
                  </a:lnTo>
                  <a:lnTo>
                    <a:pt x="5438" y="860"/>
                  </a:lnTo>
                  <a:lnTo>
                    <a:pt x="5438" y="860"/>
                  </a:lnTo>
                  <a:lnTo>
                    <a:pt x="5436" y="860"/>
                  </a:lnTo>
                  <a:lnTo>
                    <a:pt x="5436" y="858"/>
                  </a:lnTo>
                  <a:lnTo>
                    <a:pt x="5436" y="856"/>
                  </a:lnTo>
                  <a:lnTo>
                    <a:pt x="5438" y="860"/>
                  </a:lnTo>
                  <a:lnTo>
                    <a:pt x="5438" y="860"/>
                  </a:lnTo>
                  <a:close/>
                  <a:moveTo>
                    <a:pt x="5420" y="150"/>
                  </a:moveTo>
                  <a:lnTo>
                    <a:pt x="5420" y="150"/>
                  </a:lnTo>
                  <a:lnTo>
                    <a:pt x="5412" y="126"/>
                  </a:lnTo>
                  <a:lnTo>
                    <a:pt x="5420" y="150"/>
                  </a:lnTo>
                  <a:lnTo>
                    <a:pt x="5420" y="150"/>
                  </a:lnTo>
                  <a:lnTo>
                    <a:pt x="5420" y="150"/>
                  </a:lnTo>
                  <a:lnTo>
                    <a:pt x="5420" y="150"/>
                  </a:lnTo>
                  <a:lnTo>
                    <a:pt x="5420" y="150"/>
                  </a:lnTo>
                  <a:close/>
                  <a:moveTo>
                    <a:pt x="5400" y="728"/>
                  </a:moveTo>
                  <a:lnTo>
                    <a:pt x="5400" y="728"/>
                  </a:lnTo>
                  <a:lnTo>
                    <a:pt x="5396" y="736"/>
                  </a:lnTo>
                  <a:lnTo>
                    <a:pt x="5396" y="736"/>
                  </a:lnTo>
                  <a:lnTo>
                    <a:pt x="5396" y="730"/>
                  </a:lnTo>
                  <a:lnTo>
                    <a:pt x="5398" y="722"/>
                  </a:lnTo>
                  <a:lnTo>
                    <a:pt x="5398" y="722"/>
                  </a:lnTo>
                  <a:lnTo>
                    <a:pt x="5400" y="728"/>
                  </a:lnTo>
                  <a:lnTo>
                    <a:pt x="5400" y="728"/>
                  </a:lnTo>
                  <a:lnTo>
                    <a:pt x="5398" y="730"/>
                  </a:lnTo>
                  <a:lnTo>
                    <a:pt x="5398" y="728"/>
                  </a:lnTo>
                  <a:lnTo>
                    <a:pt x="5398" y="726"/>
                  </a:lnTo>
                  <a:lnTo>
                    <a:pt x="5400" y="728"/>
                  </a:lnTo>
                  <a:lnTo>
                    <a:pt x="5400" y="728"/>
                  </a:lnTo>
                  <a:close/>
                  <a:moveTo>
                    <a:pt x="5380" y="114"/>
                  </a:moveTo>
                  <a:lnTo>
                    <a:pt x="5380" y="114"/>
                  </a:lnTo>
                  <a:lnTo>
                    <a:pt x="5378" y="124"/>
                  </a:lnTo>
                  <a:lnTo>
                    <a:pt x="5376" y="126"/>
                  </a:lnTo>
                  <a:lnTo>
                    <a:pt x="5376" y="126"/>
                  </a:lnTo>
                  <a:lnTo>
                    <a:pt x="5374" y="118"/>
                  </a:lnTo>
                  <a:lnTo>
                    <a:pt x="5372" y="110"/>
                  </a:lnTo>
                  <a:lnTo>
                    <a:pt x="5372" y="100"/>
                  </a:lnTo>
                  <a:lnTo>
                    <a:pt x="5374" y="96"/>
                  </a:lnTo>
                  <a:lnTo>
                    <a:pt x="5374" y="96"/>
                  </a:lnTo>
                  <a:lnTo>
                    <a:pt x="5376" y="100"/>
                  </a:lnTo>
                  <a:lnTo>
                    <a:pt x="5380" y="114"/>
                  </a:lnTo>
                  <a:lnTo>
                    <a:pt x="5380" y="114"/>
                  </a:lnTo>
                  <a:lnTo>
                    <a:pt x="5380" y="114"/>
                  </a:lnTo>
                  <a:lnTo>
                    <a:pt x="5380" y="114"/>
                  </a:lnTo>
                  <a:lnTo>
                    <a:pt x="5380" y="112"/>
                  </a:lnTo>
                  <a:lnTo>
                    <a:pt x="5380" y="114"/>
                  </a:lnTo>
                  <a:lnTo>
                    <a:pt x="5380" y="114"/>
                  </a:lnTo>
                  <a:close/>
                  <a:moveTo>
                    <a:pt x="5334" y="562"/>
                  </a:moveTo>
                  <a:lnTo>
                    <a:pt x="5334" y="562"/>
                  </a:lnTo>
                  <a:lnTo>
                    <a:pt x="5334" y="556"/>
                  </a:lnTo>
                  <a:lnTo>
                    <a:pt x="5336" y="550"/>
                  </a:lnTo>
                  <a:lnTo>
                    <a:pt x="5340" y="548"/>
                  </a:lnTo>
                  <a:lnTo>
                    <a:pt x="5344" y="546"/>
                  </a:lnTo>
                  <a:lnTo>
                    <a:pt x="5352" y="546"/>
                  </a:lnTo>
                  <a:lnTo>
                    <a:pt x="5362" y="548"/>
                  </a:lnTo>
                  <a:lnTo>
                    <a:pt x="5362" y="548"/>
                  </a:lnTo>
                  <a:lnTo>
                    <a:pt x="5366" y="562"/>
                  </a:lnTo>
                  <a:lnTo>
                    <a:pt x="5366" y="578"/>
                  </a:lnTo>
                  <a:lnTo>
                    <a:pt x="5364" y="592"/>
                  </a:lnTo>
                  <a:lnTo>
                    <a:pt x="5358" y="608"/>
                  </a:lnTo>
                  <a:lnTo>
                    <a:pt x="5358" y="608"/>
                  </a:lnTo>
                  <a:lnTo>
                    <a:pt x="5352" y="608"/>
                  </a:lnTo>
                  <a:lnTo>
                    <a:pt x="5346" y="604"/>
                  </a:lnTo>
                  <a:lnTo>
                    <a:pt x="5342" y="598"/>
                  </a:lnTo>
                  <a:lnTo>
                    <a:pt x="5338" y="590"/>
                  </a:lnTo>
                  <a:lnTo>
                    <a:pt x="5334" y="574"/>
                  </a:lnTo>
                  <a:lnTo>
                    <a:pt x="5332" y="566"/>
                  </a:lnTo>
                  <a:lnTo>
                    <a:pt x="5334" y="562"/>
                  </a:lnTo>
                  <a:lnTo>
                    <a:pt x="5334" y="562"/>
                  </a:lnTo>
                  <a:lnTo>
                    <a:pt x="5332" y="566"/>
                  </a:lnTo>
                  <a:lnTo>
                    <a:pt x="5334" y="562"/>
                  </a:lnTo>
                  <a:lnTo>
                    <a:pt x="5334" y="562"/>
                  </a:lnTo>
                  <a:close/>
                  <a:moveTo>
                    <a:pt x="5292" y="418"/>
                  </a:moveTo>
                  <a:lnTo>
                    <a:pt x="5292" y="418"/>
                  </a:lnTo>
                  <a:lnTo>
                    <a:pt x="5302" y="432"/>
                  </a:lnTo>
                  <a:lnTo>
                    <a:pt x="5304" y="438"/>
                  </a:lnTo>
                  <a:lnTo>
                    <a:pt x="5306" y="444"/>
                  </a:lnTo>
                  <a:lnTo>
                    <a:pt x="5306" y="450"/>
                  </a:lnTo>
                  <a:lnTo>
                    <a:pt x="5304" y="456"/>
                  </a:lnTo>
                  <a:lnTo>
                    <a:pt x="5302" y="462"/>
                  </a:lnTo>
                  <a:lnTo>
                    <a:pt x="5298" y="468"/>
                  </a:lnTo>
                  <a:lnTo>
                    <a:pt x="5298" y="468"/>
                  </a:lnTo>
                  <a:lnTo>
                    <a:pt x="5288" y="464"/>
                  </a:lnTo>
                  <a:lnTo>
                    <a:pt x="5284" y="458"/>
                  </a:lnTo>
                  <a:lnTo>
                    <a:pt x="5282" y="450"/>
                  </a:lnTo>
                  <a:lnTo>
                    <a:pt x="5284" y="444"/>
                  </a:lnTo>
                  <a:lnTo>
                    <a:pt x="5292" y="430"/>
                  </a:lnTo>
                  <a:lnTo>
                    <a:pt x="5294" y="424"/>
                  </a:lnTo>
                  <a:lnTo>
                    <a:pt x="5292" y="418"/>
                  </a:lnTo>
                  <a:lnTo>
                    <a:pt x="5292" y="418"/>
                  </a:lnTo>
                  <a:lnTo>
                    <a:pt x="5298" y="426"/>
                  </a:lnTo>
                  <a:lnTo>
                    <a:pt x="5292" y="418"/>
                  </a:lnTo>
                  <a:lnTo>
                    <a:pt x="5292" y="418"/>
                  </a:lnTo>
                  <a:close/>
                  <a:moveTo>
                    <a:pt x="5302" y="400"/>
                  </a:moveTo>
                  <a:lnTo>
                    <a:pt x="5302" y="400"/>
                  </a:lnTo>
                  <a:lnTo>
                    <a:pt x="5308" y="406"/>
                  </a:lnTo>
                  <a:lnTo>
                    <a:pt x="5302" y="400"/>
                  </a:lnTo>
                  <a:lnTo>
                    <a:pt x="5302" y="400"/>
                  </a:lnTo>
                  <a:close/>
                  <a:moveTo>
                    <a:pt x="5254" y="670"/>
                  </a:moveTo>
                  <a:lnTo>
                    <a:pt x="5254" y="670"/>
                  </a:lnTo>
                  <a:lnTo>
                    <a:pt x="5256" y="672"/>
                  </a:lnTo>
                  <a:lnTo>
                    <a:pt x="5264" y="678"/>
                  </a:lnTo>
                  <a:lnTo>
                    <a:pt x="5266" y="682"/>
                  </a:lnTo>
                  <a:lnTo>
                    <a:pt x="5268" y="688"/>
                  </a:lnTo>
                  <a:lnTo>
                    <a:pt x="5268" y="696"/>
                  </a:lnTo>
                  <a:lnTo>
                    <a:pt x="5266" y="704"/>
                  </a:lnTo>
                  <a:lnTo>
                    <a:pt x="5266" y="704"/>
                  </a:lnTo>
                  <a:lnTo>
                    <a:pt x="5260" y="704"/>
                  </a:lnTo>
                  <a:lnTo>
                    <a:pt x="5256" y="702"/>
                  </a:lnTo>
                  <a:lnTo>
                    <a:pt x="5254" y="696"/>
                  </a:lnTo>
                  <a:lnTo>
                    <a:pt x="5254" y="690"/>
                  </a:lnTo>
                  <a:lnTo>
                    <a:pt x="5254" y="678"/>
                  </a:lnTo>
                  <a:lnTo>
                    <a:pt x="5254" y="670"/>
                  </a:lnTo>
                  <a:lnTo>
                    <a:pt x="5254" y="670"/>
                  </a:lnTo>
                  <a:lnTo>
                    <a:pt x="5252" y="670"/>
                  </a:lnTo>
                  <a:lnTo>
                    <a:pt x="5254" y="670"/>
                  </a:lnTo>
                  <a:lnTo>
                    <a:pt x="5254" y="670"/>
                  </a:lnTo>
                  <a:close/>
                  <a:moveTo>
                    <a:pt x="5264" y="648"/>
                  </a:moveTo>
                  <a:lnTo>
                    <a:pt x="5264" y="648"/>
                  </a:lnTo>
                  <a:lnTo>
                    <a:pt x="5266" y="644"/>
                  </a:lnTo>
                  <a:lnTo>
                    <a:pt x="5264" y="648"/>
                  </a:lnTo>
                  <a:lnTo>
                    <a:pt x="5264" y="648"/>
                  </a:lnTo>
                  <a:close/>
                  <a:moveTo>
                    <a:pt x="5260" y="588"/>
                  </a:moveTo>
                  <a:lnTo>
                    <a:pt x="5260" y="588"/>
                  </a:lnTo>
                  <a:lnTo>
                    <a:pt x="5256" y="584"/>
                  </a:lnTo>
                  <a:lnTo>
                    <a:pt x="5256" y="588"/>
                  </a:lnTo>
                  <a:lnTo>
                    <a:pt x="5260" y="600"/>
                  </a:lnTo>
                  <a:lnTo>
                    <a:pt x="5262" y="606"/>
                  </a:lnTo>
                  <a:lnTo>
                    <a:pt x="5264" y="608"/>
                  </a:lnTo>
                  <a:lnTo>
                    <a:pt x="5264" y="602"/>
                  </a:lnTo>
                  <a:lnTo>
                    <a:pt x="5260" y="588"/>
                  </a:lnTo>
                  <a:lnTo>
                    <a:pt x="5260" y="588"/>
                  </a:lnTo>
                  <a:lnTo>
                    <a:pt x="5260" y="590"/>
                  </a:lnTo>
                  <a:lnTo>
                    <a:pt x="5260" y="588"/>
                  </a:lnTo>
                  <a:lnTo>
                    <a:pt x="5260" y="588"/>
                  </a:lnTo>
                  <a:close/>
                  <a:moveTo>
                    <a:pt x="5226" y="3972"/>
                  </a:moveTo>
                  <a:lnTo>
                    <a:pt x="5226" y="3972"/>
                  </a:lnTo>
                  <a:lnTo>
                    <a:pt x="5224" y="3970"/>
                  </a:lnTo>
                  <a:lnTo>
                    <a:pt x="5226" y="3972"/>
                  </a:lnTo>
                  <a:lnTo>
                    <a:pt x="5226" y="3972"/>
                  </a:lnTo>
                  <a:close/>
                  <a:moveTo>
                    <a:pt x="5244" y="718"/>
                  </a:moveTo>
                  <a:lnTo>
                    <a:pt x="5244" y="718"/>
                  </a:lnTo>
                  <a:lnTo>
                    <a:pt x="5250" y="720"/>
                  </a:lnTo>
                  <a:lnTo>
                    <a:pt x="5254" y="726"/>
                  </a:lnTo>
                  <a:lnTo>
                    <a:pt x="5256" y="734"/>
                  </a:lnTo>
                  <a:lnTo>
                    <a:pt x="5258" y="744"/>
                  </a:lnTo>
                  <a:lnTo>
                    <a:pt x="5258" y="752"/>
                  </a:lnTo>
                  <a:lnTo>
                    <a:pt x="5258" y="758"/>
                  </a:lnTo>
                  <a:lnTo>
                    <a:pt x="5256" y="762"/>
                  </a:lnTo>
                  <a:lnTo>
                    <a:pt x="5252" y="760"/>
                  </a:lnTo>
                  <a:lnTo>
                    <a:pt x="5252" y="760"/>
                  </a:lnTo>
                  <a:lnTo>
                    <a:pt x="5246" y="750"/>
                  </a:lnTo>
                  <a:lnTo>
                    <a:pt x="5242" y="740"/>
                  </a:lnTo>
                  <a:lnTo>
                    <a:pt x="5242" y="730"/>
                  </a:lnTo>
                  <a:lnTo>
                    <a:pt x="5244" y="718"/>
                  </a:lnTo>
                  <a:lnTo>
                    <a:pt x="5244" y="718"/>
                  </a:lnTo>
                  <a:lnTo>
                    <a:pt x="5246" y="720"/>
                  </a:lnTo>
                  <a:lnTo>
                    <a:pt x="5246" y="720"/>
                  </a:lnTo>
                  <a:lnTo>
                    <a:pt x="5244" y="720"/>
                  </a:lnTo>
                  <a:lnTo>
                    <a:pt x="5244" y="718"/>
                  </a:lnTo>
                  <a:lnTo>
                    <a:pt x="5244" y="718"/>
                  </a:lnTo>
                  <a:close/>
                  <a:moveTo>
                    <a:pt x="5250" y="3772"/>
                  </a:moveTo>
                  <a:lnTo>
                    <a:pt x="5250" y="3772"/>
                  </a:lnTo>
                  <a:lnTo>
                    <a:pt x="5246" y="3764"/>
                  </a:lnTo>
                  <a:lnTo>
                    <a:pt x="5246" y="3762"/>
                  </a:lnTo>
                  <a:lnTo>
                    <a:pt x="5248" y="3760"/>
                  </a:lnTo>
                  <a:lnTo>
                    <a:pt x="5252" y="3762"/>
                  </a:lnTo>
                  <a:lnTo>
                    <a:pt x="5256" y="3764"/>
                  </a:lnTo>
                  <a:lnTo>
                    <a:pt x="5262" y="3770"/>
                  </a:lnTo>
                  <a:lnTo>
                    <a:pt x="5262" y="3772"/>
                  </a:lnTo>
                  <a:lnTo>
                    <a:pt x="5262" y="3774"/>
                  </a:lnTo>
                  <a:lnTo>
                    <a:pt x="5260" y="3774"/>
                  </a:lnTo>
                  <a:lnTo>
                    <a:pt x="5250" y="3772"/>
                  </a:lnTo>
                  <a:lnTo>
                    <a:pt x="5250" y="3772"/>
                  </a:lnTo>
                  <a:lnTo>
                    <a:pt x="5250" y="3770"/>
                  </a:lnTo>
                  <a:lnTo>
                    <a:pt x="5250" y="3770"/>
                  </a:lnTo>
                  <a:lnTo>
                    <a:pt x="5252" y="3772"/>
                  </a:lnTo>
                  <a:lnTo>
                    <a:pt x="5250" y="3772"/>
                  </a:lnTo>
                  <a:lnTo>
                    <a:pt x="5250" y="3772"/>
                  </a:lnTo>
                  <a:close/>
                  <a:moveTo>
                    <a:pt x="5308" y="3798"/>
                  </a:moveTo>
                  <a:lnTo>
                    <a:pt x="5308" y="3798"/>
                  </a:lnTo>
                  <a:lnTo>
                    <a:pt x="5310" y="3800"/>
                  </a:lnTo>
                  <a:lnTo>
                    <a:pt x="5308" y="3798"/>
                  </a:lnTo>
                  <a:lnTo>
                    <a:pt x="5308" y="3798"/>
                  </a:lnTo>
                  <a:lnTo>
                    <a:pt x="5308" y="3798"/>
                  </a:lnTo>
                  <a:lnTo>
                    <a:pt x="5308" y="3798"/>
                  </a:lnTo>
                  <a:lnTo>
                    <a:pt x="5308" y="3798"/>
                  </a:lnTo>
                  <a:close/>
                  <a:moveTo>
                    <a:pt x="5322" y="3780"/>
                  </a:moveTo>
                  <a:lnTo>
                    <a:pt x="5322" y="3780"/>
                  </a:lnTo>
                  <a:lnTo>
                    <a:pt x="5320" y="3772"/>
                  </a:lnTo>
                  <a:lnTo>
                    <a:pt x="5320" y="3770"/>
                  </a:lnTo>
                  <a:lnTo>
                    <a:pt x="5320" y="3770"/>
                  </a:lnTo>
                  <a:lnTo>
                    <a:pt x="5326" y="3778"/>
                  </a:lnTo>
                  <a:lnTo>
                    <a:pt x="5332" y="3786"/>
                  </a:lnTo>
                  <a:lnTo>
                    <a:pt x="5330" y="3788"/>
                  </a:lnTo>
                  <a:lnTo>
                    <a:pt x="5328" y="3786"/>
                  </a:lnTo>
                  <a:lnTo>
                    <a:pt x="5322" y="3780"/>
                  </a:lnTo>
                  <a:lnTo>
                    <a:pt x="5322" y="3780"/>
                  </a:lnTo>
                  <a:lnTo>
                    <a:pt x="5322" y="3780"/>
                  </a:lnTo>
                  <a:lnTo>
                    <a:pt x="5322" y="3780"/>
                  </a:lnTo>
                  <a:lnTo>
                    <a:pt x="5324" y="3780"/>
                  </a:lnTo>
                  <a:lnTo>
                    <a:pt x="5322" y="3780"/>
                  </a:lnTo>
                  <a:lnTo>
                    <a:pt x="5322" y="3780"/>
                  </a:lnTo>
                  <a:close/>
                  <a:moveTo>
                    <a:pt x="5410" y="4102"/>
                  </a:moveTo>
                  <a:lnTo>
                    <a:pt x="5414" y="4102"/>
                  </a:lnTo>
                  <a:lnTo>
                    <a:pt x="5414" y="4102"/>
                  </a:lnTo>
                  <a:lnTo>
                    <a:pt x="5412" y="4102"/>
                  </a:lnTo>
                  <a:lnTo>
                    <a:pt x="5410" y="4102"/>
                  </a:lnTo>
                  <a:lnTo>
                    <a:pt x="5410" y="4102"/>
                  </a:lnTo>
                  <a:close/>
                  <a:moveTo>
                    <a:pt x="5412" y="4086"/>
                  </a:moveTo>
                  <a:lnTo>
                    <a:pt x="5412" y="4086"/>
                  </a:lnTo>
                  <a:lnTo>
                    <a:pt x="5408" y="4086"/>
                  </a:lnTo>
                  <a:lnTo>
                    <a:pt x="5410" y="4086"/>
                  </a:lnTo>
                  <a:lnTo>
                    <a:pt x="5424" y="4090"/>
                  </a:lnTo>
                  <a:lnTo>
                    <a:pt x="5432" y="4090"/>
                  </a:lnTo>
                  <a:lnTo>
                    <a:pt x="5412" y="4086"/>
                  </a:lnTo>
                  <a:lnTo>
                    <a:pt x="5412" y="4086"/>
                  </a:lnTo>
                  <a:lnTo>
                    <a:pt x="5414" y="4086"/>
                  </a:lnTo>
                  <a:lnTo>
                    <a:pt x="5412" y="4086"/>
                  </a:lnTo>
                  <a:lnTo>
                    <a:pt x="5412" y="4086"/>
                  </a:lnTo>
                  <a:close/>
                  <a:moveTo>
                    <a:pt x="5444" y="4058"/>
                  </a:moveTo>
                  <a:lnTo>
                    <a:pt x="5444" y="4058"/>
                  </a:lnTo>
                  <a:lnTo>
                    <a:pt x="5434" y="4056"/>
                  </a:lnTo>
                  <a:lnTo>
                    <a:pt x="5434" y="4054"/>
                  </a:lnTo>
                  <a:lnTo>
                    <a:pt x="5434" y="4054"/>
                  </a:lnTo>
                  <a:lnTo>
                    <a:pt x="5448" y="4052"/>
                  </a:lnTo>
                  <a:lnTo>
                    <a:pt x="5454" y="4054"/>
                  </a:lnTo>
                  <a:lnTo>
                    <a:pt x="5458" y="4054"/>
                  </a:lnTo>
                  <a:lnTo>
                    <a:pt x="5456" y="4056"/>
                  </a:lnTo>
                  <a:lnTo>
                    <a:pt x="5444" y="4058"/>
                  </a:lnTo>
                  <a:lnTo>
                    <a:pt x="5444" y="4058"/>
                  </a:lnTo>
                  <a:lnTo>
                    <a:pt x="5442" y="4058"/>
                  </a:lnTo>
                  <a:lnTo>
                    <a:pt x="5444" y="4058"/>
                  </a:lnTo>
                  <a:lnTo>
                    <a:pt x="5444" y="4058"/>
                  </a:lnTo>
                  <a:lnTo>
                    <a:pt x="5444" y="4058"/>
                  </a:lnTo>
                  <a:lnTo>
                    <a:pt x="5444" y="4058"/>
                  </a:lnTo>
                  <a:close/>
                  <a:moveTo>
                    <a:pt x="5524" y="4062"/>
                  </a:moveTo>
                  <a:lnTo>
                    <a:pt x="5524" y="4062"/>
                  </a:lnTo>
                  <a:lnTo>
                    <a:pt x="5528" y="4062"/>
                  </a:lnTo>
                  <a:lnTo>
                    <a:pt x="5524" y="4062"/>
                  </a:lnTo>
                  <a:lnTo>
                    <a:pt x="5492" y="4066"/>
                  </a:lnTo>
                  <a:lnTo>
                    <a:pt x="5492" y="4066"/>
                  </a:lnTo>
                  <a:lnTo>
                    <a:pt x="5492" y="4062"/>
                  </a:lnTo>
                  <a:lnTo>
                    <a:pt x="5496" y="4060"/>
                  </a:lnTo>
                  <a:lnTo>
                    <a:pt x="5508" y="4060"/>
                  </a:lnTo>
                  <a:lnTo>
                    <a:pt x="5524" y="4062"/>
                  </a:lnTo>
                  <a:lnTo>
                    <a:pt x="5524" y="4062"/>
                  </a:lnTo>
                  <a:lnTo>
                    <a:pt x="5522" y="4062"/>
                  </a:lnTo>
                  <a:lnTo>
                    <a:pt x="5524" y="4062"/>
                  </a:lnTo>
                  <a:lnTo>
                    <a:pt x="5524" y="4062"/>
                  </a:lnTo>
                  <a:close/>
                  <a:moveTo>
                    <a:pt x="5528" y="3258"/>
                  </a:moveTo>
                  <a:lnTo>
                    <a:pt x="5528" y="3258"/>
                  </a:lnTo>
                  <a:lnTo>
                    <a:pt x="5530" y="3268"/>
                  </a:lnTo>
                  <a:lnTo>
                    <a:pt x="5532" y="3276"/>
                  </a:lnTo>
                  <a:lnTo>
                    <a:pt x="5532" y="3276"/>
                  </a:lnTo>
                  <a:lnTo>
                    <a:pt x="5530" y="3276"/>
                  </a:lnTo>
                  <a:lnTo>
                    <a:pt x="5520" y="3264"/>
                  </a:lnTo>
                  <a:lnTo>
                    <a:pt x="5520" y="3264"/>
                  </a:lnTo>
                  <a:lnTo>
                    <a:pt x="5510" y="3272"/>
                  </a:lnTo>
                  <a:lnTo>
                    <a:pt x="5502" y="3278"/>
                  </a:lnTo>
                  <a:lnTo>
                    <a:pt x="5492" y="3292"/>
                  </a:lnTo>
                  <a:lnTo>
                    <a:pt x="5488" y="3298"/>
                  </a:lnTo>
                  <a:lnTo>
                    <a:pt x="5482" y="3304"/>
                  </a:lnTo>
                  <a:lnTo>
                    <a:pt x="5472" y="3310"/>
                  </a:lnTo>
                  <a:lnTo>
                    <a:pt x="5460" y="3316"/>
                  </a:lnTo>
                  <a:lnTo>
                    <a:pt x="5460" y="3316"/>
                  </a:lnTo>
                  <a:lnTo>
                    <a:pt x="5438" y="3322"/>
                  </a:lnTo>
                  <a:lnTo>
                    <a:pt x="5418" y="3330"/>
                  </a:lnTo>
                  <a:lnTo>
                    <a:pt x="5396" y="3340"/>
                  </a:lnTo>
                  <a:lnTo>
                    <a:pt x="5374" y="3348"/>
                  </a:lnTo>
                  <a:lnTo>
                    <a:pt x="5374" y="3348"/>
                  </a:lnTo>
                  <a:lnTo>
                    <a:pt x="5362" y="3330"/>
                  </a:lnTo>
                  <a:lnTo>
                    <a:pt x="5358" y="3322"/>
                  </a:lnTo>
                  <a:lnTo>
                    <a:pt x="5352" y="3318"/>
                  </a:lnTo>
                  <a:lnTo>
                    <a:pt x="5348" y="3316"/>
                  </a:lnTo>
                  <a:lnTo>
                    <a:pt x="5340" y="3312"/>
                  </a:lnTo>
                  <a:lnTo>
                    <a:pt x="5318" y="3310"/>
                  </a:lnTo>
                  <a:lnTo>
                    <a:pt x="5318" y="3310"/>
                  </a:lnTo>
                  <a:lnTo>
                    <a:pt x="5314" y="3300"/>
                  </a:lnTo>
                  <a:lnTo>
                    <a:pt x="5306" y="3292"/>
                  </a:lnTo>
                  <a:lnTo>
                    <a:pt x="5296" y="3286"/>
                  </a:lnTo>
                  <a:lnTo>
                    <a:pt x="5282" y="3282"/>
                  </a:lnTo>
                  <a:lnTo>
                    <a:pt x="5282" y="3282"/>
                  </a:lnTo>
                  <a:lnTo>
                    <a:pt x="5288" y="3274"/>
                  </a:lnTo>
                  <a:lnTo>
                    <a:pt x="5288" y="3268"/>
                  </a:lnTo>
                  <a:lnTo>
                    <a:pt x="5286" y="3262"/>
                  </a:lnTo>
                  <a:lnTo>
                    <a:pt x="5282" y="3260"/>
                  </a:lnTo>
                  <a:lnTo>
                    <a:pt x="5270" y="3254"/>
                  </a:lnTo>
                  <a:lnTo>
                    <a:pt x="5262" y="3250"/>
                  </a:lnTo>
                  <a:lnTo>
                    <a:pt x="5258" y="3246"/>
                  </a:lnTo>
                  <a:lnTo>
                    <a:pt x="5258" y="3246"/>
                  </a:lnTo>
                  <a:lnTo>
                    <a:pt x="5266" y="3242"/>
                  </a:lnTo>
                  <a:lnTo>
                    <a:pt x="5272" y="3236"/>
                  </a:lnTo>
                  <a:lnTo>
                    <a:pt x="5276" y="3228"/>
                  </a:lnTo>
                  <a:lnTo>
                    <a:pt x="5278" y="3222"/>
                  </a:lnTo>
                  <a:lnTo>
                    <a:pt x="5276" y="3216"/>
                  </a:lnTo>
                  <a:lnTo>
                    <a:pt x="5272" y="3210"/>
                  </a:lnTo>
                  <a:lnTo>
                    <a:pt x="5268" y="3206"/>
                  </a:lnTo>
                  <a:lnTo>
                    <a:pt x="5260" y="3204"/>
                  </a:lnTo>
                  <a:lnTo>
                    <a:pt x="5260" y="3204"/>
                  </a:lnTo>
                  <a:lnTo>
                    <a:pt x="5274" y="3174"/>
                  </a:lnTo>
                  <a:lnTo>
                    <a:pt x="5292" y="3144"/>
                  </a:lnTo>
                  <a:lnTo>
                    <a:pt x="5312" y="3112"/>
                  </a:lnTo>
                  <a:lnTo>
                    <a:pt x="5322" y="3098"/>
                  </a:lnTo>
                  <a:lnTo>
                    <a:pt x="5334" y="3086"/>
                  </a:lnTo>
                  <a:lnTo>
                    <a:pt x="5346" y="3076"/>
                  </a:lnTo>
                  <a:lnTo>
                    <a:pt x="5356" y="3070"/>
                  </a:lnTo>
                  <a:lnTo>
                    <a:pt x="5366" y="3068"/>
                  </a:lnTo>
                  <a:lnTo>
                    <a:pt x="5372" y="3068"/>
                  </a:lnTo>
                  <a:lnTo>
                    <a:pt x="5376" y="3070"/>
                  </a:lnTo>
                  <a:lnTo>
                    <a:pt x="5382" y="3074"/>
                  </a:lnTo>
                  <a:lnTo>
                    <a:pt x="5386" y="3080"/>
                  </a:lnTo>
                  <a:lnTo>
                    <a:pt x="5394" y="3096"/>
                  </a:lnTo>
                  <a:lnTo>
                    <a:pt x="5394" y="3096"/>
                  </a:lnTo>
                  <a:lnTo>
                    <a:pt x="5396" y="3090"/>
                  </a:lnTo>
                  <a:lnTo>
                    <a:pt x="5398" y="3082"/>
                  </a:lnTo>
                  <a:lnTo>
                    <a:pt x="5400" y="3076"/>
                  </a:lnTo>
                  <a:lnTo>
                    <a:pt x="5398" y="3068"/>
                  </a:lnTo>
                  <a:lnTo>
                    <a:pt x="5398" y="3068"/>
                  </a:lnTo>
                  <a:lnTo>
                    <a:pt x="5432" y="3098"/>
                  </a:lnTo>
                  <a:lnTo>
                    <a:pt x="5476" y="3132"/>
                  </a:lnTo>
                  <a:lnTo>
                    <a:pt x="5520" y="3164"/>
                  </a:lnTo>
                  <a:lnTo>
                    <a:pt x="5552" y="3186"/>
                  </a:lnTo>
                  <a:lnTo>
                    <a:pt x="5552" y="3186"/>
                  </a:lnTo>
                  <a:lnTo>
                    <a:pt x="5548" y="3202"/>
                  </a:lnTo>
                  <a:lnTo>
                    <a:pt x="5540" y="3228"/>
                  </a:lnTo>
                  <a:lnTo>
                    <a:pt x="5528" y="3258"/>
                  </a:lnTo>
                  <a:lnTo>
                    <a:pt x="5528" y="3258"/>
                  </a:lnTo>
                  <a:lnTo>
                    <a:pt x="5528" y="3250"/>
                  </a:lnTo>
                  <a:lnTo>
                    <a:pt x="5528" y="3258"/>
                  </a:lnTo>
                  <a:lnTo>
                    <a:pt x="5528" y="3258"/>
                  </a:lnTo>
                  <a:close/>
                </a:path>
              </a:pathLst>
            </a:custGeom>
            <a:solidFill>
              <a:srgbClr val="FFFFFF"/>
            </a:solidFill>
            <a:ln>
              <a:noFill/>
            </a:ln>
          </p:spPr>
          <p:txBody>
            <a:bodyPr anchorCtr="0" anchor="t" bIns="45700" lIns="91425" spcFirstLastPara="1" rIns="91425" wrap="square" tIns="45700">
              <a:noAutofit/>
            </a:bodyPr>
            <a:lstStyle/>
            <a:p>
              <a:pPr indent="0" lvl="0" marL="0">
                <a:spcBef>
                  <a:spcPts val="0"/>
                </a:spcBef>
                <a:spcAft>
                  <a:spcPts val="0"/>
                </a:spcAft>
                <a:buNone/>
              </a:pPr>
              <a:r>
                <a:t/>
              </a:r>
              <a:endParaRPr/>
            </a:p>
          </p:txBody>
        </p:sp>
      </p:grpSp>
      <p:grpSp>
        <p:nvGrpSpPr>
          <p:cNvPr id="9" name="Shape 9"/>
          <p:cNvGrpSpPr/>
          <p:nvPr/>
        </p:nvGrpSpPr>
        <p:grpSpPr>
          <a:xfrm>
            <a:off x="3175" y="457200"/>
            <a:ext cx="8302625" cy="2840831"/>
            <a:chOff x="3175" y="609600"/>
            <a:chExt cx="8302625" cy="3787775"/>
          </a:xfrm>
        </p:grpSpPr>
        <p:sp>
          <p:nvSpPr>
            <p:cNvPr id="10" name="Shape 10"/>
            <p:cNvSpPr/>
            <p:nvPr/>
          </p:nvSpPr>
          <p:spPr>
            <a:xfrm>
              <a:off x="5470525" y="609600"/>
              <a:ext cx="654050" cy="314325"/>
            </a:xfrm>
            <a:custGeom>
              <a:pathLst>
                <a:path extrusionOk="0" h="198" w="412">
                  <a:moveTo>
                    <a:pt x="96" y="154"/>
                  </a:moveTo>
                  <a:lnTo>
                    <a:pt x="96" y="154"/>
                  </a:lnTo>
                  <a:lnTo>
                    <a:pt x="132" y="146"/>
                  </a:lnTo>
                  <a:lnTo>
                    <a:pt x="166" y="136"/>
                  </a:lnTo>
                  <a:lnTo>
                    <a:pt x="166" y="136"/>
                  </a:lnTo>
                  <a:lnTo>
                    <a:pt x="198" y="124"/>
                  </a:lnTo>
                  <a:lnTo>
                    <a:pt x="230" y="112"/>
                  </a:lnTo>
                  <a:lnTo>
                    <a:pt x="290" y="86"/>
                  </a:lnTo>
                  <a:lnTo>
                    <a:pt x="352" y="60"/>
                  </a:lnTo>
                  <a:lnTo>
                    <a:pt x="412" y="36"/>
                  </a:lnTo>
                  <a:lnTo>
                    <a:pt x="402" y="0"/>
                  </a:lnTo>
                  <a:lnTo>
                    <a:pt x="402" y="0"/>
                  </a:lnTo>
                  <a:lnTo>
                    <a:pt x="296" y="46"/>
                  </a:lnTo>
                  <a:lnTo>
                    <a:pt x="194" y="96"/>
                  </a:lnTo>
                  <a:lnTo>
                    <a:pt x="94" y="146"/>
                  </a:lnTo>
                  <a:lnTo>
                    <a:pt x="46" y="172"/>
                  </a:lnTo>
                  <a:lnTo>
                    <a:pt x="0" y="198"/>
                  </a:lnTo>
                  <a:lnTo>
                    <a:pt x="0" y="198"/>
                  </a:lnTo>
                  <a:lnTo>
                    <a:pt x="114" y="156"/>
                  </a:lnTo>
                  <a:lnTo>
                    <a:pt x="96" y="154"/>
                  </a:lnTo>
                  <a:close/>
                </a:path>
              </a:pathLst>
            </a:custGeom>
            <a:solidFill>
              <a:srgbClr val="ECECEC"/>
            </a:solidFill>
            <a:ln>
              <a:noFill/>
            </a:ln>
          </p:spPr>
          <p:txBody>
            <a:bodyPr anchorCtr="0" anchor="t" bIns="45700" lIns="91425" spcFirstLastPara="1" rIns="91425" wrap="square" tIns="45700">
              <a:noAutofit/>
            </a:bodyPr>
            <a:lstStyle/>
            <a:p>
              <a:pPr indent="0" lvl="0" marL="0">
                <a:spcBef>
                  <a:spcPts val="0"/>
                </a:spcBef>
                <a:spcAft>
                  <a:spcPts val="0"/>
                </a:spcAft>
                <a:buNone/>
              </a:pPr>
              <a:r>
                <a:t/>
              </a:r>
              <a:endParaRPr/>
            </a:p>
          </p:txBody>
        </p:sp>
        <p:sp>
          <p:nvSpPr>
            <p:cNvPr id="11" name="Shape 11"/>
            <p:cNvSpPr/>
            <p:nvPr/>
          </p:nvSpPr>
          <p:spPr>
            <a:xfrm>
              <a:off x="5959475" y="717550"/>
              <a:ext cx="225425" cy="95250"/>
            </a:xfrm>
            <a:custGeom>
              <a:pathLst>
                <a:path extrusionOk="0" h="60" w="142">
                  <a:moveTo>
                    <a:pt x="142" y="2"/>
                  </a:moveTo>
                  <a:lnTo>
                    <a:pt x="122" y="0"/>
                  </a:lnTo>
                  <a:lnTo>
                    <a:pt x="122" y="0"/>
                  </a:lnTo>
                  <a:lnTo>
                    <a:pt x="0" y="60"/>
                  </a:lnTo>
                  <a:lnTo>
                    <a:pt x="0" y="60"/>
                  </a:lnTo>
                  <a:lnTo>
                    <a:pt x="142" y="2"/>
                  </a:lnTo>
                  <a:lnTo>
                    <a:pt x="142" y="2"/>
                  </a:lnTo>
                  <a:close/>
                </a:path>
              </a:pathLst>
            </a:custGeom>
            <a:solidFill>
              <a:srgbClr val="ECECEC"/>
            </a:solidFill>
            <a:ln>
              <a:noFill/>
            </a:ln>
          </p:spPr>
          <p:txBody>
            <a:bodyPr anchorCtr="0" anchor="t" bIns="45700" lIns="91425" spcFirstLastPara="1" rIns="91425" wrap="square" tIns="45700">
              <a:noAutofit/>
            </a:bodyPr>
            <a:lstStyle/>
            <a:p>
              <a:pPr indent="0" lvl="0" marL="0">
                <a:spcBef>
                  <a:spcPts val="0"/>
                </a:spcBef>
                <a:spcAft>
                  <a:spcPts val="0"/>
                </a:spcAft>
                <a:buNone/>
              </a:pPr>
              <a:r>
                <a:t/>
              </a:r>
              <a:endParaRPr/>
            </a:p>
          </p:txBody>
        </p:sp>
        <p:sp>
          <p:nvSpPr>
            <p:cNvPr id="12" name="Shape 12"/>
            <p:cNvSpPr/>
            <p:nvPr/>
          </p:nvSpPr>
          <p:spPr>
            <a:xfrm>
              <a:off x="4775200" y="2952750"/>
              <a:ext cx="60325" cy="15875"/>
            </a:xfrm>
            <a:custGeom>
              <a:pathLst>
                <a:path extrusionOk="0" h="10" w="38">
                  <a:moveTo>
                    <a:pt x="34" y="8"/>
                  </a:moveTo>
                  <a:lnTo>
                    <a:pt x="38" y="0"/>
                  </a:lnTo>
                  <a:lnTo>
                    <a:pt x="0" y="10"/>
                  </a:lnTo>
                  <a:lnTo>
                    <a:pt x="34" y="8"/>
                  </a:lnTo>
                  <a:close/>
                </a:path>
              </a:pathLst>
            </a:custGeom>
            <a:solidFill>
              <a:srgbClr val="ECECEC"/>
            </a:solidFill>
            <a:ln>
              <a:noFill/>
            </a:ln>
          </p:spPr>
          <p:txBody>
            <a:bodyPr anchorCtr="0" anchor="t" bIns="45700" lIns="91425" spcFirstLastPara="1" rIns="91425" wrap="square" tIns="45700">
              <a:noAutofit/>
            </a:bodyPr>
            <a:lstStyle/>
            <a:p>
              <a:pPr indent="0" lvl="0" marL="0">
                <a:spcBef>
                  <a:spcPts val="0"/>
                </a:spcBef>
                <a:spcAft>
                  <a:spcPts val="0"/>
                </a:spcAft>
                <a:buNone/>
              </a:pPr>
              <a:r>
                <a:t/>
              </a:r>
              <a:endParaRPr/>
            </a:p>
          </p:txBody>
        </p:sp>
        <p:sp>
          <p:nvSpPr>
            <p:cNvPr id="13" name="Shape 13"/>
            <p:cNvSpPr/>
            <p:nvPr/>
          </p:nvSpPr>
          <p:spPr>
            <a:xfrm>
              <a:off x="6705600" y="622300"/>
              <a:ext cx="1600200" cy="771525"/>
            </a:xfrm>
            <a:custGeom>
              <a:pathLst>
                <a:path extrusionOk="0" h="486" w="1008">
                  <a:moveTo>
                    <a:pt x="990" y="466"/>
                  </a:moveTo>
                  <a:lnTo>
                    <a:pt x="990" y="466"/>
                  </a:lnTo>
                  <a:lnTo>
                    <a:pt x="966" y="434"/>
                  </a:lnTo>
                  <a:lnTo>
                    <a:pt x="940" y="404"/>
                  </a:lnTo>
                  <a:lnTo>
                    <a:pt x="940" y="404"/>
                  </a:lnTo>
                  <a:lnTo>
                    <a:pt x="914" y="372"/>
                  </a:lnTo>
                  <a:lnTo>
                    <a:pt x="914" y="372"/>
                  </a:lnTo>
                  <a:lnTo>
                    <a:pt x="886" y="344"/>
                  </a:lnTo>
                  <a:lnTo>
                    <a:pt x="886" y="344"/>
                  </a:lnTo>
                  <a:lnTo>
                    <a:pt x="828" y="286"/>
                  </a:lnTo>
                  <a:lnTo>
                    <a:pt x="798" y="258"/>
                  </a:lnTo>
                  <a:lnTo>
                    <a:pt x="766" y="230"/>
                  </a:lnTo>
                  <a:lnTo>
                    <a:pt x="766" y="230"/>
                  </a:lnTo>
                  <a:lnTo>
                    <a:pt x="730" y="202"/>
                  </a:lnTo>
                  <a:lnTo>
                    <a:pt x="694" y="176"/>
                  </a:lnTo>
                  <a:lnTo>
                    <a:pt x="656" y="150"/>
                  </a:lnTo>
                  <a:lnTo>
                    <a:pt x="616" y="128"/>
                  </a:lnTo>
                  <a:lnTo>
                    <a:pt x="606" y="120"/>
                  </a:lnTo>
                  <a:lnTo>
                    <a:pt x="606" y="120"/>
                  </a:lnTo>
                  <a:lnTo>
                    <a:pt x="574" y="104"/>
                  </a:lnTo>
                  <a:lnTo>
                    <a:pt x="544" y="88"/>
                  </a:lnTo>
                  <a:lnTo>
                    <a:pt x="510" y="74"/>
                  </a:lnTo>
                  <a:lnTo>
                    <a:pt x="478" y="62"/>
                  </a:lnTo>
                  <a:lnTo>
                    <a:pt x="444" y="50"/>
                  </a:lnTo>
                  <a:lnTo>
                    <a:pt x="410" y="40"/>
                  </a:lnTo>
                  <a:lnTo>
                    <a:pt x="374" y="30"/>
                  </a:lnTo>
                  <a:lnTo>
                    <a:pt x="338" y="22"/>
                  </a:lnTo>
                  <a:lnTo>
                    <a:pt x="338" y="22"/>
                  </a:lnTo>
                  <a:lnTo>
                    <a:pt x="302" y="14"/>
                  </a:lnTo>
                  <a:lnTo>
                    <a:pt x="264" y="10"/>
                  </a:lnTo>
                  <a:lnTo>
                    <a:pt x="226" y="4"/>
                  </a:lnTo>
                  <a:lnTo>
                    <a:pt x="186" y="2"/>
                  </a:lnTo>
                  <a:lnTo>
                    <a:pt x="148" y="0"/>
                  </a:lnTo>
                  <a:lnTo>
                    <a:pt x="108" y="0"/>
                  </a:lnTo>
                  <a:lnTo>
                    <a:pt x="68" y="2"/>
                  </a:lnTo>
                  <a:lnTo>
                    <a:pt x="28" y="4"/>
                  </a:lnTo>
                  <a:lnTo>
                    <a:pt x="28" y="4"/>
                  </a:lnTo>
                  <a:lnTo>
                    <a:pt x="0" y="28"/>
                  </a:lnTo>
                  <a:lnTo>
                    <a:pt x="0" y="28"/>
                  </a:lnTo>
                  <a:lnTo>
                    <a:pt x="72" y="20"/>
                  </a:lnTo>
                  <a:lnTo>
                    <a:pt x="144" y="14"/>
                  </a:lnTo>
                  <a:lnTo>
                    <a:pt x="214" y="12"/>
                  </a:lnTo>
                  <a:lnTo>
                    <a:pt x="286" y="14"/>
                  </a:lnTo>
                  <a:lnTo>
                    <a:pt x="286" y="14"/>
                  </a:lnTo>
                  <a:lnTo>
                    <a:pt x="242" y="18"/>
                  </a:lnTo>
                  <a:lnTo>
                    <a:pt x="200" y="24"/>
                  </a:lnTo>
                  <a:lnTo>
                    <a:pt x="200" y="24"/>
                  </a:lnTo>
                  <a:lnTo>
                    <a:pt x="124" y="40"/>
                  </a:lnTo>
                  <a:lnTo>
                    <a:pt x="48" y="62"/>
                  </a:lnTo>
                  <a:lnTo>
                    <a:pt x="48" y="62"/>
                  </a:lnTo>
                  <a:lnTo>
                    <a:pt x="92" y="52"/>
                  </a:lnTo>
                  <a:lnTo>
                    <a:pt x="138" y="44"/>
                  </a:lnTo>
                  <a:lnTo>
                    <a:pt x="182" y="36"/>
                  </a:lnTo>
                  <a:lnTo>
                    <a:pt x="228" y="30"/>
                  </a:lnTo>
                  <a:lnTo>
                    <a:pt x="228" y="30"/>
                  </a:lnTo>
                  <a:lnTo>
                    <a:pt x="298" y="40"/>
                  </a:lnTo>
                  <a:lnTo>
                    <a:pt x="366" y="54"/>
                  </a:lnTo>
                  <a:lnTo>
                    <a:pt x="434" y="72"/>
                  </a:lnTo>
                  <a:lnTo>
                    <a:pt x="500" y="92"/>
                  </a:lnTo>
                  <a:lnTo>
                    <a:pt x="500" y="92"/>
                  </a:lnTo>
                  <a:lnTo>
                    <a:pt x="556" y="122"/>
                  </a:lnTo>
                  <a:lnTo>
                    <a:pt x="610" y="154"/>
                  </a:lnTo>
                  <a:lnTo>
                    <a:pt x="610" y="154"/>
                  </a:lnTo>
                  <a:lnTo>
                    <a:pt x="582" y="150"/>
                  </a:lnTo>
                  <a:lnTo>
                    <a:pt x="582" y="150"/>
                  </a:lnTo>
                  <a:lnTo>
                    <a:pt x="618" y="168"/>
                  </a:lnTo>
                  <a:lnTo>
                    <a:pt x="654" y="186"/>
                  </a:lnTo>
                  <a:lnTo>
                    <a:pt x="654" y="186"/>
                  </a:lnTo>
                  <a:lnTo>
                    <a:pt x="712" y="224"/>
                  </a:lnTo>
                  <a:lnTo>
                    <a:pt x="766" y="266"/>
                  </a:lnTo>
                  <a:lnTo>
                    <a:pt x="816" y="308"/>
                  </a:lnTo>
                  <a:lnTo>
                    <a:pt x="866" y="354"/>
                  </a:lnTo>
                  <a:lnTo>
                    <a:pt x="866" y="354"/>
                  </a:lnTo>
                  <a:lnTo>
                    <a:pt x="816" y="310"/>
                  </a:lnTo>
                  <a:lnTo>
                    <a:pt x="764" y="270"/>
                  </a:lnTo>
                  <a:lnTo>
                    <a:pt x="764" y="270"/>
                  </a:lnTo>
                  <a:lnTo>
                    <a:pt x="810" y="322"/>
                  </a:lnTo>
                  <a:lnTo>
                    <a:pt x="810" y="322"/>
                  </a:lnTo>
                  <a:lnTo>
                    <a:pt x="748" y="274"/>
                  </a:lnTo>
                  <a:lnTo>
                    <a:pt x="748" y="274"/>
                  </a:lnTo>
                  <a:lnTo>
                    <a:pt x="794" y="312"/>
                  </a:lnTo>
                  <a:lnTo>
                    <a:pt x="838" y="352"/>
                  </a:lnTo>
                  <a:lnTo>
                    <a:pt x="838" y="352"/>
                  </a:lnTo>
                  <a:lnTo>
                    <a:pt x="898" y="392"/>
                  </a:lnTo>
                  <a:lnTo>
                    <a:pt x="898" y="392"/>
                  </a:lnTo>
                  <a:lnTo>
                    <a:pt x="924" y="416"/>
                  </a:lnTo>
                  <a:lnTo>
                    <a:pt x="924" y="416"/>
                  </a:lnTo>
                  <a:lnTo>
                    <a:pt x="954" y="438"/>
                  </a:lnTo>
                  <a:lnTo>
                    <a:pt x="978" y="462"/>
                  </a:lnTo>
                  <a:lnTo>
                    <a:pt x="970" y="452"/>
                  </a:lnTo>
                  <a:lnTo>
                    <a:pt x="970" y="452"/>
                  </a:lnTo>
                  <a:lnTo>
                    <a:pt x="1008" y="486"/>
                  </a:lnTo>
                  <a:lnTo>
                    <a:pt x="990" y="466"/>
                  </a:lnTo>
                  <a:close/>
                </a:path>
              </a:pathLst>
            </a:custGeom>
            <a:solidFill>
              <a:srgbClr val="ECECEC"/>
            </a:solidFill>
            <a:ln>
              <a:noFill/>
            </a:ln>
          </p:spPr>
          <p:txBody>
            <a:bodyPr anchorCtr="0" anchor="t" bIns="45700" lIns="91425" spcFirstLastPara="1" rIns="91425" wrap="square" tIns="45700">
              <a:noAutofit/>
            </a:bodyPr>
            <a:lstStyle/>
            <a:p>
              <a:pPr indent="0" lvl="0" marL="0">
                <a:spcBef>
                  <a:spcPts val="0"/>
                </a:spcBef>
                <a:spcAft>
                  <a:spcPts val="0"/>
                </a:spcAft>
                <a:buNone/>
              </a:pPr>
              <a:r>
                <a:t/>
              </a:r>
              <a:endParaRPr/>
            </a:p>
          </p:txBody>
        </p:sp>
        <p:sp>
          <p:nvSpPr>
            <p:cNvPr id="14" name="Shape 14"/>
            <p:cNvSpPr/>
            <p:nvPr/>
          </p:nvSpPr>
          <p:spPr>
            <a:xfrm>
              <a:off x="6604000" y="2200275"/>
              <a:ext cx="200025" cy="15875"/>
            </a:xfrm>
            <a:custGeom>
              <a:pathLst>
                <a:path extrusionOk="0" h="10" w="126">
                  <a:moveTo>
                    <a:pt x="98" y="2"/>
                  </a:moveTo>
                  <a:lnTo>
                    <a:pt x="98" y="2"/>
                  </a:lnTo>
                  <a:lnTo>
                    <a:pt x="66" y="0"/>
                  </a:lnTo>
                  <a:lnTo>
                    <a:pt x="66" y="0"/>
                  </a:lnTo>
                  <a:lnTo>
                    <a:pt x="0" y="0"/>
                  </a:lnTo>
                  <a:lnTo>
                    <a:pt x="60" y="4"/>
                  </a:lnTo>
                  <a:lnTo>
                    <a:pt x="60" y="4"/>
                  </a:lnTo>
                  <a:lnTo>
                    <a:pt x="90" y="6"/>
                  </a:lnTo>
                  <a:lnTo>
                    <a:pt x="116" y="10"/>
                  </a:lnTo>
                  <a:lnTo>
                    <a:pt x="126" y="4"/>
                  </a:lnTo>
                  <a:lnTo>
                    <a:pt x="112" y="2"/>
                  </a:lnTo>
                  <a:lnTo>
                    <a:pt x="98" y="2"/>
                  </a:lnTo>
                  <a:close/>
                </a:path>
              </a:pathLst>
            </a:custGeom>
            <a:solidFill>
              <a:srgbClr val="ECECEC"/>
            </a:solidFill>
            <a:ln>
              <a:noFill/>
            </a:ln>
          </p:spPr>
          <p:txBody>
            <a:bodyPr anchorCtr="0" anchor="t" bIns="45700" lIns="91425" spcFirstLastPara="1" rIns="91425" wrap="square" tIns="45700">
              <a:noAutofit/>
            </a:bodyPr>
            <a:lstStyle/>
            <a:p>
              <a:pPr indent="0" lvl="0" marL="0">
                <a:spcBef>
                  <a:spcPts val="0"/>
                </a:spcBef>
                <a:spcAft>
                  <a:spcPts val="0"/>
                </a:spcAft>
                <a:buNone/>
              </a:pPr>
              <a:r>
                <a:t/>
              </a:r>
              <a:endParaRPr/>
            </a:p>
          </p:txBody>
        </p:sp>
        <p:sp>
          <p:nvSpPr>
            <p:cNvPr id="15" name="Shape 15"/>
            <p:cNvSpPr/>
            <p:nvPr/>
          </p:nvSpPr>
          <p:spPr>
            <a:xfrm>
              <a:off x="6530975" y="2206625"/>
              <a:ext cx="228600" cy="53975"/>
            </a:xfrm>
            <a:custGeom>
              <a:pathLst>
                <a:path extrusionOk="0" h="34" w="144">
                  <a:moveTo>
                    <a:pt x="118" y="34"/>
                  </a:moveTo>
                  <a:lnTo>
                    <a:pt x="144" y="18"/>
                  </a:lnTo>
                  <a:lnTo>
                    <a:pt x="144" y="18"/>
                  </a:lnTo>
                  <a:lnTo>
                    <a:pt x="72" y="8"/>
                  </a:lnTo>
                  <a:lnTo>
                    <a:pt x="0" y="0"/>
                  </a:lnTo>
                  <a:lnTo>
                    <a:pt x="0" y="0"/>
                  </a:lnTo>
                  <a:lnTo>
                    <a:pt x="118" y="34"/>
                  </a:lnTo>
                  <a:lnTo>
                    <a:pt x="118" y="34"/>
                  </a:lnTo>
                  <a:close/>
                </a:path>
              </a:pathLst>
            </a:custGeom>
            <a:solidFill>
              <a:srgbClr val="ECECEC"/>
            </a:solidFill>
            <a:ln>
              <a:noFill/>
            </a:ln>
          </p:spPr>
          <p:txBody>
            <a:bodyPr anchorCtr="0" anchor="t" bIns="45700" lIns="91425" spcFirstLastPara="1" rIns="91425" wrap="square" tIns="45700">
              <a:noAutofit/>
            </a:bodyPr>
            <a:lstStyle/>
            <a:p>
              <a:pPr indent="0" lvl="0" marL="0">
                <a:spcBef>
                  <a:spcPts val="0"/>
                </a:spcBef>
                <a:spcAft>
                  <a:spcPts val="0"/>
                </a:spcAft>
                <a:buNone/>
              </a:pPr>
              <a:r>
                <a:t/>
              </a:r>
              <a:endParaRPr/>
            </a:p>
          </p:txBody>
        </p:sp>
        <p:sp>
          <p:nvSpPr>
            <p:cNvPr id="16" name="Shape 16"/>
            <p:cNvSpPr/>
            <p:nvPr/>
          </p:nvSpPr>
          <p:spPr>
            <a:xfrm>
              <a:off x="6200775" y="2482850"/>
              <a:ext cx="444500" cy="66675"/>
            </a:xfrm>
            <a:custGeom>
              <a:pathLst>
                <a:path extrusionOk="0" h="42" w="280">
                  <a:moveTo>
                    <a:pt x="140" y="14"/>
                  </a:moveTo>
                  <a:lnTo>
                    <a:pt x="140" y="14"/>
                  </a:lnTo>
                  <a:lnTo>
                    <a:pt x="0" y="40"/>
                  </a:lnTo>
                  <a:lnTo>
                    <a:pt x="0" y="40"/>
                  </a:lnTo>
                  <a:lnTo>
                    <a:pt x="34" y="42"/>
                  </a:lnTo>
                  <a:lnTo>
                    <a:pt x="68" y="42"/>
                  </a:lnTo>
                  <a:lnTo>
                    <a:pt x="102" y="38"/>
                  </a:lnTo>
                  <a:lnTo>
                    <a:pt x="136" y="32"/>
                  </a:lnTo>
                  <a:lnTo>
                    <a:pt x="208" y="18"/>
                  </a:lnTo>
                  <a:lnTo>
                    <a:pt x="280" y="0"/>
                  </a:lnTo>
                  <a:lnTo>
                    <a:pt x="280" y="0"/>
                  </a:lnTo>
                  <a:lnTo>
                    <a:pt x="140" y="14"/>
                  </a:lnTo>
                  <a:lnTo>
                    <a:pt x="140" y="14"/>
                  </a:lnTo>
                  <a:close/>
                </a:path>
              </a:pathLst>
            </a:custGeom>
            <a:solidFill>
              <a:srgbClr val="ECECEC"/>
            </a:solidFill>
            <a:ln>
              <a:noFill/>
            </a:ln>
          </p:spPr>
          <p:txBody>
            <a:bodyPr anchorCtr="0" anchor="t" bIns="45700" lIns="91425" spcFirstLastPara="1" rIns="91425" wrap="square" tIns="45700">
              <a:noAutofit/>
            </a:bodyPr>
            <a:lstStyle/>
            <a:p>
              <a:pPr indent="0" lvl="0" marL="0">
                <a:spcBef>
                  <a:spcPts val="0"/>
                </a:spcBef>
                <a:spcAft>
                  <a:spcPts val="0"/>
                </a:spcAft>
                <a:buNone/>
              </a:pPr>
              <a:r>
                <a:t/>
              </a:r>
              <a:endParaRPr/>
            </a:p>
          </p:txBody>
        </p:sp>
        <p:sp>
          <p:nvSpPr>
            <p:cNvPr id="17" name="Shape 17"/>
            <p:cNvSpPr/>
            <p:nvPr/>
          </p:nvSpPr>
          <p:spPr>
            <a:xfrm>
              <a:off x="6610350" y="2260600"/>
              <a:ext cx="107950" cy="19050"/>
            </a:xfrm>
            <a:custGeom>
              <a:pathLst>
                <a:path extrusionOk="0" h="12" w="68">
                  <a:moveTo>
                    <a:pt x="40" y="12"/>
                  </a:moveTo>
                  <a:lnTo>
                    <a:pt x="68" y="0"/>
                  </a:lnTo>
                  <a:lnTo>
                    <a:pt x="68" y="0"/>
                  </a:lnTo>
                  <a:lnTo>
                    <a:pt x="0" y="2"/>
                  </a:lnTo>
                  <a:lnTo>
                    <a:pt x="40" y="12"/>
                  </a:lnTo>
                  <a:close/>
                </a:path>
              </a:pathLst>
            </a:custGeom>
            <a:solidFill>
              <a:srgbClr val="ECECEC"/>
            </a:solidFill>
            <a:ln>
              <a:noFill/>
            </a:ln>
          </p:spPr>
          <p:txBody>
            <a:bodyPr anchorCtr="0" anchor="t" bIns="45700" lIns="91425" spcFirstLastPara="1" rIns="91425" wrap="square" tIns="45700">
              <a:noAutofit/>
            </a:bodyPr>
            <a:lstStyle/>
            <a:p>
              <a:pPr indent="0" lvl="0" marL="0">
                <a:spcBef>
                  <a:spcPts val="0"/>
                </a:spcBef>
                <a:spcAft>
                  <a:spcPts val="0"/>
                </a:spcAft>
                <a:buNone/>
              </a:pPr>
              <a:r>
                <a:t/>
              </a:r>
              <a:endParaRPr/>
            </a:p>
          </p:txBody>
        </p:sp>
        <p:sp>
          <p:nvSpPr>
            <p:cNvPr id="18" name="Shape 18"/>
            <p:cNvSpPr/>
            <p:nvPr/>
          </p:nvSpPr>
          <p:spPr>
            <a:xfrm>
              <a:off x="6880225" y="2025650"/>
              <a:ext cx="180975" cy="95250"/>
            </a:xfrm>
            <a:custGeom>
              <a:pathLst>
                <a:path extrusionOk="0" h="60" w="114">
                  <a:moveTo>
                    <a:pt x="108" y="44"/>
                  </a:moveTo>
                  <a:lnTo>
                    <a:pt x="108" y="44"/>
                  </a:lnTo>
                  <a:lnTo>
                    <a:pt x="98" y="12"/>
                  </a:lnTo>
                  <a:lnTo>
                    <a:pt x="98" y="12"/>
                  </a:lnTo>
                  <a:lnTo>
                    <a:pt x="50" y="4"/>
                  </a:lnTo>
                  <a:lnTo>
                    <a:pt x="0" y="0"/>
                  </a:lnTo>
                  <a:lnTo>
                    <a:pt x="0" y="0"/>
                  </a:lnTo>
                  <a:lnTo>
                    <a:pt x="40" y="14"/>
                  </a:lnTo>
                  <a:lnTo>
                    <a:pt x="78" y="32"/>
                  </a:lnTo>
                  <a:lnTo>
                    <a:pt x="78" y="32"/>
                  </a:lnTo>
                  <a:lnTo>
                    <a:pt x="30" y="26"/>
                  </a:lnTo>
                  <a:lnTo>
                    <a:pt x="30" y="26"/>
                  </a:lnTo>
                  <a:lnTo>
                    <a:pt x="72" y="42"/>
                  </a:lnTo>
                  <a:lnTo>
                    <a:pt x="114" y="60"/>
                  </a:lnTo>
                  <a:lnTo>
                    <a:pt x="108" y="48"/>
                  </a:lnTo>
                  <a:lnTo>
                    <a:pt x="108" y="44"/>
                  </a:lnTo>
                  <a:close/>
                </a:path>
              </a:pathLst>
            </a:custGeom>
            <a:solidFill>
              <a:srgbClr val="ECECEC"/>
            </a:solidFill>
            <a:ln>
              <a:noFill/>
            </a:ln>
          </p:spPr>
          <p:txBody>
            <a:bodyPr anchorCtr="0" anchor="t" bIns="45700" lIns="91425" spcFirstLastPara="1" rIns="91425" wrap="square" tIns="45700">
              <a:noAutofit/>
            </a:bodyPr>
            <a:lstStyle/>
            <a:p>
              <a:pPr indent="0" lvl="0" marL="0">
                <a:spcBef>
                  <a:spcPts val="0"/>
                </a:spcBef>
                <a:spcAft>
                  <a:spcPts val="0"/>
                </a:spcAft>
                <a:buNone/>
              </a:pPr>
              <a:r>
                <a:t/>
              </a:r>
              <a:endParaRPr/>
            </a:p>
          </p:txBody>
        </p:sp>
        <p:sp>
          <p:nvSpPr>
            <p:cNvPr id="19" name="Shape 19"/>
            <p:cNvSpPr/>
            <p:nvPr/>
          </p:nvSpPr>
          <p:spPr>
            <a:xfrm>
              <a:off x="6581775" y="1924050"/>
              <a:ext cx="533400" cy="104775"/>
            </a:xfrm>
            <a:custGeom>
              <a:pathLst>
                <a:path extrusionOk="0" h="66" w="336">
                  <a:moveTo>
                    <a:pt x="126" y="22"/>
                  </a:moveTo>
                  <a:lnTo>
                    <a:pt x="126" y="22"/>
                  </a:lnTo>
                  <a:lnTo>
                    <a:pt x="96" y="30"/>
                  </a:lnTo>
                  <a:lnTo>
                    <a:pt x="64" y="40"/>
                  </a:lnTo>
                  <a:lnTo>
                    <a:pt x="64" y="40"/>
                  </a:lnTo>
                  <a:lnTo>
                    <a:pt x="32" y="52"/>
                  </a:lnTo>
                  <a:lnTo>
                    <a:pt x="0" y="66"/>
                  </a:lnTo>
                  <a:lnTo>
                    <a:pt x="0" y="66"/>
                  </a:lnTo>
                  <a:lnTo>
                    <a:pt x="34" y="64"/>
                  </a:lnTo>
                  <a:lnTo>
                    <a:pt x="66" y="60"/>
                  </a:lnTo>
                  <a:lnTo>
                    <a:pt x="130" y="54"/>
                  </a:lnTo>
                  <a:lnTo>
                    <a:pt x="130" y="54"/>
                  </a:lnTo>
                  <a:lnTo>
                    <a:pt x="190" y="48"/>
                  </a:lnTo>
                  <a:lnTo>
                    <a:pt x="218" y="46"/>
                  </a:lnTo>
                  <a:lnTo>
                    <a:pt x="246" y="44"/>
                  </a:lnTo>
                  <a:lnTo>
                    <a:pt x="246" y="44"/>
                  </a:lnTo>
                  <a:lnTo>
                    <a:pt x="286" y="56"/>
                  </a:lnTo>
                  <a:lnTo>
                    <a:pt x="286" y="48"/>
                  </a:lnTo>
                  <a:lnTo>
                    <a:pt x="286" y="40"/>
                  </a:lnTo>
                  <a:lnTo>
                    <a:pt x="286" y="40"/>
                  </a:lnTo>
                  <a:lnTo>
                    <a:pt x="310" y="20"/>
                  </a:lnTo>
                  <a:lnTo>
                    <a:pt x="336" y="0"/>
                  </a:lnTo>
                  <a:lnTo>
                    <a:pt x="336" y="0"/>
                  </a:lnTo>
                  <a:lnTo>
                    <a:pt x="284" y="0"/>
                  </a:lnTo>
                  <a:lnTo>
                    <a:pt x="230" y="4"/>
                  </a:lnTo>
                  <a:lnTo>
                    <a:pt x="178" y="12"/>
                  </a:lnTo>
                  <a:lnTo>
                    <a:pt x="126" y="22"/>
                  </a:lnTo>
                  <a:lnTo>
                    <a:pt x="126" y="22"/>
                  </a:lnTo>
                  <a:close/>
                </a:path>
              </a:pathLst>
            </a:custGeom>
            <a:solidFill>
              <a:srgbClr val="ECECEC"/>
            </a:solidFill>
            <a:ln>
              <a:noFill/>
            </a:ln>
          </p:spPr>
          <p:txBody>
            <a:bodyPr anchorCtr="0" anchor="t" bIns="45700" lIns="91425" spcFirstLastPara="1" rIns="91425" wrap="square" tIns="45700">
              <a:noAutofit/>
            </a:bodyPr>
            <a:lstStyle/>
            <a:p>
              <a:pPr indent="0" lvl="0" marL="0">
                <a:spcBef>
                  <a:spcPts val="0"/>
                </a:spcBef>
                <a:spcAft>
                  <a:spcPts val="0"/>
                </a:spcAft>
                <a:buNone/>
              </a:pPr>
              <a:r>
                <a:t/>
              </a:r>
              <a:endParaRPr/>
            </a:p>
          </p:txBody>
        </p:sp>
        <p:sp>
          <p:nvSpPr>
            <p:cNvPr id="20" name="Shape 20"/>
            <p:cNvSpPr/>
            <p:nvPr/>
          </p:nvSpPr>
          <p:spPr>
            <a:xfrm>
              <a:off x="6661150" y="1730375"/>
              <a:ext cx="815975" cy="257175"/>
            </a:xfrm>
            <a:custGeom>
              <a:pathLst>
                <a:path extrusionOk="0" h="162" w="514">
                  <a:moveTo>
                    <a:pt x="372" y="50"/>
                  </a:moveTo>
                  <a:lnTo>
                    <a:pt x="372" y="50"/>
                  </a:lnTo>
                  <a:lnTo>
                    <a:pt x="352" y="40"/>
                  </a:lnTo>
                  <a:lnTo>
                    <a:pt x="330" y="32"/>
                  </a:lnTo>
                  <a:lnTo>
                    <a:pt x="308" y="24"/>
                  </a:lnTo>
                  <a:lnTo>
                    <a:pt x="286" y="18"/>
                  </a:lnTo>
                  <a:lnTo>
                    <a:pt x="240" y="8"/>
                  </a:lnTo>
                  <a:lnTo>
                    <a:pt x="192" y="0"/>
                  </a:lnTo>
                  <a:lnTo>
                    <a:pt x="192" y="0"/>
                  </a:lnTo>
                  <a:lnTo>
                    <a:pt x="260" y="18"/>
                  </a:lnTo>
                  <a:lnTo>
                    <a:pt x="296" y="30"/>
                  </a:lnTo>
                  <a:lnTo>
                    <a:pt x="332" y="44"/>
                  </a:lnTo>
                  <a:lnTo>
                    <a:pt x="332" y="44"/>
                  </a:lnTo>
                  <a:lnTo>
                    <a:pt x="366" y="60"/>
                  </a:lnTo>
                  <a:lnTo>
                    <a:pt x="398" y="78"/>
                  </a:lnTo>
                  <a:lnTo>
                    <a:pt x="428" y="100"/>
                  </a:lnTo>
                  <a:lnTo>
                    <a:pt x="452" y="122"/>
                  </a:lnTo>
                  <a:lnTo>
                    <a:pt x="440" y="118"/>
                  </a:lnTo>
                  <a:lnTo>
                    <a:pt x="440" y="118"/>
                  </a:lnTo>
                  <a:lnTo>
                    <a:pt x="388" y="100"/>
                  </a:lnTo>
                  <a:lnTo>
                    <a:pt x="338" y="84"/>
                  </a:lnTo>
                  <a:lnTo>
                    <a:pt x="288" y="72"/>
                  </a:lnTo>
                  <a:lnTo>
                    <a:pt x="240" y="62"/>
                  </a:lnTo>
                  <a:lnTo>
                    <a:pt x="240" y="62"/>
                  </a:lnTo>
                  <a:lnTo>
                    <a:pt x="190" y="54"/>
                  </a:lnTo>
                  <a:lnTo>
                    <a:pt x="164" y="54"/>
                  </a:lnTo>
                  <a:lnTo>
                    <a:pt x="138" y="52"/>
                  </a:lnTo>
                  <a:lnTo>
                    <a:pt x="110" y="54"/>
                  </a:lnTo>
                  <a:lnTo>
                    <a:pt x="84" y="56"/>
                  </a:lnTo>
                  <a:lnTo>
                    <a:pt x="54" y="62"/>
                  </a:lnTo>
                  <a:lnTo>
                    <a:pt x="26" y="68"/>
                  </a:lnTo>
                  <a:lnTo>
                    <a:pt x="26" y="68"/>
                  </a:lnTo>
                  <a:lnTo>
                    <a:pt x="0" y="74"/>
                  </a:lnTo>
                  <a:lnTo>
                    <a:pt x="0" y="74"/>
                  </a:lnTo>
                  <a:lnTo>
                    <a:pt x="38" y="84"/>
                  </a:lnTo>
                  <a:lnTo>
                    <a:pt x="78" y="90"/>
                  </a:lnTo>
                  <a:lnTo>
                    <a:pt x="118" y="92"/>
                  </a:lnTo>
                  <a:lnTo>
                    <a:pt x="158" y="94"/>
                  </a:lnTo>
                  <a:lnTo>
                    <a:pt x="158" y="94"/>
                  </a:lnTo>
                  <a:lnTo>
                    <a:pt x="200" y="96"/>
                  </a:lnTo>
                  <a:lnTo>
                    <a:pt x="242" y="100"/>
                  </a:lnTo>
                  <a:lnTo>
                    <a:pt x="282" y="106"/>
                  </a:lnTo>
                  <a:lnTo>
                    <a:pt x="302" y="110"/>
                  </a:lnTo>
                  <a:lnTo>
                    <a:pt x="322" y="116"/>
                  </a:lnTo>
                  <a:lnTo>
                    <a:pt x="322" y="116"/>
                  </a:lnTo>
                  <a:lnTo>
                    <a:pt x="346" y="116"/>
                  </a:lnTo>
                  <a:lnTo>
                    <a:pt x="372" y="118"/>
                  </a:lnTo>
                  <a:lnTo>
                    <a:pt x="396" y="124"/>
                  </a:lnTo>
                  <a:lnTo>
                    <a:pt x="420" y="128"/>
                  </a:lnTo>
                  <a:lnTo>
                    <a:pt x="420" y="128"/>
                  </a:lnTo>
                  <a:lnTo>
                    <a:pt x="444" y="136"/>
                  </a:lnTo>
                  <a:lnTo>
                    <a:pt x="468" y="144"/>
                  </a:lnTo>
                  <a:lnTo>
                    <a:pt x="514" y="162"/>
                  </a:lnTo>
                  <a:lnTo>
                    <a:pt x="514" y="162"/>
                  </a:lnTo>
                  <a:lnTo>
                    <a:pt x="482" y="130"/>
                  </a:lnTo>
                  <a:lnTo>
                    <a:pt x="448" y="100"/>
                  </a:lnTo>
                  <a:lnTo>
                    <a:pt x="412" y="74"/>
                  </a:lnTo>
                  <a:lnTo>
                    <a:pt x="392" y="62"/>
                  </a:lnTo>
                  <a:lnTo>
                    <a:pt x="372" y="50"/>
                  </a:lnTo>
                  <a:lnTo>
                    <a:pt x="372" y="50"/>
                  </a:lnTo>
                  <a:close/>
                </a:path>
              </a:pathLst>
            </a:custGeom>
            <a:solidFill>
              <a:srgbClr val="ECECEC"/>
            </a:solidFill>
            <a:ln>
              <a:noFill/>
            </a:ln>
          </p:spPr>
          <p:txBody>
            <a:bodyPr anchorCtr="0" anchor="t" bIns="45700" lIns="91425" spcFirstLastPara="1" rIns="91425" wrap="square" tIns="45700">
              <a:noAutofit/>
            </a:bodyPr>
            <a:lstStyle/>
            <a:p>
              <a:pPr indent="0" lvl="0" marL="0">
                <a:spcBef>
                  <a:spcPts val="0"/>
                </a:spcBef>
                <a:spcAft>
                  <a:spcPts val="0"/>
                </a:spcAft>
                <a:buNone/>
              </a:pPr>
              <a:r>
                <a:t/>
              </a:r>
              <a:endParaRPr/>
            </a:p>
          </p:txBody>
        </p:sp>
        <p:sp>
          <p:nvSpPr>
            <p:cNvPr id="21" name="Shape 21"/>
            <p:cNvSpPr/>
            <p:nvPr/>
          </p:nvSpPr>
          <p:spPr>
            <a:xfrm>
              <a:off x="3733800" y="3667125"/>
              <a:ext cx="139700" cy="31750"/>
            </a:xfrm>
            <a:custGeom>
              <a:pathLst>
                <a:path extrusionOk="0" h="20" w="88">
                  <a:moveTo>
                    <a:pt x="0" y="18"/>
                  </a:moveTo>
                  <a:lnTo>
                    <a:pt x="0" y="18"/>
                  </a:lnTo>
                  <a:lnTo>
                    <a:pt x="88" y="20"/>
                  </a:lnTo>
                  <a:lnTo>
                    <a:pt x="88" y="20"/>
                  </a:lnTo>
                  <a:lnTo>
                    <a:pt x="24" y="0"/>
                  </a:lnTo>
                  <a:lnTo>
                    <a:pt x="0" y="18"/>
                  </a:lnTo>
                  <a:close/>
                </a:path>
              </a:pathLst>
            </a:custGeom>
            <a:solidFill>
              <a:srgbClr val="ECECEC"/>
            </a:solidFill>
            <a:ln>
              <a:noFill/>
            </a:ln>
          </p:spPr>
          <p:txBody>
            <a:bodyPr anchorCtr="0" anchor="t" bIns="45700" lIns="91425" spcFirstLastPara="1" rIns="91425" wrap="square" tIns="45700">
              <a:noAutofit/>
            </a:bodyPr>
            <a:lstStyle/>
            <a:p>
              <a:pPr indent="0" lvl="0" marL="0">
                <a:spcBef>
                  <a:spcPts val="0"/>
                </a:spcBef>
                <a:spcAft>
                  <a:spcPts val="0"/>
                </a:spcAft>
                <a:buNone/>
              </a:pPr>
              <a:r>
                <a:t/>
              </a:r>
              <a:endParaRPr/>
            </a:p>
          </p:txBody>
        </p:sp>
        <p:sp>
          <p:nvSpPr>
            <p:cNvPr id="22" name="Shape 22"/>
            <p:cNvSpPr/>
            <p:nvPr/>
          </p:nvSpPr>
          <p:spPr>
            <a:xfrm>
              <a:off x="3175" y="812800"/>
              <a:ext cx="6886575" cy="3584575"/>
            </a:xfrm>
            <a:custGeom>
              <a:pathLst>
                <a:path extrusionOk="0" h="2258" w="4338">
                  <a:moveTo>
                    <a:pt x="4154" y="556"/>
                  </a:moveTo>
                  <a:lnTo>
                    <a:pt x="4154" y="556"/>
                  </a:lnTo>
                  <a:lnTo>
                    <a:pt x="4248" y="572"/>
                  </a:lnTo>
                  <a:lnTo>
                    <a:pt x="4248" y="572"/>
                  </a:lnTo>
                  <a:lnTo>
                    <a:pt x="4294" y="580"/>
                  </a:lnTo>
                  <a:lnTo>
                    <a:pt x="4338" y="590"/>
                  </a:lnTo>
                  <a:lnTo>
                    <a:pt x="4338" y="590"/>
                  </a:lnTo>
                  <a:lnTo>
                    <a:pt x="4286" y="570"/>
                  </a:lnTo>
                  <a:lnTo>
                    <a:pt x="4232" y="552"/>
                  </a:lnTo>
                  <a:lnTo>
                    <a:pt x="4232" y="552"/>
                  </a:lnTo>
                  <a:lnTo>
                    <a:pt x="4190" y="546"/>
                  </a:lnTo>
                  <a:lnTo>
                    <a:pt x="4148" y="542"/>
                  </a:lnTo>
                  <a:lnTo>
                    <a:pt x="4148" y="542"/>
                  </a:lnTo>
                  <a:lnTo>
                    <a:pt x="4066" y="532"/>
                  </a:lnTo>
                  <a:lnTo>
                    <a:pt x="4066" y="532"/>
                  </a:lnTo>
                  <a:lnTo>
                    <a:pt x="3984" y="522"/>
                  </a:lnTo>
                  <a:lnTo>
                    <a:pt x="3944" y="516"/>
                  </a:lnTo>
                  <a:lnTo>
                    <a:pt x="3906" y="508"/>
                  </a:lnTo>
                  <a:lnTo>
                    <a:pt x="3852" y="496"/>
                  </a:lnTo>
                  <a:lnTo>
                    <a:pt x="3774" y="470"/>
                  </a:lnTo>
                  <a:lnTo>
                    <a:pt x="3790" y="440"/>
                  </a:lnTo>
                  <a:lnTo>
                    <a:pt x="3790" y="440"/>
                  </a:lnTo>
                  <a:lnTo>
                    <a:pt x="3886" y="356"/>
                  </a:lnTo>
                  <a:lnTo>
                    <a:pt x="3850" y="296"/>
                  </a:lnTo>
                  <a:lnTo>
                    <a:pt x="3850" y="296"/>
                  </a:lnTo>
                  <a:lnTo>
                    <a:pt x="3818" y="286"/>
                  </a:lnTo>
                  <a:lnTo>
                    <a:pt x="3782" y="280"/>
                  </a:lnTo>
                  <a:lnTo>
                    <a:pt x="3742" y="278"/>
                  </a:lnTo>
                  <a:lnTo>
                    <a:pt x="3700" y="278"/>
                  </a:lnTo>
                  <a:lnTo>
                    <a:pt x="3656" y="282"/>
                  </a:lnTo>
                  <a:lnTo>
                    <a:pt x="3610" y="290"/>
                  </a:lnTo>
                  <a:lnTo>
                    <a:pt x="3562" y="302"/>
                  </a:lnTo>
                  <a:lnTo>
                    <a:pt x="3512" y="318"/>
                  </a:lnTo>
                  <a:lnTo>
                    <a:pt x="3512" y="318"/>
                  </a:lnTo>
                  <a:lnTo>
                    <a:pt x="3490" y="326"/>
                  </a:lnTo>
                  <a:lnTo>
                    <a:pt x="3518" y="380"/>
                  </a:lnTo>
                  <a:lnTo>
                    <a:pt x="3464" y="356"/>
                  </a:lnTo>
                  <a:lnTo>
                    <a:pt x="3464" y="356"/>
                  </a:lnTo>
                  <a:lnTo>
                    <a:pt x="3410" y="424"/>
                  </a:lnTo>
                  <a:lnTo>
                    <a:pt x="3338" y="442"/>
                  </a:lnTo>
                  <a:lnTo>
                    <a:pt x="3338" y="442"/>
                  </a:lnTo>
                  <a:lnTo>
                    <a:pt x="3326" y="458"/>
                  </a:lnTo>
                  <a:lnTo>
                    <a:pt x="3314" y="474"/>
                  </a:lnTo>
                  <a:lnTo>
                    <a:pt x="3300" y="488"/>
                  </a:lnTo>
                  <a:lnTo>
                    <a:pt x="3286" y="500"/>
                  </a:lnTo>
                  <a:lnTo>
                    <a:pt x="3268" y="512"/>
                  </a:lnTo>
                  <a:lnTo>
                    <a:pt x="3252" y="522"/>
                  </a:lnTo>
                  <a:lnTo>
                    <a:pt x="3214" y="540"/>
                  </a:lnTo>
                  <a:lnTo>
                    <a:pt x="3214" y="540"/>
                  </a:lnTo>
                  <a:lnTo>
                    <a:pt x="3172" y="554"/>
                  </a:lnTo>
                  <a:lnTo>
                    <a:pt x="3130" y="566"/>
                  </a:lnTo>
                  <a:lnTo>
                    <a:pt x="3088" y="578"/>
                  </a:lnTo>
                  <a:lnTo>
                    <a:pt x="3046" y="592"/>
                  </a:lnTo>
                  <a:lnTo>
                    <a:pt x="3098" y="592"/>
                  </a:lnTo>
                  <a:lnTo>
                    <a:pt x="3098" y="592"/>
                  </a:lnTo>
                  <a:lnTo>
                    <a:pt x="3092" y="604"/>
                  </a:lnTo>
                  <a:lnTo>
                    <a:pt x="3086" y="614"/>
                  </a:lnTo>
                  <a:lnTo>
                    <a:pt x="3078" y="624"/>
                  </a:lnTo>
                  <a:lnTo>
                    <a:pt x="3070" y="632"/>
                  </a:lnTo>
                  <a:lnTo>
                    <a:pt x="3050" y="646"/>
                  </a:lnTo>
                  <a:lnTo>
                    <a:pt x="3030" y="658"/>
                  </a:lnTo>
                  <a:lnTo>
                    <a:pt x="3030" y="658"/>
                  </a:lnTo>
                  <a:lnTo>
                    <a:pt x="3012" y="664"/>
                  </a:lnTo>
                  <a:lnTo>
                    <a:pt x="2994" y="668"/>
                  </a:lnTo>
                  <a:lnTo>
                    <a:pt x="2958" y="676"/>
                  </a:lnTo>
                  <a:lnTo>
                    <a:pt x="2920" y="682"/>
                  </a:lnTo>
                  <a:lnTo>
                    <a:pt x="2886" y="688"/>
                  </a:lnTo>
                  <a:lnTo>
                    <a:pt x="2860" y="690"/>
                  </a:lnTo>
                  <a:lnTo>
                    <a:pt x="2834" y="692"/>
                  </a:lnTo>
                  <a:lnTo>
                    <a:pt x="2782" y="694"/>
                  </a:lnTo>
                  <a:lnTo>
                    <a:pt x="2782" y="694"/>
                  </a:lnTo>
                  <a:lnTo>
                    <a:pt x="2818" y="676"/>
                  </a:lnTo>
                  <a:lnTo>
                    <a:pt x="2818" y="676"/>
                  </a:lnTo>
                  <a:lnTo>
                    <a:pt x="2856" y="656"/>
                  </a:lnTo>
                  <a:lnTo>
                    <a:pt x="2856" y="656"/>
                  </a:lnTo>
                  <a:lnTo>
                    <a:pt x="2924" y="614"/>
                  </a:lnTo>
                  <a:lnTo>
                    <a:pt x="2924" y="614"/>
                  </a:lnTo>
                  <a:lnTo>
                    <a:pt x="2990" y="570"/>
                  </a:lnTo>
                  <a:lnTo>
                    <a:pt x="3058" y="524"/>
                  </a:lnTo>
                  <a:lnTo>
                    <a:pt x="3058" y="524"/>
                  </a:lnTo>
                  <a:lnTo>
                    <a:pt x="3126" y="480"/>
                  </a:lnTo>
                  <a:lnTo>
                    <a:pt x="3200" y="436"/>
                  </a:lnTo>
                  <a:lnTo>
                    <a:pt x="3238" y="416"/>
                  </a:lnTo>
                  <a:lnTo>
                    <a:pt x="3276" y="396"/>
                  </a:lnTo>
                  <a:lnTo>
                    <a:pt x="3318" y="378"/>
                  </a:lnTo>
                  <a:lnTo>
                    <a:pt x="3360" y="360"/>
                  </a:lnTo>
                  <a:lnTo>
                    <a:pt x="3376" y="354"/>
                  </a:lnTo>
                  <a:lnTo>
                    <a:pt x="3376" y="354"/>
                  </a:lnTo>
                  <a:lnTo>
                    <a:pt x="3448" y="294"/>
                  </a:lnTo>
                  <a:lnTo>
                    <a:pt x="3520" y="236"/>
                  </a:lnTo>
                  <a:lnTo>
                    <a:pt x="3520" y="236"/>
                  </a:lnTo>
                  <a:lnTo>
                    <a:pt x="3478" y="248"/>
                  </a:lnTo>
                  <a:lnTo>
                    <a:pt x="3436" y="262"/>
                  </a:lnTo>
                  <a:lnTo>
                    <a:pt x="3436" y="262"/>
                  </a:lnTo>
                  <a:lnTo>
                    <a:pt x="3386" y="282"/>
                  </a:lnTo>
                  <a:lnTo>
                    <a:pt x="3336" y="302"/>
                  </a:lnTo>
                  <a:lnTo>
                    <a:pt x="3288" y="324"/>
                  </a:lnTo>
                  <a:lnTo>
                    <a:pt x="3242" y="348"/>
                  </a:lnTo>
                  <a:lnTo>
                    <a:pt x="3198" y="374"/>
                  </a:lnTo>
                  <a:lnTo>
                    <a:pt x="3154" y="400"/>
                  </a:lnTo>
                  <a:lnTo>
                    <a:pt x="3112" y="428"/>
                  </a:lnTo>
                  <a:lnTo>
                    <a:pt x="3070" y="456"/>
                  </a:lnTo>
                  <a:lnTo>
                    <a:pt x="3070" y="456"/>
                  </a:lnTo>
                  <a:lnTo>
                    <a:pt x="3004" y="510"/>
                  </a:lnTo>
                  <a:lnTo>
                    <a:pt x="2936" y="562"/>
                  </a:lnTo>
                  <a:lnTo>
                    <a:pt x="2936" y="562"/>
                  </a:lnTo>
                  <a:lnTo>
                    <a:pt x="2868" y="612"/>
                  </a:lnTo>
                  <a:lnTo>
                    <a:pt x="2794" y="664"/>
                  </a:lnTo>
                  <a:lnTo>
                    <a:pt x="2776" y="696"/>
                  </a:lnTo>
                  <a:lnTo>
                    <a:pt x="2772" y="696"/>
                  </a:lnTo>
                  <a:lnTo>
                    <a:pt x="2640" y="742"/>
                  </a:lnTo>
                  <a:lnTo>
                    <a:pt x="2566" y="748"/>
                  </a:lnTo>
                  <a:lnTo>
                    <a:pt x="2614" y="740"/>
                  </a:lnTo>
                  <a:lnTo>
                    <a:pt x="2568" y="734"/>
                  </a:lnTo>
                  <a:lnTo>
                    <a:pt x="2648" y="720"/>
                  </a:lnTo>
                  <a:lnTo>
                    <a:pt x="2648" y="720"/>
                  </a:lnTo>
                  <a:lnTo>
                    <a:pt x="2484" y="738"/>
                  </a:lnTo>
                  <a:lnTo>
                    <a:pt x="2432" y="748"/>
                  </a:lnTo>
                  <a:lnTo>
                    <a:pt x="2444" y="738"/>
                  </a:lnTo>
                  <a:lnTo>
                    <a:pt x="2444" y="738"/>
                  </a:lnTo>
                  <a:lnTo>
                    <a:pt x="2370" y="738"/>
                  </a:lnTo>
                  <a:lnTo>
                    <a:pt x="2370" y="738"/>
                  </a:lnTo>
                  <a:lnTo>
                    <a:pt x="2298" y="744"/>
                  </a:lnTo>
                  <a:lnTo>
                    <a:pt x="2228" y="750"/>
                  </a:lnTo>
                  <a:lnTo>
                    <a:pt x="2228" y="750"/>
                  </a:lnTo>
                  <a:lnTo>
                    <a:pt x="2152" y="794"/>
                  </a:lnTo>
                  <a:lnTo>
                    <a:pt x="2152" y="794"/>
                  </a:lnTo>
                  <a:lnTo>
                    <a:pt x="2214" y="752"/>
                  </a:lnTo>
                  <a:lnTo>
                    <a:pt x="2248" y="728"/>
                  </a:lnTo>
                  <a:lnTo>
                    <a:pt x="2248" y="728"/>
                  </a:lnTo>
                  <a:lnTo>
                    <a:pt x="2184" y="750"/>
                  </a:lnTo>
                  <a:lnTo>
                    <a:pt x="2120" y="768"/>
                  </a:lnTo>
                  <a:lnTo>
                    <a:pt x="2120" y="746"/>
                  </a:lnTo>
                  <a:lnTo>
                    <a:pt x="2120" y="746"/>
                  </a:lnTo>
                  <a:lnTo>
                    <a:pt x="2078" y="754"/>
                  </a:lnTo>
                  <a:lnTo>
                    <a:pt x="2036" y="762"/>
                  </a:lnTo>
                  <a:lnTo>
                    <a:pt x="1952" y="780"/>
                  </a:lnTo>
                  <a:lnTo>
                    <a:pt x="1948" y="780"/>
                  </a:lnTo>
                  <a:lnTo>
                    <a:pt x="1948" y="780"/>
                  </a:lnTo>
                  <a:lnTo>
                    <a:pt x="1864" y="820"/>
                  </a:lnTo>
                  <a:lnTo>
                    <a:pt x="1864" y="820"/>
                  </a:lnTo>
                  <a:lnTo>
                    <a:pt x="1934" y="776"/>
                  </a:lnTo>
                  <a:lnTo>
                    <a:pt x="1920" y="744"/>
                  </a:lnTo>
                  <a:lnTo>
                    <a:pt x="1920" y="744"/>
                  </a:lnTo>
                  <a:lnTo>
                    <a:pt x="1884" y="758"/>
                  </a:lnTo>
                  <a:lnTo>
                    <a:pt x="1848" y="776"/>
                  </a:lnTo>
                  <a:lnTo>
                    <a:pt x="1814" y="790"/>
                  </a:lnTo>
                  <a:lnTo>
                    <a:pt x="1796" y="796"/>
                  </a:lnTo>
                  <a:lnTo>
                    <a:pt x="1780" y="800"/>
                  </a:lnTo>
                  <a:lnTo>
                    <a:pt x="1780" y="800"/>
                  </a:lnTo>
                  <a:lnTo>
                    <a:pt x="1762" y="802"/>
                  </a:lnTo>
                  <a:lnTo>
                    <a:pt x="1744" y="800"/>
                  </a:lnTo>
                  <a:lnTo>
                    <a:pt x="1744" y="800"/>
                  </a:lnTo>
                  <a:lnTo>
                    <a:pt x="1754" y="808"/>
                  </a:lnTo>
                  <a:lnTo>
                    <a:pt x="1754" y="808"/>
                  </a:lnTo>
                  <a:lnTo>
                    <a:pt x="1722" y="812"/>
                  </a:lnTo>
                  <a:lnTo>
                    <a:pt x="1692" y="818"/>
                  </a:lnTo>
                  <a:lnTo>
                    <a:pt x="1692" y="818"/>
                  </a:lnTo>
                  <a:lnTo>
                    <a:pt x="1636" y="844"/>
                  </a:lnTo>
                  <a:lnTo>
                    <a:pt x="1578" y="868"/>
                  </a:lnTo>
                  <a:lnTo>
                    <a:pt x="1578" y="868"/>
                  </a:lnTo>
                  <a:lnTo>
                    <a:pt x="1524" y="888"/>
                  </a:lnTo>
                  <a:lnTo>
                    <a:pt x="1470" y="908"/>
                  </a:lnTo>
                  <a:lnTo>
                    <a:pt x="1358" y="948"/>
                  </a:lnTo>
                  <a:lnTo>
                    <a:pt x="1358" y="948"/>
                  </a:lnTo>
                  <a:lnTo>
                    <a:pt x="1244" y="984"/>
                  </a:lnTo>
                  <a:lnTo>
                    <a:pt x="1188" y="1004"/>
                  </a:lnTo>
                  <a:lnTo>
                    <a:pt x="1132" y="1024"/>
                  </a:lnTo>
                  <a:lnTo>
                    <a:pt x="1132" y="1024"/>
                  </a:lnTo>
                  <a:lnTo>
                    <a:pt x="1198" y="1032"/>
                  </a:lnTo>
                  <a:lnTo>
                    <a:pt x="1230" y="1032"/>
                  </a:lnTo>
                  <a:lnTo>
                    <a:pt x="1262" y="1032"/>
                  </a:lnTo>
                  <a:lnTo>
                    <a:pt x="1294" y="1032"/>
                  </a:lnTo>
                  <a:lnTo>
                    <a:pt x="1324" y="1028"/>
                  </a:lnTo>
                  <a:lnTo>
                    <a:pt x="1354" y="1024"/>
                  </a:lnTo>
                  <a:lnTo>
                    <a:pt x="1382" y="1018"/>
                  </a:lnTo>
                  <a:lnTo>
                    <a:pt x="1382" y="1018"/>
                  </a:lnTo>
                  <a:lnTo>
                    <a:pt x="1460" y="1008"/>
                  </a:lnTo>
                  <a:lnTo>
                    <a:pt x="1536" y="1002"/>
                  </a:lnTo>
                  <a:lnTo>
                    <a:pt x="1610" y="996"/>
                  </a:lnTo>
                  <a:lnTo>
                    <a:pt x="1684" y="994"/>
                  </a:lnTo>
                  <a:lnTo>
                    <a:pt x="1716" y="992"/>
                  </a:lnTo>
                  <a:lnTo>
                    <a:pt x="1716" y="992"/>
                  </a:lnTo>
                  <a:lnTo>
                    <a:pt x="1690" y="1010"/>
                  </a:lnTo>
                  <a:lnTo>
                    <a:pt x="1690" y="1010"/>
                  </a:lnTo>
                  <a:lnTo>
                    <a:pt x="1662" y="1026"/>
                  </a:lnTo>
                  <a:lnTo>
                    <a:pt x="1662" y="1026"/>
                  </a:lnTo>
                  <a:lnTo>
                    <a:pt x="1604" y="1058"/>
                  </a:lnTo>
                  <a:lnTo>
                    <a:pt x="1608" y="1058"/>
                  </a:lnTo>
                  <a:lnTo>
                    <a:pt x="1608" y="1058"/>
                  </a:lnTo>
                  <a:lnTo>
                    <a:pt x="1580" y="1080"/>
                  </a:lnTo>
                  <a:lnTo>
                    <a:pt x="1580" y="1080"/>
                  </a:lnTo>
                  <a:lnTo>
                    <a:pt x="1604" y="1058"/>
                  </a:lnTo>
                  <a:lnTo>
                    <a:pt x="1604" y="1058"/>
                  </a:lnTo>
                  <a:lnTo>
                    <a:pt x="1538" y="1058"/>
                  </a:lnTo>
                  <a:lnTo>
                    <a:pt x="1474" y="1060"/>
                  </a:lnTo>
                  <a:lnTo>
                    <a:pt x="1474" y="1060"/>
                  </a:lnTo>
                  <a:lnTo>
                    <a:pt x="1412" y="1064"/>
                  </a:lnTo>
                  <a:lnTo>
                    <a:pt x="1348" y="1068"/>
                  </a:lnTo>
                  <a:lnTo>
                    <a:pt x="1348" y="1068"/>
                  </a:lnTo>
                  <a:lnTo>
                    <a:pt x="1286" y="1068"/>
                  </a:lnTo>
                  <a:lnTo>
                    <a:pt x="1254" y="1066"/>
                  </a:lnTo>
                  <a:lnTo>
                    <a:pt x="1222" y="1064"/>
                  </a:lnTo>
                  <a:lnTo>
                    <a:pt x="1190" y="1058"/>
                  </a:lnTo>
                  <a:lnTo>
                    <a:pt x="1158" y="1052"/>
                  </a:lnTo>
                  <a:lnTo>
                    <a:pt x="1126" y="1042"/>
                  </a:lnTo>
                  <a:lnTo>
                    <a:pt x="1096" y="1030"/>
                  </a:lnTo>
                  <a:lnTo>
                    <a:pt x="1096" y="1030"/>
                  </a:lnTo>
                  <a:lnTo>
                    <a:pt x="1132" y="1024"/>
                  </a:lnTo>
                  <a:lnTo>
                    <a:pt x="1132" y="1024"/>
                  </a:lnTo>
                  <a:lnTo>
                    <a:pt x="1052" y="1008"/>
                  </a:lnTo>
                  <a:lnTo>
                    <a:pt x="972" y="986"/>
                  </a:lnTo>
                  <a:lnTo>
                    <a:pt x="892" y="960"/>
                  </a:lnTo>
                  <a:lnTo>
                    <a:pt x="814" y="930"/>
                  </a:lnTo>
                  <a:lnTo>
                    <a:pt x="814" y="930"/>
                  </a:lnTo>
                  <a:lnTo>
                    <a:pt x="730" y="902"/>
                  </a:lnTo>
                  <a:lnTo>
                    <a:pt x="730" y="902"/>
                  </a:lnTo>
                  <a:lnTo>
                    <a:pt x="690" y="886"/>
                  </a:lnTo>
                  <a:lnTo>
                    <a:pt x="650" y="870"/>
                  </a:lnTo>
                  <a:lnTo>
                    <a:pt x="650" y="870"/>
                  </a:lnTo>
                  <a:lnTo>
                    <a:pt x="638" y="864"/>
                  </a:lnTo>
                  <a:lnTo>
                    <a:pt x="638" y="864"/>
                  </a:lnTo>
                  <a:lnTo>
                    <a:pt x="582" y="840"/>
                  </a:lnTo>
                  <a:lnTo>
                    <a:pt x="582" y="840"/>
                  </a:lnTo>
                  <a:lnTo>
                    <a:pt x="626" y="848"/>
                  </a:lnTo>
                  <a:lnTo>
                    <a:pt x="640" y="824"/>
                  </a:lnTo>
                  <a:lnTo>
                    <a:pt x="640" y="824"/>
                  </a:lnTo>
                  <a:lnTo>
                    <a:pt x="628" y="766"/>
                  </a:lnTo>
                  <a:lnTo>
                    <a:pt x="628" y="766"/>
                  </a:lnTo>
                  <a:lnTo>
                    <a:pt x="622" y="736"/>
                  </a:lnTo>
                  <a:lnTo>
                    <a:pt x="614" y="706"/>
                  </a:lnTo>
                  <a:lnTo>
                    <a:pt x="594" y="644"/>
                  </a:lnTo>
                  <a:lnTo>
                    <a:pt x="594" y="644"/>
                  </a:lnTo>
                  <a:lnTo>
                    <a:pt x="570" y="576"/>
                  </a:lnTo>
                  <a:lnTo>
                    <a:pt x="538" y="502"/>
                  </a:lnTo>
                  <a:lnTo>
                    <a:pt x="538" y="502"/>
                  </a:lnTo>
                  <a:lnTo>
                    <a:pt x="498" y="420"/>
                  </a:lnTo>
                  <a:lnTo>
                    <a:pt x="448" y="330"/>
                  </a:lnTo>
                  <a:lnTo>
                    <a:pt x="448" y="330"/>
                  </a:lnTo>
                  <a:lnTo>
                    <a:pt x="422" y="284"/>
                  </a:lnTo>
                  <a:lnTo>
                    <a:pt x="392" y="236"/>
                  </a:lnTo>
                  <a:lnTo>
                    <a:pt x="332" y="144"/>
                  </a:lnTo>
                  <a:lnTo>
                    <a:pt x="332" y="144"/>
                  </a:lnTo>
                  <a:lnTo>
                    <a:pt x="324" y="136"/>
                  </a:lnTo>
                  <a:lnTo>
                    <a:pt x="312" y="126"/>
                  </a:lnTo>
                  <a:lnTo>
                    <a:pt x="294" y="118"/>
                  </a:lnTo>
                  <a:lnTo>
                    <a:pt x="274" y="108"/>
                  </a:lnTo>
                  <a:lnTo>
                    <a:pt x="224" y="90"/>
                  </a:lnTo>
                  <a:lnTo>
                    <a:pt x="168" y="72"/>
                  </a:lnTo>
                  <a:lnTo>
                    <a:pt x="112" y="54"/>
                  </a:lnTo>
                  <a:lnTo>
                    <a:pt x="62" y="36"/>
                  </a:lnTo>
                  <a:lnTo>
                    <a:pt x="40" y="28"/>
                  </a:lnTo>
                  <a:lnTo>
                    <a:pt x="24" y="18"/>
                  </a:lnTo>
                  <a:lnTo>
                    <a:pt x="10" y="10"/>
                  </a:lnTo>
                  <a:lnTo>
                    <a:pt x="0" y="0"/>
                  </a:lnTo>
                  <a:lnTo>
                    <a:pt x="0" y="0"/>
                  </a:lnTo>
                  <a:lnTo>
                    <a:pt x="4" y="26"/>
                  </a:lnTo>
                  <a:lnTo>
                    <a:pt x="6" y="50"/>
                  </a:lnTo>
                  <a:lnTo>
                    <a:pt x="8" y="76"/>
                  </a:lnTo>
                  <a:lnTo>
                    <a:pt x="10" y="100"/>
                  </a:lnTo>
                  <a:lnTo>
                    <a:pt x="10" y="100"/>
                  </a:lnTo>
                  <a:lnTo>
                    <a:pt x="10" y="354"/>
                  </a:lnTo>
                  <a:lnTo>
                    <a:pt x="10" y="354"/>
                  </a:lnTo>
                  <a:lnTo>
                    <a:pt x="10" y="450"/>
                  </a:lnTo>
                  <a:lnTo>
                    <a:pt x="8" y="534"/>
                  </a:lnTo>
                  <a:lnTo>
                    <a:pt x="10" y="674"/>
                  </a:lnTo>
                  <a:lnTo>
                    <a:pt x="10" y="674"/>
                  </a:lnTo>
                  <a:lnTo>
                    <a:pt x="12" y="680"/>
                  </a:lnTo>
                  <a:lnTo>
                    <a:pt x="14" y="692"/>
                  </a:lnTo>
                  <a:lnTo>
                    <a:pt x="10" y="720"/>
                  </a:lnTo>
                  <a:lnTo>
                    <a:pt x="6" y="748"/>
                  </a:lnTo>
                  <a:lnTo>
                    <a:pt x="6" y="760"/>
                  </a:lnTo>
                  <a:lnTo>
                    <a:pt x="8" y="768"/>
                  </a:lnTo>
                  <a:lnTo>
                    <a:pt x="8" y="768"/>
                  </a:lnTo>
                  <a:lnTo>
                    <a:pt x="8" y="814"/>
                  </a:lnTo>
                  <a:lnTo>
                    <a:pt x="8" y="860"/>
                  </a:lnTo>
                  <a:lnTo>
                    <a:pt x="10" y="944"/>
                  </a:lnTo>
                  <a:lnTo>
                    <a:pt x="10" y="944"/>
                  </a:lnTo>
                  <a:lnTo>
                    <a:pt x="10" y="1276"/>
                  </a:lnTo>
                  <a:lnTo>
                    <a:pt x="10" y="1276"/>
                  </a:lnTo>
                  <a:lnTo>
                    <a:pt x="68" y="1320"/>
                  </a:lnTo>
                  <a:lnTo>
                    <a:pt x="96" y="1342"/>
                  </a:lnTo>
                  <a:lnTo>
                    <a:pt x="136" y="1368"/>
                  </a:lnTo>
                  <a:lnTo>
                    <a:pt x="184" y="1398"/>
                  </a:lnTo>
                  <a:lnTo>
                    <a:pt x="196" y="1406"/>
                  </a:lnTo>
                  <a:lnTo>
                    <a:pt x="208" y="1414"/>
                  </a:lnTo>
                  <a:lnTo>
                    <a:pt x="232" y="1428"/>
                  </a:lnTo>
                  <a:lnTo>
                    <a:pt x="232" y="1428"/>
                  </a:lnTo>
                  <a:lnTo>
                    <a:pt x="322" y="1484"/>
                  </a:lnTo>
                  <a:lnTo>
                    <a:pt x="322" y="1484"/>
                  </a:lnTo>
                  <a:lnTo>
                    <a:pt x="388" y="1528"/>
                  </a:lnTo>
                  <a:lnTo>
                    <a:pt x="388" y="1528"/>
                  </a:lnTo>
                  <a:lnTo>
                    <a:pt x="420" y="1550"/>
                  </a:lnTo>
                  <a:lnTo>
                    <a:pt x="450" y="1574"/>
                  </a:lnTo>
                  <a:lnTo>
                    <a:pt x="480" y="1598"/>
                  </a:lnTo>
                  <a:lnTo>
                    <a:pt x="506" y="1624"/>
                  </a:lnTo>
                  <a:lnTo>
                    <a:pt x="532" y="1650"/>
                  </a:lnTo>
                  <a:lnTo>
                    <a:pt x="556" y="1678"/>
                  </a:lnTo>
                  <a:lnTo>
                    <a:pt x="576" y="1706"/>
                  </a:lnTo>
                  <a:lnTo>
                    <a:pt x="594" y="1738"/>
                  </a:lnTo>
                  <a:lnTo>
                    <a:pt x="594" y="1738"/>
                  </a:lnTo>
                  <a:lnTo>
                    <a:pt x="604" y="1720"/>
                  </a:lnTo>
                  <a:lnTo>
                    <a:pt x="608" y="1702"/>
                  </a:lnTo>
                  <a:lnTo>
                    <a:pt x="608" y="1684"/>
                  </a:lnTo>
                  <a:lnTo>
                    <a:pt x="606" y="1662"/>
                  </a:lnTo>
                  <a:lnTo>
                    <a:pt x="600" y="1640"/>
                  </a:lnTo>
                  <a:lnTo>
                    <a:pt x="592" y="1618"/>
                  </a:lnTo>
                  <a:lnTo>
                    <a:pt x="582" y="1596"/>
                  </a:lnTo>
                  <a:lnTo>
                    <a:pt x="570" y="1572"/>
                  </a:lnTo>
                  <a:lnTo>
                    <a:pt x="570" y="1572"/>
                  </a:lnTo>
                  <a:lnTo>
                    <a:pt x="540" y="1520"/>
                  </a:lnTo>
                  <a:lnTo>
                    <a:pt x="508" y="1468"/>
                  </a:lnTo>
                  <a:lnTo>
                    <a:pt x="472" y="1414"/>
                  </a:lnTo>
                  <a:lnTo>
                    <a:pt x="438" y="1360"/>
                  </a:lnTo>
                  <a:lnTo>
                    <a:pt x="438" y="1360"/>
                  </a:lnTo>
                  <a:lnTo>
                    <a:pt x="502" y="1368"/>
                  </a:lnTo>
                  <a:lnTo>
                    <a:pt x="564" y="1376"/>
                  </a:lnTo>
                  <a:lnTo>
                    <a:pt x="564" y="1376"/>
                  </a:lnTo>
                  <a:lnTo>
                    <a:pt x="602" y="1412"/>
                  </a:lnTo>
                  <a:lnTo>
                    <a:pt x="642" y="1448"/>
                  </a:lnTo>
                  <a:lnTo>
                    <a:pt x="682" y="1482"/>
                  </a:lnTo>
                  <a:lnTo>
                    <a:pt x="724" y="1516"/>
                  </a:lnTo>
                  <a:lnTo>
                    <a:pt x="724" y="1516"/>
                  </a:lnTo>
                  <a:lnTo>
                    <a:pt x="720" y="1520"/>
                  </a:lnTo>
                  <a:lnTo>
                    <a:pt x="718" y="1524"/>
                  </a:lnTo>
                  <a:lnTo>
                    <a:pt x="718" y="1534"/>
                  </a:lnTo>
                  <a:lnTo>
                    <a:pt x="722" y="1544"/>
                  </a:lnTo>
                  <a:lnTo>
                    <a:pt x="728" y="1554"/>
                  </a:lnTo>
                  <a:lnTo>
                    <a:pt x="738" y="1564"/>
                  </a:lnTo>
                  <a:lnTo>
                    <a:pt x="750" y="1576"/>
                  </a:lnTo>
                  <a:lnTo>
                    <a:pt x="776" y="1598"/>
                  </a:lnTo>
                  <a:lnTo>
                    <a:pt x="776" y="1598"/>
                  </a:lnTo>
                  <a:lnTo>
                    <a:pt x="800" y="1618"/>
                  </a:lnTo>
                  <a:lnTo>
                    <a:pt x="810" y="1628"/>
                  </a:lnTo>
                  <a:lnTo>
                    <a:pt x="816" y="1638"/>
                  </a:lnTo>
                  <a:lnTo>
                    <a:pt x="820" y="1648"/>
                  </a:lnTo>
                  <a:lnTo>
                    <a:pt x="820" y="1652"/>
                  </a:lnTo>
                  <a:lnTo>
                    <a:pt x="818" y="1656"/>
                  </a:lnTo>
                  <a:lnTo>
                    <a:pt x="816" y="1660"/>
                  </a:lnTo>
                  <a:lnTo>
                    <a:pt x="812" y="1662"/>
                  </a:lnTo>
                  <a:lnTo>
                    <a:pt x="800" y="1670"/>
                  </a:lnTo>
                  <a:lnTo>
                    <a:pt x="800" y="1670"/>
                  </a:lnTo>
                  <a:lnTo>
                    <a:pt x="850" y="1714"/>
                  </a:lnTo>
                  <a:lnTo>
                    <a:pt x="904" y="1756"/>
                  </a:lnTo>
                  <a:lnTo>
                    <a:pt x="904" y="1756"/>
                  </a:lnTo>
                  <a:lnTo>
                    <a:pt x="924" y="1816"/>
                  </a:lnTo>
                  <a:lnTo>
                    <a:pt x="924" y="1840"/>
                  </a:lnTo>
                  <a:lnTo>
                    <a:pt x="924" y="1840"/>
                  </a:lnTo>
                  <a:lnTo>
                    <a:pt x="920" y="1866"/>
                  </a:lnTo>
                  <a:lnTo>
                    <a:pt x="910" y="1890"/>
                  </a:lnTo>
                  <a:lnTo>
                    <a:pt x="898" y="1912"/>
                  </a:lnTo>
                  <a:lnTo>
                    <a:pt x="884" y="1936"/>
                  </a:lnTo>
                  <a:lnTo>
                    <a:pt x="884" y="1936"/>
                  </a:lnTo>
                  <a:lnTo>
                    <a:pt x="852" y="1980"/>
                  </a:lnTo>
                  <a:lnTo>
                    <a:pt x="838" y="2002"/>
                  </a:lnTo>
                  <a:lnTo>
                    <a:pt x="824" y="2024"/>
                  </a:lnTo>
                  <a:lnTo>
                    <a:pt x="824" y="2024"/>
                  </a:lnTo>
                  <a:lnTo>
                    <a:pt x="812" y="2048"/>
                  </a:lnTo>
                  <a:lnTo>
                    <a:pt x="806" y="2074"/>
                  </a:lnTo>
                  <a:lnTo>
                    <a:pt x="804" y="2086"/>
                  </a:lnTo>
                  <a:lnTo>
                    <a:pt x="804" y="2100"/>
                  </a:lnTo>
                  <a:lnTo>
                    <a:pt x="804" y="2112"/>
                  </a:lnTo>
                  <a:lnTo>
                    <a:pt x="808" y="2128"/>
                  </a:lnTo>
                  <a:lnTo>
                    <a:pt x="808" y="2128"/>
                  </a:lnTo>
                  <a:lnTo>
                    <a:pt x="812" y="2142"/>
                  </a:lnTo>
                  <a:lnTo>
                    <a:pt x="820" y="2156"/>
                  </a:lnTo>
                  <a:lnTo>
                    <a:pt x="828" y="2172"/>
                  </a:lnTo>
                  <a:lnTo>
                    <a:pt x="840" y="2188"/>
                  </a:lnTo>
                  <a:lnTo>
                    <a:pt x="854" y="2204"/>
                  </a:lnTo>
                  <a:lnTo>
                    <a:pt x="870" y="2222"/>
                  </a:lnTo>
                  <a:lnTo>
                    <a:pt x="890" y="2240"/>
                  </a:lnTo>
                  <a:lnTo>
                    <a:pt x="912" y="2258"/>
                  </a:lnTo>
                  <a:lnTo>
                    <a:pt x="912" y="2258"/>
                  </a:lnTo>
                  <a:lnTo>
                    <a:pt x="918" y="2252"/>
                  </a:lnTo>
                  <a:lnTo>
                    <a:pt x="922" y="2246"/>
                  </a:lnTo>
                  <a:lnTo>
                    <a:pt x="924" y="2238"/>
                  </a:lnTo>
                  <a:lnTo>
                    <a:pt x="924" y="2230"/>
                  </a:lnTo>
                  <a:lnTo>
                    <a:pt x="922" y="2212"/>
                  </a:lnTo>
                  <a:lnTo>
                    <a:pt x="918" y="2194"/>
                  </a:lnTo>
                  <a:lnTo>
                    <a:pt x="918" y="2194"/>
                  </a:lnTo>
                  <a:lnTo>
                    <a:pt x="918" y="2186"/>
                  </a:lnTo>
                  <a:lnTo>
                    <a:pt x="920" y="2178"/>
                  </a:lnTo>
                  <a:lnTo>
                    <a:pt x="924" y="2172"/>
                  </a:lnTo>
                  <a:lnTo>
                    <a:pt x="930" y="2166"/>
                  </a:lnTo>
                  <a:lnTo>
                    <a:pt x="938" y="2162"/>
                  </a:lnTo>
                  <a:lnTo>
                    <a:pt x="950" y="2160"/>
                  </a:lnTo>
                  <a:lnTo>
                    <a:pt x="966" y="2158"/>
                  </a:lnTo>
                  <a:lnTo>
                    <a:pt x="988" y="2160"/>
                  </a:lnTo>
                  <a:lnTo>
                    <a:pt x="988" y="2160"/>
                  </a:lnTo>
                  <a:lnTo>
                    <a:pt x="1048" y="2196"/>
                  </a:lnTo>
                  <a:lnTo>
                    <a:pt x="1048" y="2196"/>
                  </a:lnTo>
                  <a:lnTo>
                    <a:pt x="1028" y="2168"/>
                  </a:lnTo>
                  <a:lnTo>
                    <a:pt x="1014" y="2142"/>
                  </a:lnTo>
                  <a:lnTo>
                    <a:pt x="1002" y="2116"/>
                  </a:lnTo>
                  <a:lnTo>
                    <a:pt x="996" y="2092"/>
                  </a:lnTo>
                  <a:lnTo>
                    <a:pt x="994" y="2068"/>
                  </a:lnTo>
                  <a:lnTo>
                    <a:pt x="996" y="2046"/>
                  </a:lnTo>
                  <a:lnTo>
                    <a:pt x="1000" y="2036"/>
                  </a:lnTo>
                  <a:lnTo>
                    <a:pt x="1004" y="2026"/>
                  </a:lnTo>
                  <a:lnTo>
                    <a:pt x="1008" y="2018"/>
                  </a:lnTo>
                  <a:lnTo>
                    <a:pt x="1014" y="2010"/>
                  </a:lnTo>
                  <a:lnTo>
                    <a:pt x="1014" y="2010"/>
                  </a:lnTo>
                  <a:lnTo>
                    <a:pt x="1022" y="2002"/>
                  </a:lnTo>
                  <a:lnTo>
                    <a:pt x="1030" y="1994"/>
                  </a:lnTo>
                  <a:lnTo>
                    <a:pt x="1040" y="1988"/>
                  </a:lnTo>
                  <a:lnTo>
                    <a:pt x="1052" y="1982"/>
                  </a:lnTo>
                  <a:lnTo>
                    <a:pt x="1076" y="1974"/>
                  </a:lnTo>
                  <a:lnTo>
                    <a:pt x="1108" y="1968"/>
                  </a:lnTo>
                  <a:lnTo>
                    <a:pt x="1108" y="1968"/>
                  </a:lnTo>
                  <a:lnTo>
                    <a:pt x="1144" y="1966"/>
                  </a:lnTo>
                  <a:lnTo>
                    <a:pt x="1186" y="1968"/>
                  </a:lnTo>
                  <a:lnTo>
                    <a:pt x="1232" y="1972"/>
                  </a:lnTo>
                  <a:lnTo>
                    <a:pt x="1288" y="1980"/>
                  </a:lnTo>
                  <a:lnTo>
                    <a:pt x="1300" y="1982"/>
                  </a:lnTo>
                  <a:lnTo>
                    <a:pt x="1308" y="1984"/>
                  </a:lnTo>
                  <a:lnTo>
                    <a:pt x="1308" y="1984"/>
                  </a:lnTo>
                  <a:lnTo>
                    <a:pt x="1338" y="1990"/>
                  </a:lnTo>
                  <a:lnTo>
                    <a:pt x="1364" y="1998"/>
                  </a:lnTo>
                  <a:lnTo>
                    <a:pt x="1390" y="2008"/>
                  </a:lnTo>
                  <a:lnTo>
                    <a:pt x="1410" y="2020"/>
                  </a:lnTo>
                  <a:lnTo>
                    <a:pt x="1430" y="2032"/>
                  </a:lnTo>
                  <a:lnTo>
                    <a:pt x="1450" y="2046"/>
                  </a:lnTo>
                  <a:lnTo>
                    <a:pt x="1484" y="2078"/>
                  </a:lnTo>
                  <a:lnTo>
                    <a:pt x="1484" y="2078"/>
                  </a:lnTo>
                  <a:lnTo>
                    <a:pt x="1518" y="2112"/>
                  </a:lnTo>
                  <a:lnTo>
                    <a:pt x="1536" y="2128"/>
                  </a:lnTo>
                  <a:lnTo>
                    <a:pt x="1556" y="2144"/>
                  </a:lnTo>
                  <a:lnTo>
                    <a:pt x="1576" y="2160"/>
                  </a:lnTo>
                  <a:lnTo>
                    <a:pt x="1600" y="2174"/>
                  </a:lnTo>
                  <a:lnTo>
                    <a:pt x="1626" y="2188"/>
                  </a:lnTo>
                  <a:lnTo>
                    <a:pt x="1656" y="2198"/>
                  </a:lnTo>
                  <a:lnTo>
                    <a:pt x="1656" y="2198"/>
                  </a:lnTo>
                  <a:lnTo>
                    <a:pt x="1640" y="2186"/>
                  </a:lnTo>
                  <a:lnTo>
                    <a:pt x="1620" y="2172"/>
                  </a:lnTo>
                  <a:lnTo>
                    <a:pt x="1576" y="2144"/>
                  </a:lnTo>
                  <a:lnTo>
                    <a:pt x="1576" y="2144"/>
                  </a:lnTo>
                  <a:lnTo>
                    <a:pt x="1554" y="2130"/>
                  </a:lnTo>
                  <a:lnTo>
                    <a:pt x="1538" y="2116"/>
                  </a:lnTo>
                  <a:lnTo>
                    <a:pt x="1530" y="2108"/>
                  </a:lnTo>
                  <a:lnTo>
                    <a:pt x="1524" y="2100"/>
                  </a:lnTo>
                  <a:lnTo>
                    <a:pt x="1520" y="2092"/>
                  </a:lnTo>
                  <a:lnTo>
                    <a:pt x="1518" y="2084"/>
                  </a:lnTo>
                  <a:lnTo>
                    <a:pt x="1518" y="2084"/>
                  </a:lnTo>
                  <a:lnTo>
                    <a:pt x="1564" y="2102"/>
                  </a:lnTo>
                  <a:lnTo>
                    <a:pt x="1612" y="2118"/>
                  </a:lnTo>
                  <a:lnTo>
                    <a:pt x="1660" y="2134"/>
                  </a:lnTo>
                  <a:lnTo>
                    <a:pt x="1710" y="2150"/>
                  </a:lnTo>
                  <a:lnTo>
                    <a:pt x="1710" y="2150"/>
                  </a:lnTo>
                  <a:lnTo>
                    <a:pt x="1696" y="2138"/>
                  </a:lnTo>
                  <a:lnTo>
                    <a:pt x="1680" y="2126"/>
                  </a:lnTo>
                  <a:lnTo>
                    <a:pt x="1644" y="2106"/>
                  </a:lnTo>
                  <a:lnTo>
                    <a:pt x="1606" y="2086"/>
                  </a:lnTo>
                  <a:lnTo>
                    <a:pt x="1564" y="2066"/>
                  </a:lnTo>
                  <a:lnTo>
                    <a:pt x="1564" y="2066"/>
                  </a:lnTo>
                  <a:lnTo>
                    <a:pt x="1522" y="2044"/>
                  </a:lnTo>
                  <a:lnTo>
                    <a:pt x="1484" y="2022"/>
                  </a:lnTo>
                  <a:lnTo>
                    <a:pt x="1466" y="2010"/>
                  </a:lnTo>
                  <a:lnTo>
                    <a:pt x="1450" y="1998"/>
                  </a:lnTo>
                  <a:lnTo>
                    <a:pt x="1436" y="1984"/>
                  </a:lnTo>
                  <a:lnTo>
                    <a:pt x="1422" y="1972"/>
                  </a:lnTo>
                  <a:lnTo>
                    <a:pt x="1422" y="1972"/>
                  </a:lnTo>
                  <a:lnTo>
                    <a:pt x="1482" y="2000"/>
                  </a:lnTo>
                  <a:lnTo>
                    <a:pt x="1504" y="1966"/>
                  </a:lnTo>
                  <a:lnTo>
                    <a:pt x="1504" y="1966"/>
                  </a:lnTo>
                  <a:lnTo>
                    <a:pt x="1606" y="1982"/>
                  </a:lnTo>
                  <a:lnTo>
                    <a:pt x="1700" y="2000"/>
                  </a:lnTo>
                  <a:lnTo>
                    <a:pt x="1700" y="2000"/>
                  </a:lnTo>
                  <a:lnTo>
                    <a:pt x="1874" y="2036"/>
                  </a:lnTo>
                  <a:lnTo>
                    <a:pt x="1874" y="2036"/>
                  </a:lnTo>
                  <a:lnTo>
                    <a:pt x="1956" y="2054"/>
                  </a:lnTo>
                  <a:lnTo>
                    <a:pt x="2036" y="2070"/>
                  </a:lnTo>
                  <a:lnTo>
                    <a:pt x="2118" y="2082"/>
                  </a:lnTo>
                  <a:lnTo>
                    <a:pt x="2158" y="2086"/>
                  </a:lnTo>
                  <a:lnTo>
                    <a:pt x="2200" y="2088"/>
                  </a:lnTo>
                  <a:lnTo>
                    <a:pt x="2200" y="2088"/>
                  </a:lnTo>
                  <a:lnTo>
                    <a:pt x="2168" y="2084"/>
                  </a:lnTo>
                  <a:lnTo>
                    <a:pt x="2138" y="2080"/>
                  </a:lnTo>
                  <a:lnTo>
                    <a:pt x="2108" y="2074"/>
                  </a:lnTo>
                  <a:lnTo>
                    <a:pt x="2080" y="2068"/>
                  </a:lnTo>
                  <a:lnTo>
                    <a:pt x="2026" y="2052"/>
                  </a:lnTo>
                  <a:lnTo>
                    <a:pt x="1978" y="2032"/>
                  </a:lnTo>
                  <a:lnTo>
                    <a:pt x="1978" y="2032"/>
                  </a:lnTo>
                  <a:lnTo>
                    <a:pt x="1934" y="2010"/>
                  </a:lnTo>
                  <a:lnTo>
                    <a:pt x="1894" y="1988"/>
                  </a:lnTo>
                  <a:lnTo>
                    <a:pt x="1856" y="1966"/>
                  </a:lnTo>
                  <a:lnTo>
                    <a:pt x="1822" y="1942"/>
                  </a:lnTo>
                  <a:lnTo>
                    <a:pt x="1822" y="1942"/>
                  </a:lnTo>
                  <a:lnTo>
                    <a:pt x="1860" y="1918"/>
                  </a:lnTo>
                  <a:lnTo>
                    <a:pt x="1896" y="1894"/>
                  </a:lnTo>
                  <a:lnTo>
                    <a:pt x="1896" y="1894"/>
                  </a:lnTo>
                  <a:lnTo>
                    <a:pt x="1954" y="1900"/>
                  </a:lnTo>
                  <a:lnTo>
                    <a:pt x="2012" y="1904"/>
                  </a:lnTo>
                  <a:lnTo>
                    <a:pt x="2068" y="1906"/>
                  </a:lnTo>
                  <a:lnTo>
                    <a:pt x="2126" y="1908"/>
                  </a:lnTo>
                  <a:lnTo>
                    <a:pt x="2126" y="1908"/>
                  </a:lnTo>
                  <a:lnTo>
                    <a:pt x="2062" y="1882"/>
                  </a:lnTo>
                  <a:lnTo>
                    <a:pt x="1998" y="1854"/>
                  </a:lnTo>
                  <a:lnTo>
                    <a:pt x="1998" y="1854"/>
                  </a:lnTo>
                  <a:lnTo>
                    <a:pt x="2022" y="1828"/>
                  </a:lnTo>
                  <a:lnTo>
                    <a:pt x="2022" y="1828"/>
                  </a:lnTo>
                  <a:lnTo>
                    <a:pt x="2098" y="1814"/>
                  </a:lnTo>
                  <a:lnTo>
                    <a:pt x="2174" y="1798"/>
                  </a:lnTo>
                  <a:lnTo>
                    <a:pt x="2174" y="1798"/>
                  </a:lnTo>
                  <a:lnTo>
                    <a:pt x="2108" y="1790"/>
                  </a:lnTo>
                  <a:lnTo>
                    <a:pt x="2040" y="1780"/>
                  </a:lnTo>
                  <a:lnTo>
                    <a:pt x="2040" y="1780"/>
                  </a:lnTo>
                  <a:lnTo>
                    <a:pt x="1984" y="1770"/>
                  </a:lnTo>
                  <a:lnTo>
                    <a:pt x="1930" y="1758"/>
                  </a:lnTo>
                  <a:lnTo>
                    <a:pt x="1876" y="1744"/>
                  </a:lnTo>
                  <a:lnTo>
                    <a:pt x="1822" y="1730"/>
                  </a:lnTo>
                  <a:lnTo>
                    <a:pt x="1836" y="1692"/>
                  </a:lnTo>
                  <a:lnTo>
                    <a:pt x="1836" y="1692"/>
                  </a:lnTo>
                  <a:lnTo>
                    <a:pt x="1910" y="1686"/>
                  </a:lnTo>
                  <a:lnTo>
                    <a:pt x="1982" y="1678"/>
                  </a:lnTo>
                  <a:lnTo>
                    <a:pt x="2000" y="1674"/>
                  </a:lnTo>
                  <a:lnTo>
                    <a:pt x="2000" y="1674"/>
                  </a:lnTo>
                  <a:lnTo>
                    <a:pt x="1946" y="1664"/>
                  </a:lnTo>
                  <a:lnTo>
                    <a:pt x="1946" y="1664"/>
                  </a:lnTo>
                  <a:lnTo>
                    <a:pt x="2024" y="1664"/>
                  </a:lnTo>
                  <a:lnTo>
                    <a:pt x="2024" y="1664"/>
                  </a:lnTo>
                  <a:lnTo>
                    <a:pt x="1960" y="1646"/>
                  </a:lnTo>
                  <a:lnTo>
                    <a:pt x="1896" y="1624"/>
                  </a:lnTo>
                  <a:lnTo>
                    <a:pt x="1896" y="1624"/>
                  </a:lnTo>
                  <a:lnTo>
                    <a:pt x="1976" y="1638"/>
                  </a:lnTo>
                  <a:lnTo>
                    <a:pt x="2056" y="1650"/>
                  </a:lnTo>
                  <a:lnTo>
                    <a:pt x="2080" y="1636"/>
                  </a:lnTo>
                  <a:lnTo>
                    <a:pt x="2080" y="1636"/>
                  </a:lnTo>
                  <a:lnTo>
                    <a:pt x="2012" y="1630"/>
                  </a:lnTo>
                  <a:lnTo>
                    <a:pt x="1946" y="1624"/>
                  </a:lnTo>
                  <a:lnTo>
                    <a:pt x="1946" y="1624"/>
                  </a:lnTo>
                  <a:lnTo>
                    <a:pt x="2020" y="1626"/>
                  </a:lnTo>
                  <a:lnTo>
                    <a:pt x="2094" y="1628"/>
                  </a:lnTo>
                  <a:lnTo>
                    <a:pt x="2094" y="1628"/>
                  </a:lnTo>
                  <a:lnTo>
                    <a:pt x="2124" y="1604"/>
                  </a:lnTo>
                  <a:lnTo>
                    <a:pt x="2124" y="1604"/>
                  </a:lnTo>
                  <a:lnTo>
                    <a:pt x="2192" y="1614"/>
                  </a:lnTo>
                  <a:lnTo>
                    <a:pt x="2260" y="1622"/>
                  </a:lnTo>
                  <a:lnTo>
                    <a:pt x="2290" y="1604"/>
                  </a:lnTo>
                  <a:lnTo>
                    <a:pt x="2290" y="1604"/>
                  </a:lnTo>
                  <a:lnTo>
                    <a:pt x="2322" y="1568"/>
                  </a:lnTo>
                  <a:lnTo>
                    <a:pt x="2318" y="1534"/>
                  </a:lnTo>
                  <a:lnTo>
                    <a:pt x="2318" y="1534"/>
                  </a:lnTo>
                  <a:lnTo>
                    <a:pt x="2258" y="1532"/>
                  </a:lnTo>
                  <a:lnTo>
                    <a:pt x="2196" y="1528"/>
                  </a:lnTo>
                  <a:lnTo>
                    <a:pt x="2196" y="1528"/>
                  </a:lnTo>
                  <a:lnTo>
                    <a:pt x="2262" y="1520"/>
                  </a:lnTo>
                  <a:lnTo>
                    <a:pt x="2262" y="1520"/>
                  </a:lnTo>
                  <a:lnTo>
                    <a:pt x="2156" y="1508"/>
                  </a:lnTo>
                  <a:lnTo>
                    <a:pt x="2156" y="1508"/>
                  </a:lnTo>
                  <a:lnTo>
                    <a:pt x="2218" y="1504"/>
                  </a:lnTo>
                  <a:lnTo>
                    <a:pt x="2280" y="1498"/>
                  </a:lnTo>
                  <a:lnTo>
                    <a:pt x="2272" y="1478"/>
                  </a:lnTo>
                  <a:lnTo>
                    <a:pt x="2230" y="1476"/>
                  </a:lnTo>
                  <a:lnTo>
                    <a:pt x="2230" y="1476"/>
                  </a:lnTo>
                  <a:lnTo>
                    <a:pt x="2158" y="1488"/>
                  </a:lnTo>
                  <a:lnTo>
                    <a:pt x="2084" y="1502"/>
                  </a:lnTo>
                  <a:lnTo>
                    <a:pt x="2084" y="1502"/>
                  </a:lnTo>
                  <a:lnTo>
                    <a:pt x="2048" y="1506"/>
                  </a:lnTo>
                  <a:lnTo>
                    <a:pt x="2012" y="1510"/>
                  </a:lnTo>
                  <a:lnTo>
                    <a:pt x="1976" y="1512"/>
                  </a:lnTo>
                  <a:lnTo>
                    <a:pt x="1942" y="1510"/>
                  </a:lnTo>
                  <a:lnTo>
                    <a:pt x="1942" y="1510"/>
                  </a:lnTo>
                  <a:lnTo>
                    <a:pt x="2000" y="1492"/>
                  </a:lnTo>
                  <a:lnTo>
                    <a:pt x="2060" y="1476"/>
                  </a:lnTo>
                  <a:lnTo>
                    <a:pt x="2060" y="1476"/>
                  </a:lnTo>
                  <a:lnTo>
                    <a:pt x="2186" y="1446"/>
                  </a:lnTo>
                  <a:lnTo>
                    <a:pt x="2250" y="1428"/>
                  </a:lnTo>
                  <a:lnTo>
                    <a:pt x="2316" y="1408"/>
                  </a:lnTo>
                  <a:lnTo>
                    <a:pt x="2342" y="1390"/>
                  </a:lnTo>
                  <a:lnTo>
                    <a:pt x="2342" y="1390"/>
                  </a:lnTo>
                  <a:lnTo>
                    <a:pt x="2252" y="1404"/>
                  </a:lnTo>
                  <a:lnTo>
                    <a:pt x="2206" y="1412"/>
                  </a:lnTo>
                  <a:lnTo>
                    <a:pt x="2162" y="1416"/>
                  </a:lnTo>
                  <a:lnTo>
                    <a:pt x="2162" y="1416"/>
                  </a:lnTo>
                  <a:lnTo>
                    <a:pt x="2118" y="1420"/>
                  </a:lnTo>
                  <a:lnTo>
                    <a:pt x="2076" y="1418"/>
                  </a:lnTo>
                  <a:lnTo>
                    <a:pt x="2036" y="1414"/>
                  </a:lnTo>
                  <a:lnTo>
                    <a:pt x="2016" y="1410"/>
                  </a:lnTo>
                  <a:lnTo>
                    <a:pt x="2000" y="1404"/>
                  </a:lnTo>
                  <a:lnTo>
                    <a:pt x="2000" y="1404"/>
                  </a:lnTo>
                  <a:lnTo>
                    <a:pt x="2022" y="1398"/>
                  </a:lnTo>
                  <a:lnTo>
                    <a:pt x="2022" y="1398"/>
                  </a:lnTo>
                  <a:lnTo>
                    <a:pt x="2078" y="1386"/>
                  </a:lnTo>
                  <a:lnTo>
                    <a:pt x="2132" y="1380"/>
                  </a:lnTo>
                  <a:lnTo>
                    <a:pt x="2184" y="1374"/>
                  </a:lnTo>
                  <a:lnTo>
                    <a:pt x="2236" y="1370"/>
                  </a:lnTo>
                  <a:lnTo>
                    <a:pt x="2236" y="1370"/>
                  </a:lnTo>
                  <a:lnTo>
                    <a:pt x="2290" y="1364"/>
                  </a:lnTo>
                  <a:lnTo>
                    <a:pt x="2344" y="1356"/>
                  </a:lnTo>
                  <a:lnTo>
                    <a:pt x="2370" y="1350"/>
                  </a:lnTo>
                  <a:lnTo>
                    <a:pt x="2398" y="1344"/>
                  </a:lnTo>
                  <a:lnTo>
                    <a:pt x="2426" y="1334"/>
                  </a:lnTo>
                  <a:lnTo>
                    <a:pt x="2454" y="1324"/>
                  </a:lnTo>
                  <a:lnTo>
                    <a:pt x="2466" y="1318"/>
                  </a:lnTo>
                  <a:lnTo>
                    <a:pt x="2466" y="1318"/>
                  </a:lnTo>
                  <a:lnTo>
                    <a:pt x="2432" y="1318"/>
                  </a:lnTo>
                  <a:lnTo>
                    <a:pt x="2396" y="1320"/>
                  </a:lnTo>
                  <a:lnTo>
                    <a:pt x="2318" y="1324"/>
                  </a:lnTo>
                  <a:lnTo>
                    <a:pt x="2318" y="1324"/>
                  </a:lnTo>
                  <a:lnTo>
                    <a:pt x="2240" y="1326"/>
                  </a:lnTo>
                  <a:lnTo>
                    <a:pt x="2204" y="1326"/>
                  </a:lnTo>
                  <a:lnTo>
                    <a:pt x="2172" y="1322"/>
                  </a:lnTo>
                  <a:lnTo>
                    <a:pt x="2172" y="1322"/>
                  </a:lnTo>
                  <a:lnTo>
                    <a:pt x="2358" y="1312"/>
                  </a:lnTo>
                  <a:lnTo>
                    <a:pt x="2542" y="1298"/>
                  </a:lnTo>
                  <a:lnTo>
                    <a:pt x="2556" y="1292"/>
                  </a:lnTo>
                  <a:lnTo>
                    <a:pt x="2556" y="1292"/>
                  </a:lnTo>
                  <a:lnTo>
                    <a:pt x="2978" y="1160"/>
                  </a:lnTo>
                  <a:lnTo>
                    <a:pt x="2978" y="1160"/>
                  </a:lnTo>
                  <a:lnTo>
                    <a:pt x="3058" y="1138"/>
                  </a:lnTo>
                  <a:lnTo>
                    <a:pt x="3140" y="1116"/>
                  </a:lnTo>
                  <a:lnTo>
                    <a:pt x="3140" y="1116"/>
                  </a:lnTo>
                  <a:lnTo>
                    <a:pt x="3300" y="1078"/>
                  </a:lnTo>
                  <a:lnTo>
                    <a:pt x="3300" y="1078"/>
                  </a:lnTo>
                  <a:lnTo>
                    <a:pt x="3380" y="1060"/>
                  </a:lnTo>
                  <a:lnTo>
                    <a:pt x="3460" y="1044"/>
                  </a:lnTo>
                  <a:lnTo>
                    <a:pt x="3540" y="1028"/>
                  </a:lnTo>
                  <a:lnTo>
                    <a:pt x="3620" y="1014"/>
                  </a:lnTo>
                  <a:lnTo>
                    <a:pt x="3620" y="1014"/>
                  </a:lnTo>
                  <a:lnTo>
                    <a:pt x="3434" y="1004"/>
                  </a:lnTo>
                  <a:lnTo>
                    <a:pt x="3434" y="1004"/>
                  </a:lnTo>
                  <a:lnTo>
                    <a:pt x="3452" y="990"/>
                  </a:lnTo>
                  <a:lnTo>
                    <a:pt x="3468" y="978"/>
                  </a:lnTo>
                  <a:lnTo>
                    <a:pt x="3506" y="954"/>
                  </a:lnTo>
                  <a:lnTo>
                    <a:pt x="3544" y="934"/>
                  </a:lnTo>
                  <a:lnTo>
                    <a:pt x="3582" y="914"/>
                  </a:lnTo>
                  <a:lnTo>
                    <a:pt x="3660" y="882"/>
                  </a:lnTo>
                  <a:lnTo>
                    <a:pt x="3698" y="864"/>
                  </a:lnTo>
                  <a:lnTo>
                    <a:pt x="3732" y="848"/>
                  </a:lnTo>
                  <a:lnTo>
                    <a:pt x="3760" y="834"/>
                  </a:lnTo>
                  <a:lnTo>
                    <a:pt x="3760" y="834"/>
                  </a:lnTo>
                  <a:lnTo>
                    <a:pt x="3732" y="830"/>
                  </a:lnTo>
                  <a:lnTo>
                    <a:pt x="3704" y="830"/>
                  </a:lnTo>
                  <a:lnTo>
                    <a:pt x="3648" y="830"/>
                  </a:lnTo>
                  <a:lnTo>
                    <a:pt x="3588" y="832"/>
                  </a:lnTo>
                  <a:lnTo>
                    <a:pt x="3530" y="838"/>
                  </a:lnTo>
                  <a:lnTo>
                    <a:pt x="3412" y="850"/>
                  </a:lnTo>
                  <a:lnTo>
                    <a:pt x="3356" y="856"/>
                  </a:lnTo>
                  <a:lnTo>
                    <a:pt x="3302" y="860"/>
                  </a:lnTo>
                  <a:lnTo>
                    <a:pt x="3302" y="860"/>
                  </a:lnTo>
                  <a:lnTo>
                    <a:pt x="3336" y="852"/>
                  </a:lnTo>
                  <a:lnTo>
                    <a:pt x="3370" y="846"/>
                  </a:lnTo>
                  <a:lnTo>
                    <a:pt x="3438" y="836"/>
                  </a:lnTo>
                  <a:lnTo>
                    <a:pt x="3474" y="832"/>
                  </a:lnTo>
                  <a:lnTo>
                    <a:pt x="3510" y="826"/>
                  </a:lnTo>
                  <a:lnTo>
                    <a:pt x="3546" y="818"/>
                  </a:lnTo>
                  <a:lnTo>
                    <a:pt x="3584" y="806"/>
                  </a:lnTo>
                  <a:lnTo>
                    <a:pt x="3550" y="802"/>
                  </a:lnTo>
                  <a:lnTo>
                    <a:pt x="3550" y="802"/>
                  </a:lnTo>
                  <a:lnTo>
                    <a:pt x="3586" y="792"/>
                  </a:lnTo>
                  <a:lnTo>
                    <a:pt x="3622" y="786"/>
                  </a:lnTo>
                  <a:lnTo>
                    <a:pt x="3658" y="778"/>
                  </a:lnTo>
                  <a:lnTo>
                    <a:pt x="3692" y="774"/>
                  </a:lnTo>
                  <a:lnTo>
                    <a:pt x="3760" y="768"/>
                  </a:lnTo>
                  <a:lnTo>
                    <a:pt x="3828" y="764"/>
                  </a:lnTo>
                  <a:lnTo>
                    <a:pt x="3828" y="764"/>
                  </a:lnTo>
                  <a:lnTo>
                    <a:pt x="3856" y="734"/>
                  </a:lnTo>
                  <a:lnTo>
                    <a:pt x="3886" y="706"/>
                  </a:lnTo>
                  <a:lnTo>
                    <a:pt x="3918" y="676"/>
                  </a:lnTo>
                  <a:lnTo>
                    <a:pt x="3950" y="650"/>
                  </a:lnTo>
                  <a:lnTo>
                    <a:pt x="3986" y="626"/>
                  </a:lnTo>
                  <a:lnTo>
                    <a:pt x="4022" y="604"/>
                  </a:lnTo>
                  <a:lnTo>
                    <a:pt x="4060" y="584"/>
                  </a:lnTo>
                  <a:lnTo>
                    <a:pt x="4100" y="570"/>
                  </a:lnTo>
                  <a:lnTo>
                    <a:pt x="4154" y="556"/>
                  </a:lnTo>
                  <a:close/>
                  <a:moveTo>
                    <a:pt x="942" y="1106"/>
                  </a:moveTo>
                  <a:lnTo>
                    <a:pt x="942" y="1106"/>
                  </a:lnTo>
                  <a:lnTo>
                    <a:pt x="956" y="1110"/>
                  </a:lnTo>
                  <a:lnTo>
                    <a:pt x="956" y="1110"/>
                  </a:lnTo>
                  <a:lnTo>
                    <a:pt x="942" y="1106"/>
                  </a:lnTo>
                  <a:lnTo>
                    <a:pt x="942" y="1106"/>
                  </a:lnTo>
                  <a:close/>
                  <a:moveTo>
                    <a:pt x="1566" y="1766"/>
                  </a:moveTo>
                  <a:lnTo>
                    <a:pt x="1566" y="1766"/>
                  </a:lnTo>
                  <a:lnTo>
                    <a:pt x="1598" y="1770"/>
                  </a:lnTo>
                  <a:lnTo>
                    <a:pt x="1598" y="1770"/>
                  </a:lnTo>
                  <a:lnTo>
                    <a:pt x="1566" y="1766"/>
                  </a:lnTo>
                  <a:lnTo>
                    <a:pt x="1566" y="1766"/>
                  </a:lnTo>
                  <a:close/>
                  <a:moveTo>
                    <a:pt x="1606" y="1782"/>
                  </a:moveTo>
                  <a:lnTo>
                    <a:pt x="1606" y="1782"/>
                  </a:lnTo>
                  <a:lnTo>
                    <a:pt x="1690" y="1790"/>
                  </a:lnTo>
                  <a:lnTo>
                    <a:pt x="1772" y="1794"/>
                  </a:lnTo>
                  <a:lnTo>
                    <a:pt x="1772" y="1794"/>
                  </a:lnTo>
                  <a:lnTo>
                    <a:pt x="1862" y="1802"/>
                  </a:lnTo>
                  <a:lnTo>
                    <a:pt x="1950" y="1806"/>
                  </a:lnTo>
                  <a:lnTo>
                    <a:pt x="1950" y="1806"/>
                  </a:lnTo>
                  <a:lnTo>
                    <a:pt x="1906" y="1810"/>
                  </a:lnTo>
                  <a:lnTo>
                    <a:pt x="1860" y="1814"/>
                  </a:lnTo>
                  <a:lnTo>
                    <a:pt x="1814" y="1816"/>
                  </a:lnTo>
                  <a:lnTo>
                    <a:pt x="1768" y="1816"/>
                  </a:lnTo>
                  <a:lnTo>
                    <a:pt x="1768" y="1816"/>
                  </a:lnTo>
                  <a:lnTo>
                    <a:pt x="1724" y="1812"/>
                  </a:lnTo>
                  <a:lnTo>
                    <a:pt x="1682" y="1806"/>
                  </a:lnTo>
                  <a:lnTo>
                    <a:pt x="1642" y="1796"/>
                  </a:lnTo>
                  <a:lnTo>
                    <a:pt x="1624" y="1790"/>
                  </a:lnTo>
                  <a:lnTo>
                    <a:pt x="1606" y="1782"/>
                  </a:lnTo>
                  <a:lnTo>
                    <a:pt x="1606" y="1782"/>
                  </a:lnTo>
                  <a:close/>
                </a:path>
              </a:pathLst>
            </a:custGeom>
            <a:solidFill>
              <a:srgbClr val="ECECEC"/>
            </a:solidFill>
            <a:ln>
              <a:noFill/>
            </a:ln>
          </p:spPr>
          <p:txBody>
            <a:bodyPr anchorCtr="0" anchor="t" bIns="45700" lIns="91425" spcFirstLastPara="1" rIns="91425" wrap="square" tIns="45700">
              <a:noAutofit/>
            </a:bodyPr>
            <a:lstStyle/>
            <a:p>
              <a:pPr indent="0" lvl="0" marL="0">
                <a:spcBef>
                  <a:spcPts val="0"/>
                </a:spcBef>
                <a:spcAft>
                  <a:spcPts val="0"/>
                </a:spcAft>
                <a:buNone/>
              </a:pPr>
              <a:r>
                <a:t/>
              </a:r>
              <a:endParaRPr/>
            </a:p>
          </p:txBody>
        </p:sp>
      </p:grpSp>
      <p:sp>
        <p:nvSpPr>
          <p:cNvPr id="23" name="Shape 23"/>
          <p:cNvSpPr txBox="1"/>
          <p:nvPr>
            <p:ph type="title"/>
          </p:nvPr>
        </p:nvSpPr>
        <p:spPr>
          <a:xfrm>
            <a:off x="457200" y="155628"/>
            <a:ext cx="8229600" cy="1044600"/>
          </a:xfrm>
          <a:prstGeom prst="rect">
            <a:avLst/>
          </a:prstGeom>
          <a:noFill/>
          <a:ln>
            <a:noFill/>
          </a:ln>
        </p:spPr>
        <p:txBody>
          <a:bodyPr anchorCtr="0" anchor="b" bIns="91425" lIns="91425" spcFirstLastPara="1" rIns="91425" wrap="square" tIns="91425"/>
          <a:lstStyle>
            <a:lvl1pPr lvl="0">
              <a:spcBef>
                <a:spcPts val="0"/>
              </a:spcBef>
              <a:spcAft>
                <a:spcPts val="0"/>
              </a:spcAft>
              <a:buClr>
                <a:schemeClr val="dk2"/>
              </a:buClr>
              <a:buSzPts val="4800"/>
              <a:buFont typeface="Trebuchet MS"/>
              <a:buNone/>
              <a:defRPr sz="4800">
                <a:solidFill>
                  <a:schemeClr val="dk2"/>
                </a:solidFill>
                <a:latin typeface="Trebuchet MS"/>
                <a:ea typeface="Trebuchet MS"/>
                <a:cs typeface="Trebuchet MS"/>
                <a:sym typeface="Trebuchet MS"/>
              </a:defRPr>
            </a:lvl1pPr>
            <a:lvl2pPr lvl="1">
              <a:spcBef>
                <a:spcPts val="0"/>
              </a:spcBef>
              <a:spcAft>
                <a:spcPts val="0"/>
              </a:spcAft>
              <a:buClr>
                <a:schemeClr val="dk2"/>
              </a:buClr>
              <a:buSzPts val="4800"/>
              <a:buFont typeface="Georgia"/>
              <a:buNone/>
              <a:defRPr sz="4800">
                <a:solidFill>
                  <a:schemeClr val="dk2"/>
                </a:solidFill>
                <a:latin typeface="Georgia"/>
                <a:ea typeface="Georgia"/>
                <a:cs typeface="Georgia"/>
                <a:sym typeface="Georgia"/>
              </a:defRPr>
            </a:lvl2pPr>
            <a:lvl3pPr lvl="2">
              <a:spcBef>
                <a:spcPts val="0"/>
              </a:spcBef>
              <a:spcAft>
                <a:spcPts val="0"/>
              </a:spcAft>
              <a:buClr>
                <a:schemeClr val="dk2"/>
              </a:buClr>
              <a:buSzPts val="4800"/>
              <a:buFont typeface="Georgia"/>
              <a:buNone/>
              <a:defRPr sz="4800">
                <a:solidFill>
                  <a:schemeClr val="dk2"/>
                </a:solidFill>
                <a:latin typeface="Georgia"/>
                <a:ea typeface="Georgia"/>
                <a:cs typeface="Georgia"/>
                <a:sym typeface="Georgia"/>
              </a:defRPr>
            </a:lvl3pPr>
            <a:lvl4pPr lvl="3">
              <a:spcBef>
                <a:spcPts val="0"/>
              </a:spcBef>
              <a:spcAft>
                <a:spcPts val="0"/>
              </a:spcAft>
              <a:buClr>
                <a:schemeClr val="dk2"/>
              </a:buClr>
              <a:buSzPts val="4800"/>
              <a:buFont typeface="Georgia"/>
              <a:buNone/>
              <a:defRPr sz="4800">
                <a:solidFill>
                  <a:schemeClr val="dk2"/>
                </a:solidFill>
                <a:latin typeface="Georgia"/>
                <a:ea typeface="Georgia"/>
                <a:cs typeface="Georgia"/>
                <a:sym typeface="Georgia"/>
              </a:defRPr>
            </a:lvl4pPr>
            <a:lvl5pPr lvl="4">
              <a:spcBef>
                <a:spcPts val="0"/>
              </a:spcBef>
              <a:spcAft>
                <a:spcPts val="0"/>
              </a:spcAft>
              <a:buClr>
                <a:schemeClr val="dk2"/>
              </a:buClr>
              <a:buSzPts val="4800"/>
              <a:buFont typeface="Georgia"/>
              <a:buNone/>
              <a:defRPr sz="4800">
                <a:solidFill>
                  <a:schemeClr val="dk2"/>
                </a:solidFill>
                <a:latin typeface="Georgia"/>
                <a:ea typeface="Georgia"/>
                <a:cs typeface="Georgia"/>
                <a:sym typeface="Georgia"/>
              </a:defRPr>
            </a:lvl5pPr>
            <a:lvl6pPr lvl="5">
              <a:spcBef>
                <a:spcPts val="0"/>
              </a:spcBef>
              <a:spcAft>
                <a:spcPts val="0"/>
              </a:spcAft>
              <a:buClr>
                <a:schemeClr val="dk2"/>
              </a:buClr>
              <a:buSzPts val="4800"/>
              <a:buFont typeface="Georgia"/>
              <a:buNone/>
              <a:defRPr sz="4800">
                <a:solidFill>
                  <a:schemeClr val="dk2"/>
                </a:solidFill>
                <a:latin typeface="Georgia"/>
                <a:ea typeface="Georgia"/>
                <a:cs typeface="Georgia"/>
                <a:sym typeface="Georgia"/>
              </a:defRPr>
            </a:lvl6pPr>
            <a:lvl7pPr lvl="6">
              <a:spcBef>
                <a:spcPts val="0"/>
              </a:spcBef>
              <a:spcAft>
                <a:spcPts val="0"/>
              </a:spcAft>
              <a:buClr>
                <a:schemeClr val="dk2"/>
              </a:buClr>
              <a:buSzPts val="4800"/>
              <a:buFont typeface="Georgia"/>
              <a:buNone/>
              <a:defRPr sz="4800">
                <a:solidFill>
                  <a:schemeClr val="dk2"/>
                </a:solidFill>
                <a:latin typeface="Georgia"/>
                <a:ea typeface="Georgia"/>
                <a:cs typeface="Georgia"/>
                <a:sym typeface="Georgia"/>
              </a:defRPr>
            </a:lvl7pPr>
            <a:lvl8pPr lvl="7">
              <a:spcBef>
                <a:spcPts val="0"/>
              </a:spcBef>
              <a:spcAft>
                <a:spcPts val="0"/>
              </a:spcAft>
              <a:buClr>
                <a:schemeClr val="dk2"/>
              </a:buClr>
              <a:buSzPts val="4800"/>
              <a:buFont typeface="Georgia"/>
              <a:buNone/>
              <a:defRPr sz="4800">
                <a:solidFill>
                  <a:schemeClr val="dk2"/>
                </a:solidFill>
                <a:latin typeface="Georgia"/>
                <a:ea typeface="Georgia"/>
                <a:cs typeface="Georgia"/>
                <a:sym typeface="Georgia"/>
              </a:defRPr>
            </a:lvl8pPr>
            <a:lvl9pPr lvl="8">
              <a:spcBef>
                <a:spcPts val="0"/>
              </a:spcBef>
              <a:spcAft>
                <a:spcPts val="0"/>
              </a:spcAft>
              <a:buClr>
                <a:schemeClr val="dk2"/>
              </a:buClr>
              <a:buSzPts val="4800"/>
              <a:buFont typeface="Georgia"/>
              <a:buNone/>
              <a:defRPr sz="4800">
                <a:solidFill>
                  <a:schemeClr val="dk2"/>
                </a:solidFill>
                <a:latin typeface="Georgia"/>
                <a:ea typeface="Georgia"/>
                <a:cs typeface="Georgia"/>
                <a:sym typeface="Georgia"/>
              </a:defRPr>
            </a:lvl9pPr>
          </a:lstStyle>
          <a:p/>
        </p:txBody>
      </p:sp>
      <p:sp>
        <p:nvSpPr>
          <p:cNvPr id="24" name="Shape 24"/>
          <p:cNvSpPr txBox="1"/>
          <p:nvPr>
            <p:ph idx="1" type="body"/>
          </p:nvPr>
        </p:nvSpPr>
        <p:spPr>
          <a:xfrm>
            <a:off x="457200" y="1297780"/>
            <a:ext cx="8229600" cy="3627900"/>
          </a:xfrm>
          <a:prstGeom prst="rect">
            <a:avLst/>
          </a:prstGeom>
          <a:noFill/>
          <a:ln>
            <a:noFill/>
          </a:ln>
        </p:spPr>
        <p:txBody>
          <a:bodyPr anchorCtr="0" anchor="t" bIns="91425" lIns="91425" spcFirstLastPara="1" rIns="91425" wrap="square" tIns="91425"/>
          <a:lstStyle>
            <a:lvl1pPr indent="-419100" lvl="0" marL="457200">
              <a:spcBef>
                <a:spcPts val="600"/>
              </a:spcBef>
              <a:spcAft>
                <a:spcPts val="0"/>
              </a:spcAft>
              <a:buClr>
                <a:schemeClr val="dk2"/>
              </a:buClr>
              <a:buSzPts val="3000"/>
              <a:buFont typeface="Trebuchet MS"/>
              <a:buChar char="●"/>
              <a:defRPr sz="3000">
                <a:solidFill>
                  <a:schemeClr val="dk2"/>
                </a:solidFill>
                <a:latin typeface="Trebuchet MS"/>
                <a:ea typeface="Trebuchet MS"/>
                <a:cs typeface="Trebuchet MS"/>
                <a:sym typeface="Trebuchet MS"/>
              </a:defRPr>
            </a:lvl1pPr>
            <a:lvl2pPr indent="-381000" lvl="1" marL="914400">
              <a:spcBef>
                <a:spcPts val="0"/>
              </a:spcBef>
              <a:spcAft>
                <a:spcPts val="0"/>
              </a:spcAft>
              <a:buClr>
                <a:schemeClr val="dk2"/>
              </a:buClr>
              <a:buSzPts val="2400"/>
              <a:buFont typeface="Trebuchet MS"/>
              <a:buChar char="○"/>
              <a:defRPr sz="2400">
                <a:solidFill>
                  <a:schemeClr val="dk2"/>
                </a:solidFill>
                <a:latin typeface="Trebuchet MS"/>
                <a:ea typeface="Trebuchet MS"/>
                <a:cs typeface="Trebuchet MS"/>
                <a:sym typeface="Trebuchet MS"/>
              </a:defRPr>
            </a:lvl2pPr>
            <a:lvl3pPr indent="-381000" lvl="2" marL="1371600">
              <a:spcBef>
                <a:spcPts val="0"/>
              </a:spcBef>
              <a:spcAft>
                <a:spcPts val="0"/>
              </a:spcAft>
              <a:buClr>
                <a:schemeClr val="dk2"/>
              </a:buClr>
              <a:buSzPts val="2400"/>
              <a:buFont typeface="Trebuchet MS"/>
              <a:buChar char="■"/>
              <a:defRPr sz="2400">
                <a:solidFill>
                  <a:schemeClr val="dk2"/>
                </a:solidFill>
                <a:latin typeface="Trebuchet MS"/>
                <a:ea typeface="Trebuchet MS"/>
                <a:cs typeface="Trebuchet MS"/>
                <a:sym typeface="Trebuchet MS"/>
              </a:defRPr>
            </a:lvl3pPr>
            <a:lvl4pPr indent="-342900" lvl="3" marL="1828800">
              <a:spcBef>
                <a:spcPts val="0"/>
              </a:spcBef>
              <a:spcAft>
                <a:spcPts val="0"/>
              </a:spcAft>
              <a:buClr>
                <a:schemeClr val="dk2"/>
              </a:buClr>
              <a:buSzPts val="1800"/>
              <a:buFont typeface="Trebuchet MS"/>
              <a:buChar char="●"/>
              <a:defRPr sz="1800">
                <a:solidFill>
                  <a:schemeClr val="dk2"/>
                </a:solidFill>
                <a:latin typeface="Trebuchet MS"/>
                <a:ea typeface="Trebuchet MS"/>
                <a:cs typeface="Trebuchet MS"/>
                <a:sym typeface="Trebuchet MS"/>
              </a:defRPr>
            </a:lvl4pPr>
            <a:lvl5pPr indent="-342900" lvl="4" marL="2286000">
              <a:spcBef>
                <a:spcPts val="0"/>
              </a:spcBef>
              <a:spcAft>
                <a:spcPts val="0"/>
              </a:spcAft>
              <a:buClr>
                <a:schemeClr val="dk2"/>
              </a:buClr>
              <a:buSzPts val="1800"/>
              <a:buFont typeface="Trebuchet MS"/>
              <a:buChar char="○"/>
              <a:defRPr sz="1800">
                <a:solidFill>
                  <a:schemeClr val="dk2"/>
                </a:solidFill>
                <a:latin typeface="Trebuchet MS"/>
                <a:ea typeface="Trebuchet MS"/>
                <a:cs typeface="Trebuchet MS"/>
                <a:sym typeface="Trebuchet MS"/>
              </a:defRPr>
            </a:lvl5pPr>
            <a:lvl6pPr indent="-342900" lvl="5" marL="2743200">
              <a:spcBef>
                <a:spcPts val="0"/>
              </a:spcBef>
              <a:spcAft>
                <a:spcPts val="0"/>
              </a:spcAft>
              <a:buClr>
                <a:schemeClr val="dk2"/>
              </a:buClr>
              <a:buSzPts val="1800"/>
              <a:buFont typeface="Trebuchet MS"/>
              <a:buChar char="■"/>
              <a:defRPr sz="1800">
                <a:solidFill>
                  <a:schemeClr val="dk2"/>
                </a:solidFill>
                <a:latin typeface="Trebuchet MS"/>
                <a:ea typeface="Trebuchet MS"/>
                <a:cs typeface="Trebuchet MS"/>
                <a:sym typeface="Trebuchet MS"/>
              </a:defRPr>
            </a:lvl6pPr>
            <a:lvl7pPr indent="-342900" lvl="6" marL="3200400">
              <a:spcBef>
                <a:spcPts val="0"/>
              </a:spcBef>
              <a:spcAft>
                <a:spcPts val="0"/>
              </a:spcAft>
              <a:buClr>
                <a:schemeClr val="dk2"/>
              </a:buClr>
              <a:buSzPts val="1800"/>
              <a:buFont typeface="Trebuchet MS"/>
              <a:buChar char="●"/>
              <a:defRPr sz="1800">
                <a:solidFill>
                  <a:schemeClr val="dk2"/>
                </a:solidFill>
                <a:latin typeface="Trebuchet MS"/>
                <a:ea typeface="Trebuchet MS"/>
                <a:cs typeface="Trebuchet MS"/>
                <a:sym typeface="Trebuchet MS"/>
              </a:defRPr>
            </a:lvl7pPr>
            <a:lvl8pPr indent="-342900" lvl="7" marL="3657600">
              <a:spcBef>
                <a:spcPts val="0"/>
              </a:spcBef>
              <a:spcAft>
                <a:spcPts val="0"/>
              </a:spcAft>
              <a:buClr>
                <a:schemeClr val="dk2"/>
              </a:buClr>
              <a:buSzPts val="1800"/>
              <a:buFont typeface="Trebuchet MS"/>
              <a:buChar char="○"/>
              <a:defRPr sz="1800">
                <a:solidFill>
                  <a:schemeClr val="dk2"/>
                </a:solidFill>
                <a:latin typeface="Trebuchet MS"/>
                <a:ea typeface="Trebuchet MS"/>
                <a:cs typeface="Trebuchet MS"/>
                <a:sym typeface="Trebuchet MS"/>
              </a:defRPr>
            </a:lvl8pPr>
            <a:lvl9pPr indent="-342900" lvl="8" marL="4114800">
              <a:spcBef>
                <a:spcPts val="0"/>
              </a:spcBef>
              <a:spcAft>
                <a:spcPts val="0"/>
              </a:spcAft>
              <a:buClr>
                <a:schemeClr val="dk2"/>
              </a:buClr>
              <a:buSzPts val="1800"/>
              <a:buFont typeface="Trebuchet MS"/>
              <a:buChar char="■"/>
              <a:defRPr sz="1800">
                <a:solidFill>
                  <a:schemeClr val="dk2"/>
                </a:solidFill>
                <a:latin typeface="Trebuchet MS"/>
                <a:ea typeface="Trebuchet MS"/>
                <a:cs typeface="Trebuchet MS"/>
                <a:sym typeface="Trebuchet MS"/>
              </a:defRPr>
            </a:lvl9pPr>
          </a:lstStyle>
          <a:p/>
        </p:txBody>
      </p:sp>
      <p:sp>
        <p:nvSpPr>
          <p:cNvPr id="25" name="Shape 25"/>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p>
            <a:pPr indent="0" lvl="0" marL="0" algn="r">
              <a:spcBef>
                <a:spcPts val="0"/>
              </a:spcBef>
              <a:spcAft>
                <a:spcPts val="0"/>
              </a:spcAft>
              <a:buNone/>
            </a:pPr>
            <a:fld id="{00000000-1234-1234-1234-123412341234}" type="slidenum">
              <a:rPr lang="en" sz="1300">
                <a:solidFill>
                  <a:schemeClr val="dk2"/>
                </a:solidFill>
                <a:latin typeface="Georgia"/>
                <a:ea typeface="Georgia"/>
                <a:cs typeface="Georgia"/>
                <a:sym typeface="Georgia"/>
              </a:rPr>
              <a:t>‹#›</a:t>
            </a:fld>
            <a:endParaRPr sz="1300">
              <a:solidFill>
                <a:schemeClr val="dk2"/>
              </a:solidFill>
              <a:latin typeface="Georgia"/>
              <a:ea typeface="Georgia"/>
              <a:cs typeface="Georgia"/>
              <a:sym typeface="Georgia"/>
            </a:endParaRPr>
          </a:p>
        </p:txBody>
      </p:sp>
      <p:pic>
        <p:nvPicPr>
          <p:cNvPr descr="Snap_Header_Logo.png" id="26" name="Shape 26"/>
          <p:cNvPicPr preferRelativeResize="0"/>
          <p:nvPr/>
        </p:nvPicPr>
        <p:blipFill>
          <a:blip r:embed="rId1">
            <a:alphaModFix/>
          </a:blip>
          <a:stretch>
            <a:fillRect/>
          </a:stretch>
        </p:blipFill>
        <p:spPr>
          <a:xfrm>
            <a:off x="7257975" y="155625"/>
            <a:ext cx="1428750" cy="704850"/>
          </a:xfrm>
          <a:prstGeom prst="rect">
            <a:avLst/>
          </a:prstGeom>
          <a:noFill/>
          <a:ln>
            <a:noFill/>
          </a:ln>
        </p:spPr>
      </p:pic>
      <p:sp>
        <p:nvSpPr>
          <p:cNvPr id="27" name="Shape 27"/>
          <p:cNvSpPr txBox="1"/>
          <p:nvPr/>
        </p:nvSpPr>
        <p:spPr>
          <a:xfrm>
            <a:off x="47200" y="4749850"/>
            <a:ext cx="1663500" cy="393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200">
                <a:solidFill>
                  <a:srgbClr val="A5A9AF"/>
                </a:solidFill>
                <a:latin typeface="Trebuchet MS"/>
                <a:ea typeface="Trebuchet MS"/>
                <a:cs typeface="Trebuchet MS"/>
                <a:sym typeface="Trebuchet MS"/>
              </a:rPr>
              <a:t>© Agile Snap Ltd.</a:t>
            </a:r>
            <a:endParaRPr sz="1200">
              <a:solidFill>
                <a:srgbClr val="A5A9AF"/>
              </a:solidFill>
              <a:latin typeface="Trebuchet MS"/>
              <a:ea typeface="Trebuchet MS"/>
              <a:cs typeface="Trebuchet MS"/>
              <a:sym typeface="Trebuchet MS"/>
            </a:endParaRPr>
          </a:p>
        </p:txBody>
      </p:sp>
      <p:sp>
        <p:nvSpPr>
          <p:cNvPr id="28" name="Shape 28"/>
          <p:cNvSpPr txBox="1"/>
          <p:nvPr/>
        </p:nvSpPr>
        <p:spPr>
          <a:xfrm>
            <a:off x="7442000" y="4749850"/>
            <a:ext cx="1663500" cy="393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200">
                <a:solidFill>
                  <a:srgbClr val="A5A9AF"/>
                </a:solidFill>
                <a:latin typeface="Trebuchet MS"/>
                <a:ea typeface="Trebuchet MS"/>
                <a:cs typeface="Trebuchet MS"/>
                <a:sym typeface="Trebuchet MS"/>
              </a:rPr>
              <a:t>www.agilesnap.com</a:t>
            </a:r>
            <a:endParaRPr sz="1200">
              <a:solidFill>
                <a:srgbClr val="A5A9AF"/>
              </a:solidFill>
              <a:latin typeface="Trebuchet MS"/>
              <a:ea typeface="Trebuchet MS"/>
              <a:cs typeface="Trebuchet MS"/>
              <a:sym typeface="Trebuchet MS"/>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2.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0.xml"/><Relationship Id="rId3" Type="http://schemas.openxmlformats.org/officeDocument/2006/relationships/image" Target="../media/image80.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1.xml"/><Relationship Id="rId3" Type="http://schemas.openxmlformats.org/officeDocument/2006/relationships/image" Target="../media/image58.jpg"/><Relationship Id="rId4" Type="http://schemas.openxmlformats.org/officeDocument/2006/relationships/image" Target="../media/image66.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2.xml"/><Relationship Id="rId3" Type="http://schemas.openxmlformats.org/officeDocument/2006/relationships/image" Target="../media/image19.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4.xml"/><Relationship Id="rId3" Type="http://schemas.openxmlformats.org/officeDocument/2006/relationships/image" Target="../media/image77.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6.xml"/><Relationship Id="rId3" Type="http://schemas.openxmlformats.org/officeDocument/2006/relationships/image" Target="../media/image59.png"/><Relationship Id="rId4" Type="http://schemas.openxmlformats.org/officeDocument/2006/relationships/image" Target="../media/image71.png"/><Relationship Id="rId5" Type="http://schemas.openxmlformats.org/officeDocument/2006/relationships/image" Target="../media/image70.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7.xml"/><Relationship Id="rId3" Type="http://schemas.openxmlformats.org/officeDocument/2006/relationships/image" Target="../media/image29.png"/><Relationship Id="rId4" Type="http://schemas.openxmlformats.org/officeDocument/2006/relationships/image" Target="../media/image26.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8.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9.xml"/><Relationship Id="rId3" Type="http://schemas.openxmlformats.org/officeDocument/2006/relationships/image" Target="../media/image61.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0.xml"/><Relationship Id="rId3" Type="http://schemas.openxmlformats.org/officeDocument/2006/relationships/image" Target="../media/image62.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5.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7.xml"/><Relationship Id="rId3" Type="http://schemas.openxmlformats.org/officeDocument/2006/relationships/image" Target="../media/image65.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8.xml"/><Relationship Id="rId3" Type="http://schemas.openxmlformats.org/officeDocument/2006/relationships/image" Target="../media/image75.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0.xml"/><Relationship Id="rId3" Type="http://schemas.openxmlformats.org/officeDocument/2006/relationships/image" Target="../media/image74.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1.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4.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5.xml"/><Relationship Id="rId3" Type="http://schemas.openxmlformats.org/officeDocument/2006/relationships/image" Target="../media/image69.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7.xml"/><Relationship Id="rId3" Type="http://schemas.openxmlformats.org/officeDocument/2006/relationships/image" Target="../media/image67.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8.xml"/><Relationship Id="rId3" Type="http://schemas.openxmlformats.org/officeDocument/2006/relationships/image" Target="../media/image82.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image" Target="../media/image63.png"/><Relationship Id="rId4" Type="http://schemas.openxmlformats.org/officeDocument/2006/relationships/image" Target="../media/image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5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4.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37.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3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2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2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7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7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1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5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8.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1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10.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7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22.png"/><Relationship Id="rId4" Type="http://schemas.openxmlformats.org/officeDocument/2006/relationships/image" Target="../media/image14.jpg"/><Relationship Id="rId5" Type="http://schemas.openxmlformats.org/officeDocument/2006/relationships/image" Target="../media/image17.png"/><Relationship Id="rId6" Type="http://schemas.openxmlformats.org/officeDocument/2006/relationships/image" Target="../media/image1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16.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2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27.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57.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64.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21.gif"/><Relationship Id="rId4" Type="http://schemas.openxmlformats.org/officeDocument/2006/relationships/image" Target="../media/image83.png"/><Relationship Id="rId5" Type="http://schemas.openxmlformats.org/officeDocument/2006/relationships/image" Target="../media/image17.png"/><Relationship Id="rId6" Type="http://schemas.openxmlformats.org/officeDocument/2006/relationships/image" Target="../media/image1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20.gif"/></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28.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60.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29.png"/><Relationship Id="rId4" Type="http://schemas.openxmlformats.org/officeDocument/2006/relationships/image" Target="../media/image26.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33.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30.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38.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image" Target="../media/image5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image" Target="../media/image84.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 Id="rId3" Type="http://schemas.openxmlformats.org/officeDocument/2006/relationships/image" Target="../media/image34.jp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 Id="rId3" Type="http://schemas.openxmlformats.org/officeDocument/2006/relationships/image" Target="../media/image35.jp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 Id="rId3" Type="http://schemas.openxmlformats.org/officeDocument/2006/relationships/image" Target="../media/image72.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 Id="rId3" Type="http://schemas.openxmlformats.org/officeDocument/2006/relationships/image" Target="../media/image36.gif"/></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81.png"/><Relationship Id="rId4" Type="http://schemas.openxmlformats.org/officeDocument/2006/relationships/image" Target="../media/image31.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 Id="rId3" Type="http://schemas.openxmlformats.org/officeDocument/2006/relationships/image" Target="../media/image68.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 Id="rId3" Type="http://schemas.openxmlformats.org/officeDocument/2006/relationships/image" Target="../media/image41.jpg"/><Relationship Id="rId4" Type="http://schemas.openxmlformats.org/officeDocument/2006/relationships/image" Target="../media/image40.jpg"/><Relationship Id="rId5" Type="http://schemas.openxmlformats.org/officeDocument/2006/relationships/image" Target="../media/image39.jpg"/><Relationship Id="rId6" Type="http://schemas.openxmlformats.org/officeDocument/2006/relationships/image" Target="../media/image43.jpg"/><Relationship Id="rId7" Type="http://schemas.openxmlformats.org/officeDocument/2006/relationships/image" Target="../media/image42.jpg"/><Relationship Id="rId8" Type="http://schemas.openxmlformats.org/officeDocument/2006/relationships/image" Target="../media/image44.jp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3.xml"/><Relationship Id="rId3" Type="http://schemas.openxmlformats.org/officeDocument/2006/relationships/image" Target="../media/image45.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5.xml"/><Relationship Id="rId3" Type="http://schemas.openxmlformats.org/officeDocument/2006/relationships/image" Target="../media/image52.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7.xml"/><Relationship Id="rId3" Type="http://schemas.openxmlformats.org/officeDocument/2006/relationships/image" Target="../media/image76.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8.xml"/><Relationship Id="rId3" Type="http://schemas.openxmlformats.org/officeDocument/2006/relationships/image" Target="../media/image46.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3.jp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0.xml"/><Relationship Id="rId3" Type="http://schemas.openxmlformats.org/officeDocument/2006/relationships/image" Target="../media/image47.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1.xml"/><Relationship Id="rId3" Type="http://schemas.openxmlformats.org/officeDocument/2006/relationships/image" Target="../media/image48.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2.xml"/><Relationship Id="rId3" Type="http://schemas.openxmlformats.org/officeDocument/2006/relationships/image" Target="../media/image49.jp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3.xml"/><Relationship Id="rId3" Type="http://schemas.openxmlformats.org/officeDocument/2006/relationships/image" Target="../media/image73.jp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7.xml"/><Relationship Id="rId3" Type="http://schemas.openxmlformats.org/officeDocument/2006/relationships/image" Target="../media/image50.jpg"/><Relationship Id="rId4" Type="http://schemas.openxmlformats.org/officeDocument/2006/relationships/image" Target="../media/image51.jp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9.xml"/><Relationship Id="rId3" Type="http://schemas.openxmlformats.org/officeDocument/2006/relationships/image" Target="../media/image5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9" name="Shape 119"/>
        <p:cNvGrpSpPr/>
        <p:nvPr/>
      </p:nvGrpSpPr>
      <p:grpSpPr>
        <a:xfrm>
          <a:off x="0" y="0"/>
          <a:ext cx="0" cy="0"/>
          <a:chOff x="0" y="0"/>
          <a:chExt cx="0" cy="0"/>
        </a:xfrm>
      </p:grpSpPr>
      <p:sp>
        <p:nvSpPr>
          <p:cNvPr id="120" name="Shape 120"/>
          <p:cNvSpPr txBox="1"/>
          <p:nvPr>
            <p:ph idx="4294967295" type="ctrTitle"/>
          </p:nvPr>
        </p:nvSpPr>
        <p:spPr>
          <a:xfrm>
            <a:off x="838200" y="1012321"/>
            <a:ext cx="7772400" cy="1648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BCS Agile Foundation Certification</a:t>
            </a:r>
            <a:endParaRPr>
              <a:latin typeface="Trebuchet MS"/>
              <a:ea typeface="Trebuchet MS"/>
              <a:cs typeface="Trebuchet MS"/>
              <a:sym typeface="Trebuchet MS"/>
            </a:endParaRPr>
          </a:p>
        </p:txBody>
      </p:sp>
      <p:sp>
        <p:nvSpPr>
          <p:cNvPr id="121" name="Shape 121"/>
          <p:cNvSpPr txBox="1"/>
          <p:nvPr>
            <p:ph idx="4294967295" type="subTitle"/>
          </p:nvPr>
        </p:nvSpPr>
        <p:spPr>
          <a:xfrm>
            <a:off x="210750" y="2769413"/>
            <a:ext cx="8722500" cy="661500"/>
          </a:xfrm>
          <a:prstGeom prst="rect">
            <a:avLst/>
          </a:prstGeom>
        </p:spPr>
        <p:txBody>
          <a:bodyPr anchorCtr="0" anchor="t" bIns="91425" lIns="91425" spcFirstLastPara="1" rIns="91425" wrap="square" tIns="91425">
            <a:noAutofit/>
          </a:bodyPr>
          <a:lstStyle/>
          <a:p>
            <a:pPr indent="0" lvl="0" marL="0" rtl="0" algn="ctr">
              <a:spcBef>
                <a:spcPts val="600"/>
              </a:spcBef>
              <a:spcAft>
                <a:spcPts val="0"/>
              </a:spcAft>
              <a:buNone/>
            </a:pPr>
            <a:r>
              <a:rPr lang="en">
                <a:solidFill>
                  <a:schemeClr val="accent4"/>
                </a:solidFill>
              </a:rPr>
              <a:t>22-23 January</a:t>
            </a:r>
            <a:r>
              <a:rPr lang="en">
                <a:solidFill>
                  <a:schemeClr val="accent4"/>
                </a:solidFill>
              </a:rPr>
              <a:t>, 2018</a:t>
            </a:r>
            <a:endParaRPr>
              <a:solidFill>
                <a:schemeClr val="accent4"/>
              </a:solidFill>
              <a:latin typeface="Trebuchet MS"/>
              <a:ea typeface="Trebuchet MS"/>
              <a:cs typeface="Trebuchet MS"/>
              <a:sym typeface="Trebuchet MS"/>
            </a:endParaRPr>
          </a:p>
        </p:txBody>
      </p:sp>
      <p:pic>
        <p:nvPicPr>
          <p:cNvPr descr="BCS-logo-2.png" id="122" name="Shape 122"/>
          <p:cNvPicPr preferRelativeResize="0"/>
          <p:nvPr/>
        </p:nvPicPr>
        <p:blipFill>
          <a:blip r:embed="rId3">
            <a:alphaModFix/>
          </a:blip>
          <a:stretch>
            <a:fillRect/>
          </a:stretch>
        </p:blipFill>
        <p:spPr>
          <a:xfrm>
            <a:off x="3238500" y="3720138"/>
            <a:ext cx="2667000" cy="8763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0" name="Shape 180"/>
        <p:cNvGrpSpPr/>
        <p:nvPr/>
      </p:nvGrpSpPr>
      <p:grpSpPr>
        <a:xfrm>
          <a:off x="0" y="0"/>
          <a:ext cx="0" cy="0"/>
          <a:chOff x="0" y="0"/>
          <a:chExt cx="0" cy="0"/>
        </a:xfrm>
      </p:grpSpPr>
      <p:sp>
        <p:nvSpPr>
          <p:cNvPr id="181" name="Shape 181"/>
          <p:cNvSpPr txBox="1"/>
          <p:nvPr>
            <p:ph type="title"/>
          </p:nvPr>
        </p:nvSpPr>
        <p:spPr>
          <a:xfrm>
            <a:off x="457200" y="155628"/>
            <a:ext cx="8229600" cy="10446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a:t>The SDLC</a:t>
            </a:r>
            <a:endParaRPr/>
          </a:p>
        </p:txBody>
      </p:sp>
      <p:sp>
        <p:nvSpPr>
          <p:cNvPr id="182" name="Shape 182"/>
          <p:cNvSpPr txBox="1"/>
          <p:nvPr>
            <p:ph idx="1" type="body"/>
          </p:nvPr>
        </p:nvSpPr>
        <p:spPr>
          <a:xfrm>
            <a:off x="457200" y="1252350"/>
            <a:ext cx="5012400" cy="3575700"/>
          </a:xfrm>
          <a:prstGeom prst="rect">
            <a:avLst/>
          </a:prstGeom>
          <a:ln>
            <a:noFill/>
          </a:ln>
        </p:spPr>
        <p:txBody>
          <a:bodyPr anchorCtr="0" anchor="t" bIns="91425" lIns="91425" spcFirstLastPara="1" rIns="91425" wrap="square" tIns="91425">
            <a:noAutofit/>
          </a:bodyPr>
          <a:lstStyle/>
          <a:p>
            <a:pPr indent="-368300" lvl="0" marL="457200" algn="l">
              <a:spcBef>
                <a:spcPts val="0"/>
              </a:spcBef>
              <a:spcAft>
                <a:spcPts val="0"/>
              </a:spcAft>
              <a:buSzPts val="2200"/>
              <a:buChar char="●"/>
            </a:pPr>
            <a:r>
              <a:rPr b="1" lang="en" sz="2200">
                <a:solidFill>
                  <a:srgbClr val="6AA84F"/>
                </a:solidFill>
              </a:rPr>
              <a:t>S</a:t>
            </a:r>
            <a:r>
              <a:rPr lang="en" sz="2200"/>
              <a:t>ystems/</a:t>
            </a:r>
            <a:r>
              <a:rPr b="1" lang="en" sz="2200">
                <a:solidFill>
                  <a:srgbClr val="6AA84F"/>
                </a:solidFill>
              </a:rPr>
              <a:t>S</a:t>
            </a:r>
            <a:r>
              <a:rPr lang="en" sz="2200"/>
              <a:t>oftware </a:t>
            </a:r>
            <a:r>
              <a:rPr b="1" lang="en" sz="2200">
                <a:solidFill>
                  <a:srgbClr val="6AA84F"/>
                </a:solidFill>
              </a:rPr>
              <a:t>D</a:t>
            </a:r>
            <a:r>
              <a:rPr lang="en" sz="2200"/>
              <a:t>evelopment </a:t>
            </a:r>
            <a:r>
              <a:rPr b="1" lang="en" sz="2200">
                <a:solidFill>
                  <a:srgbClr val="6AA84F"/>
                </a:solidFill>
              </a:rPr>
              <a:t>L</a:t>
            </a:r>
            <a:r>
              <a:rPr lang="en" sz="2200"/>
              <a:t>ife </a:t>
            </a:r>
            <a:r>
              <a:rPr b="1" lang="en" sz="2200">
                <a:solidFill>
                  <a:srgbClr val="6AA84F"/>
                </a:solidFill>
              </a:rPr>
              <a:t>C</a:t>
            </a:r>
            <a:r>
              <a:rPr lang="en" sz="2200"/>
              <a:t>ycle</a:t>
            </a:r>
            <a:endParaRPr sz="2200"/>
          </a:p>
          <a:p>
            <a:pPr indent="0" lvl="0" marL="0" rtl="0">
              <a:spcBef>
                <a:spcPts val="0"/>
              </a:spcBef>
              <a:spcAft>
                <a:spcPts val="0"/>
              </a:spcAft>
              <a:buNone/>
            </a:pPr>
            <a:r>
              <a:t/>
            </a:r>
            <a:endParaRPr sz="800"/>
          </a:p>
          <a:p>
            <a:pPr indent="-368300" lvl="0" marL="457200">
              <a:spcBef>
                <a:spcPts val="0"/>
              </a:spcBef>
              <a:spcAft>
                <a:spcPts val="0"/>
              </a:spcAft>
              <a:buSzPts val="2200"/>
              <a:buChar char="●"/>
            </a:pPr>
            <a:r>
              <a:rPr lang="en" sz="2200"/>
              <a:t>Process for planning, creating, testing, and deploying an information system</a:t>
            </a:r>
            <a:endParaRPr sz="2200"/>
          </a:p>
          <a:p>
            <a:pPr indent="0" lvl="0" marL="0" rtl="0">
              <a:spcBef>
                <a:spcPts val="0"/>
              </a:spcBef>
              <a:spcAft>
                <a:spcPts val="0"/>
              </a:spcAft>
              <a:buNone/>
            </a:pPr>
            <a:r>
              <a:t/>
            </a:r>
            <a:endParaRPr sz="800"/>
          </a:p>
          <a:p>
            <a:pPr indent="-368300" lvl="0" marL="457200">
              <a:spcBef>
                <a:spcPts val="0"/>
              </a:spcBef>
              <a:spcAft>
                <a:spcPts val="0"/>
              </a:spcAft>
              <a:buSzPts val="2200"/>
              <a:buChar char="●"/>
            </a:pPr>
            <a:r>
              <a:rPr lang="en" sz="2200"/>
              <a:t>The SDLC concept applies to a range of hardware and software configurations</a:t>
            </a:r>
            <a:endParaRPr sz="2200"/>
          </a:p>
        </p:txBody>
      </p:sp>
      <p:pic>
        <p:nvPicPr>
          <p:cNvPr descr="pict--circular-arrows-diagram-circular-arrows-diagram-sdlc.png" id="183" name="Shape 183"/>
          <p:cNvPicPr preferRelativeResize="0"/>
          <p:nvPr/>
        </p:nvPicPr>
        <p:blipFill>
          <a:blip r:embed="rId3">
            <a:alphaModFix/>
          </a:blip>
          <a:stretch>
            <a:fillRect/>
          </a:stretch>
        </p:blipFill>
        <p:spPr>
          <a:xfrm>
            <a:off x="4816675" y="600113"/>
            <a:ext cx="3943276" cy="3943276"/>
          </a:xfrm>
          <a:prstGeom prst="rect">
            <a:avLst/>
          </a:prstGeom>
          <a:noFill/>
          <a:ln>
            <a:noFill/>
          </a:ln>
        </p:spPr>
      </p:pic>
      <p:sp>
        <p:nvSpPr>
          <p:cNvPr id="184" name="Shape 184"/>
          <p:cNvSpPr txBox="1"/>
          <p:nvPr/>
        </p:nvSpPr>
        <p:spPr>
          <a:xfrm>
            <a:off x="6168513" y="2272663"/>
            <a:ext cx="1239600" cy="598200"/>
          </a:xfrm>
          <a:prstGeom prst="rect">
            <a:avLst/>
          </a:prstGeom>
          <a:noFill/>
          <a:ln>
            <a:noFill/>
          </a:ln>
        </p:spPr>
        <p:txBody>
          <a:bodyPr anchorCtr="0" anchor="t" bIns="91425" lIns="91425" spcFirstLastPara="1" rIns="91425" wrap="square" tIns="91425">
            <a:noAutofit/>
          </a:bodyPr>
          <a:lstStyle/>
          <a:p>
            <a:pPr indent="0" lvl="0" marL="0" algn="ctr">
              <a:spcBef>
                <a:spcPts val="0"/>
              </a:spcBef>
              <a:spcAft>
                <a:spcPts val="0"/>
              </a:spcAft>
              <a:buNone/>
            </a:pPr>
            <a:r>
              <a:rPr lang="en" sz="3000">
                <a:solidFill>
                  <a:srgbClr val="6AA84F"/>
                </a:solidFill>
                <a:latin typeface="Trebuchet MS"/>
                <a:ea typeface="Trebuchet MS"/>
                <a:cs typeface="Trebuchet MS"/>
                <a:sym typeface="Trebuchet MS"/>
              </a:rPr>
              <a:t>SDLC</a:t>
            </a:r>
            <a:endParaRPr sz="3000">
              <a:solidFill>
                <a:srgbClr val="6AA84F"/>
              </a:solidFill>
              <a:latin typeface="Trebuchet MS"/>
              <a:ea typeface="Trebuchet MS"/>
              <a:cs typeface="Trebuchet MS"/>
              <a:sym typeface="Trebuchet MS"/>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7" name="Shape 877"/>
        <p:cNvGrpSpPr/>
        <p:nvPr/>
      </p:nvGrpSpPr>
      <p:grpSpPr>
        <a:xfrm>
          <a:off x="0" y="0"/>
          <a:ext cx="0" cy="0"/>
          <a:chOff x="0" y="0"/>
          <a:chExt cx="0" cy="0"/>
        </a:xfrm>
      </p:grpSpPr>
      <p:sp>
        <p:nvSpPr>
          <p:cNvPr id="878" name="Shape 878"/>
          <p:cNvSpPr txBox="1"/>
          <p:nvPr>
            <p:ph type="title"/>
          </p:nvPr>
        </p:nvSpPr>
        <p:spPr>
          <a:xfrm>
            <a:off x="457200" y="155628"/>
            <a:ext cx="8229600" cy="10446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a:t>Kotter’s Change Model</a:t>
            </a:r>
            <a:endParaRPr/>
          </a:p>
        </p:txBody>
      </p:sp>
      <p:pic>
        <p:nvPicPr>
          <p:cNvPr descr="change-management.png" id="879" name="Shape 879"/>
          <p:cNvPicPr preferRelativeResize="0"/>
          <p:nvPr/>
        </p:nvPicPr>
        <p:blipFill>
          <a:blip r:embed="rId3">
            <a:alphaModFix/>
          </a:blip>
          <a:stretch>
            <a:fillRect/>
          </a:stretch>
        </p:blipFill>
        <p:spPr>
          <a:xfrm>
            <a:off x="1333538" y="1200228"/>
            <a:ext cx="6476934" cy="3638473"/>
          </a:xfrm>
          <a:prstGeom prst="rect">
            <a:avLst/>
          </a:prstGeom>
          <a:noFill/>
          <a:ln>
            <a:noFill/>
          </a:ln>
        </p:spPr>
      </p:pic>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3" name="Shape 883"/>
        <p:cNvGrpSpPr/>
        <p:nvPr/>
      </p:nvGrpSpPr>
      <p:grpSpPr>
        <a:xfrm>
          <a:off x="0" y="0"/>
          <a:ext cx="0" cy="0"/>
          <a:chOff x="0" y="0"/>
          <a:chExt cx="0" cy="0"/>
        </a:xfrm>
      </p:grpSpPr>
      <p:sp>
        <p:nvSpPr>
          <p:cNvPr id="884" name="Shape 884"/>
          <p:cNvSpPr txBox="1"/>
          <p:nvPr>
            <p:ph type="title"/>
          </p:nvPr>
        </p:nvSpPr>
        <p:spPr>
          <a:xfrm>
            <a:off x="457200" y="155628"/>
            <a:ext cx="8229600" cy="10446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a:t>Agile Cadence</a:t>
            </a:r>
            <a:endParaRPr/>
          </a:p>
        </p:txBody>
      </p:sp>
      <p:sp>
        <p:nvSpPr>
          <p:cNvPr id="885" name="Shape 885"/>
          <p:cNvSpPr txBox="1"/>
          <p:nvPr>
            <p:ph idx="1" type="body"/>
          </p:nvPr>
        </p:nvSpPr>
        <p:spPr>
          <a:xfrm>
            <a:off x="457200" y="1297780"/>
            <a:ext cx="8229600" cy="3627900"/>
          </a:xfrm>
          <a:prstGeom prst="rect">
            <a:avLst/>
          </a:prstGeom>
        </p:spPr>
        <p:txBody>
          <a:bodyPr anchorCtr="0" anchor="t" bIns="91425" lIns="91425" spcFirstLastPara="1" rIns="91425" wrap="square" tIns="91425">
            <a:noAutofit/>
          </a:bodyPr>
          <a:lstStyle/>
          <a:p>
            <a:pPr indent="0" lvl="0" marL="0">
              <a:spcBef>
                <a:spcPts val="600"/>
              </a:spcBef>
              <a:spcAft>
                <a:spcPts val="0"/>
              </a:spcAft>
              <a:buNone/>
            </a:pPr>
            <a:r>
              <a:rPr lang="en" sz="2800"/>
              <a:t>Rhythm of events within your Agile framework.</a:t>
            </a:r>
            <a:endParaRPr sz="2800"/>
          </a:p>
        </p:txBody>
      </p:sp>
      <p:pic>
        <p:nvPicPr>
          <p:cNvPr descr="cadence.jpg" id="886" name="Shape 886"/>
          <p:cNvPicPr preferRelativeResize="0"/>
          <p:nvPr/>
        </p:nvPicPr>
        <p:blipFill rotWithShape="1">
          <a:blip r:embed="rId3">
            <a:alphaModFix/>
          </a:blip>
          <a:srcRect b="0" l="33257" r="0" t="0"/>
          <a:stretch/>
        </p:blipFill>
        <p:spPr>
          <a:xfrm>
            <a:off x="768737" y="2028950"/>
            <a:ext cx="2898476" cy="2612401"/>
          </a:xfrm>
          <a:prstGeom prst="rect">
            <a:avLst/>
          </a:prstGeom>
          <a:noFill/>
          <a:ln cap="flat" cmpd="sng" w="9525">
            <a:solidFill>
              <a:schemeClr val="dk2"/>
            </a:solidFill>
            <a:prstDash val="solid"/>
            <a:round/>
            <a:headEnd len="med" w="med" type="none"/>
            <a:tailEnd len="med" w="med" type="none"/>
          </a:ln>
        </p:spPr>
      </p:pic>
      <p:pic>
        <p:nvPicPr>
          <p:cNvPr descr="cadence-1.png" id="887" name="Shape 887"/>
          <p:cNvPicPr preferRelativeResize="0"/>
          <p:nvPr/>
        </p:nvPicPr>
        <p:blipFill>
          <a:blip r:embed="rId4">
            <a:alphaModFix/>
          </a:blip>
          <a:stretch>
            <a:fillRect/>
          </a:stretch>
        </p:blipFill>
        <p:spPr>
          <a:xfrm>
            <a:off x="3905263" y="2217650"/>
            <a:ext cx="4470000" cy="2235000"/>
          </a:xfrm>
          <a:prstGeom prst="rect">
            <a:avLst/>
          </a:prstGeom>
          <a:noFill/>
          <a:ln cap="flat" cmpd="sng" w="9525">
            <a:solidFill>
              <a:schemeClr val="dk2"/>
            </a:solidFill>
            <a:prstDash val="solid"/>
            <a:round/>
            <a:headEnd len="med" w="med" type="none"/>
            <a:tailEnd len="med" w="med" type="none"/>
          </a:ln>
        </p:spPr>
      </p:pic>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1" name="Shape 891"/>
        <p:cNvGrpSpPr/>
        <p:nvPr/>
      </p:nvGrpSpPr>
      <p:grpSpPr>
        <a:xfrm>
          <a:off x="0" y="0"/>
          <a:ext cx="0" cy="0"/>
          <a:chOff x="0" y="0"/>
          <a:chExt cx="0" cy="0"/>
        </a:xfrm>
      </p:grpSpPr>
      <p:sp>
        <p:nvSpPr>
          <p:cNvPr id="892" name="Shape 892"/>
          <p:cNvSpPr txBox="1"/>
          <p:nvPr>
            <p:ph type="title"/>
          </p:nvPr>
        </p:nvSpPr>
        <p:spPr>
          <a:xfrm>
            <a:off x="457200" y="155628"/>
            <a:ext cx="8229600" cy="10446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Empirical Process</a:t>
            </a:r>
            <a:endParaRPr>
              <a:latin typeface="Trebuchet MS"/>
              <a:ea typeface="Trebuchet MS"/>
              <a:cs typeface="Trebuchet MS"/>
              <a:sym typeface="Trebuchet MS"/>
            </a:endParaRPr>
          </a:p>
        </p:txBody>
      </p:sp>
      <p:sp>
        <p:nvSpPr>
          <p:cNvPr id="893" name="Shape 893"/>
          <p:cNvSpPr txBox="1"/>
          <p:nvPr>
            <p:ph idx="1" type="body"/>
          </p:nvPr>
        </p:nvSpPr>
        <p:spPr>
          <a:xfrm>
            <a:off x="457200" y="1297780"/>
            <a:ext cx="8229600" cy="3627900"/>
          </a:xfrm>
          <a:prstGeom prst="rect">
            <a:avLst/>
          </a:prstGeom>
        </p:spPr>
        <p:txBody>
          <a:bodyPr anchorCtr="0" anchor="t" bIns="91425" lIns="91425" spcFirstLastPara="1" rIns="91425" wrap="square" tIns="91425">
            <a:noAutofit/>
          </a:bodyPr>
          <a:lstStyle/>
          <a:p>
            <a:pPr indent="0" lvl="0" marL="0" rtl="0">
              <a:spcBef>
                <a:spcPts val="600"/>
              </a:spcBef>
              <a:spcAft>
                <a:spcPts val="0"/>
              </a:spcAft>
              <a:buNone/>
            </a:pPr>
            <a:r>
              <a:rPr lang="en"/>
              <a:t>Many Agile</a:t>
            </a:r>
            <a:r>
              <a:rPr lang="en">
                <a:latin typeface="Trebuchet MS"/>
                <a:ea typeface="Trebuchet MS"/>
                <a:cs typeface="Trebuchet MS"/>
                <a:sym typeface="Trebuchet MS"/>
              </a:rPr>
              <a:t> frameworks </a:t>
            </a:r>
            <a:r>
              <a:rPr lang="en"/>
              <a:t>are</a:t>
            </a:r>
            <a:r>
              <a:rPr lang="en">
                <a:latin typeface="Trebuchet MS"/>
                <a:ea typeface="Trebuchet MS"/>
                <a:cs typeface="Trebuchet MS"/>
                <a:sym typeface="Trebuchet MS"/>
              </a:rPr>
              <a:t> based on the three pillars of empirical process control:</a:t>
            </a:r>
            <a:endParaRPr>
              <a:latin typeface="Trebuchet MS"/>
              <a:ea typeface="Trebuchet MS"/>
              <a:cs typeface="Trebuchet MS"/>
              <a:sym typeface="Trebuchet MS"/>
            </a:endParaRPr>
          </a:p>
        </p:txBody>
      </p:sp>
      <p:grpSp>
        <p:nvGrpSpPr>
          <p:cNvPr id="894" name="Shape 894"/>
          <p:cNvGrpSpPr/>
          <p:nvPr/>
        </p:nvGrpSpPr>
        <p:grpSpPr>
          <a:xfrm>
            <a:off x="1053775" y="2595450"/>
            <a:ext cx="2157000" cy="2075275"/>
            <a:chOff x="1053775" y="2595450"/>
            <a:chExt cx="2157000" cy="2075275"/>
          </a:xfrm>
        </p:grpSpPr>
        <p:pic>
          <p:nvPicPr>
            <p:cNvPr descr="1194983767538137160capitello_modanatura_mo_01.svg.med.png" id="895" name="Shape 895"/>
            <p:cNvPicPr preferRelativeResize="0"/>
            <p:nvPr/>
          </p:nvPicPr>
          <p:blipFill>
            <a:blip r:embed="rId3">
              <a:alphaModFix/>
            </a:blip>
            <a:stretch>
              <a:fillRect/>
            </a:stretch>
          </p:blipFill>
          <p:spPr>
            <a:xfrm>
              <a:off x="1294647" y="3140675"/>
              <a:ext cx="1675250" cy="1530050"/>
            </a:xfrm>
            <a:prstGeom prst="rect">
              <a:avLst/>
            </a:prstGeom>
            <a:noFill/>
            <a:ln>
              <a:noFill/>
            </a:ln>
          </p:spPr>
        </p:pic>
        <p:sp>
          <p:nvSpPr>
            <p:cNvPr id="896" name="Shape 896"/>
            <p:cNvSpPr txBox="1"/>
            <p:nvPr/>
          </p:nvSpPr>
          <p:spPr>
            <a:xfrm>
              <a:off x="1053775" y="2595450"/>
              <a:ext cx="2157000" cy="438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400">
                  <a:solidFill>
                    <a:srgbClr val="BF9000"/>
                  </a:solidFill>
                  <a:latin typeface="Trebuchet MS"/>
                  <a:ea typeface="Trebuchet MS"/>
                  <a:cs typeface="Trebuchet MS"/>
                  <a:sym typeface="Trebuchet MS"/>
                </a:rPr>
                <a:t>Transparency</a:t>
              </a:r>
              <a:endParaRPr b="1" sz="2400">
                <a:solidFill>
                  <a:srgbClr val="BF9000"/>
                </a:solidFill>
                <a:latin typeface="Trebuchet MS"/>
                <a:ea typeface="Trebuchet MS"/>
                <a:cs typeface="Trebuchet MS"/>
                <a:sym typeface="Trebuchet MS"/>
              </a:endParaRPr>
            </a:p>
          </p:txBody>
        </p:sp>
      </p:grpSp>
      <p:grpSp>
        <p:nvGrpSpPr>
          <p:cNvPr id="897" name="Shape 897"/>
          <p:cNvGrpSpPr/>
          <p:nvPr/>
        </p:nvGrpSpPr>
        <p:grpSpPr>
          <a:xfrm>
            <a:off x="3493500" y="2595450"/>
            <a:ext cx="2157000" cy="2075275"/>
            <a:chOff x="3493500" y="2595450"/>
            <a:chExt cx="2157000" cy="2075275"/>
          </a:xfrm>
        </p:grpSpPr>
        <p:pic>
          <p:nvPicPr>
            <p:cNvPr descr="1194983767538137160capitello_modanatura_mo_01.svg.med.png" id="898" name="Shape 898"/>
            <p:cNvPicPr preferRelativeResize="0"/>
            <p:nvPr/>
          </p:nvPicPr>
          <p:blipFill>
            <a:blip r:embed="rId3">
              <a:alphaModFix/>
            </a:blip>
            <a:stretch>
              <a:fillRect/>
            </a:stretch>
          </p:blipFill>
          <p:spPr>
            <a:xfrm>
              <a:off x="3734372" y="3140675"/>
              <a:ext cx="1675250" cy="1530050"/>
            </a:xfrm>
            <a:prstGeom prst="rect">
              <a:avLst/>
            </a:prstGeom>
            <a:noFill/>
            <a:ln>
              <a:noFill/>
            </a:ln>
          </p:spPr>
        </p:pic>
        <p:sp>
          <p:nvSpPr>
            <p:cNvPr id="899" name="Shape 899"/>
            <p:cNvSpPr txBox="1"/>
            <p:nvPr/>
          </p:nvSpPr>
          <p:spPr>
            <a:xfrm>
              <a:off x="3493500" y="2595450"/>
              <a:ext cx="2157000" cy="438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400">
                  <a:solidFill>
                    <a:srgbClr val="BF9000"/>
                  </a:solidFill>
                  <a:latin typeface="Trebuchet MS"/>
                  <a:ea typeface="Trebuchet MS"/>
                  <a:cs typeface="Trebuchet MS"/>
                  <a:sym typeface="Trebuchet MS"/>
                </a:rPr>
                <a:t>Inspection</a:t>
              </a:r>
              <a:endParaRPr b="1" sz="2400">
                <a:solidFill>
                  <a:srgbClr val="BF9000"/>
                </a:solidFill>
                <a:latin typeface="Trebuchet MS"/>
                <a:ea typeface="Trebuchet MS"/>
                <a:cs typeface="Trebuchet MS"/>
                <a:sym typeface="Trebuchet MS"/>
              </a:endParaRPr>
            </a:p>
          </p:txBody>
        </p:sp>
      </p:grpSp>
      <p:grpSp>
        <p:nvGrpSpPr>
          <p:cNvPr id="900" name="Shape 900"/>
          <p:cNvGrpSpPr/>
          <p:nvPr/>
        </p:nvGrpSpPr>
        <p:grpSpPr>
          <a:xfrm>
            <a:off x="5933225" y="2595450"/>
            <a:ext cx="2157000" cy="2075275"/>
            <a:chOff x="5933225" y="2595450"/>
            <a:chExt cx="2157000" cy="2075275"/>
          </a:xfrm>
        </p:grpSpPr>
        <p:pic>
          <p:nvPicPr>
            <p:cNvPr descr="1194983767538137160capitello_modanatura_mo_01.svg.med.png" id="901" name="Shape 901"/>
            <p:cNvPicPr preferRelativeResize="0"/>
            <p:nvPr/>
          </p:nvPicPr>
          <p:blipFill>
            <a:blip r:embed="rId3">
              <a:alphaModFix/>
            </a:blip>
            <a:stretch>
              <a:fillRect/>
            </a:stretch>
          </p:blipFill>
          <p:spPr>
            <a:xfrm>
              <a:off x="6174097" y="3140675"/>
              <a:ext cx="1675250" cy="1530050"/>
            </a:xfrm>
            <a:prstGeom prst="rect">
              <a:avLst/>
            </a:prstGeom>
            <a:noFill/>
            <a:ln>
              <a:noFill/>
            </a:ln>
          </p:spPr>
        </p:pic>
        <p:sp>
          <p:nvSpPr>
            <p:cNvPr id="902" name="Shape 902"/>
            <p:cNvSpPr txBox="1"/>
            <p:nvPr/>
          </p:nvSpPr>
          <p:spPr>
            <a:xfrm>
              <a:off x="5933225" y="2595450"/>
              <a:ext cx="2157000" cy="438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400">
                  <a:solidFill>
                    <a:srgbClr val="BF9000"/>
                  </a:solidFill>
                  <a:latin typeface="Trebuchet MS"/>
                  <a:ea typeface="Trebuchet MS"/>
                  <a:cs typeface="Trebuchet MS"/>
                  <a:sym typeface="Trebuchet MS"/>
                </a:rPr>
                <a:t>Adaptation</a:t>
              </a:r>
              <a:endParaRPr b="1" sz="2400">
                <a:solidFill>
                  <a:srgbClr val="BF9000"/>
                </a:solidFill>
                <a:latin typeface="Trebuchet MS"/>
                <a:ea typeface="Trebuchet MS"/>
                <a:cs typeface="Trebuchet MS"/>
                <a:sym typeface="Trebuchet MS"/>
              </a:endParaRPr>
            </a:p>
          </p:txBody>
        </p:sp>
      </p:gr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6" name="Shape 906"/>
        <p:cNvGrpSpPr/>
        <p:nvPr/>
      </p:nvGrpSpPr>
      <p:grpSpPr>
        <a:xfrm>
          <a:off x="0" y="0"/>
          <a:ext cx="0" cy="0"/>
          <a:chOff x="0" y="0"/>
          <a:chExt cx="0" cy="0"/>
        </a:xfrm>
      </p:grpSpPr>
      <p:sp>
        <p:nvSpPr>
          <p:cNvPr id="907" name="Shape 907"/>
          <p:cNvSpPr txBox="1"/>
          <p:nvPr>
            <p:ph type="title"/>
          </p:nvPr>
        </p:nvSpPr>
        <p:spPr>
          <a:xfrm>
            <a:off x="457200" y="155628"/>
            <a:ext cx="8229600" cy="10446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Ball Flow Rules</a:t>
            </a:r>
            <a:endParaRPr/>
          </a:p>
        </p:txBody>
      </p:sp>
      <p:sp>
        <p:nvSpPr>
          <p:cNvPr id="908" name="Shape 908"/>
          <p:cNvSpPr txBox="1"/>
          <p:nvPr>
            <p:ph idx="1" type="body"/>
          </p:nvPr>
        </p:nvSpPr>
        <p:spPr>
          <a:xfrm>
            <a:off x="457200" y="1297780"/>
            <a:ext cx="8229600" cy="3627900"/>
          </a:xfrm>
          <a:prstGeom prst="rect">
            <a:avLst/>
          </a:prstGeom>
        </p:spPr>
        <p:txBody>
          <a:bodyPr anchorCtr="0" anchor="t" bIns="91425" lIns="91425" spcFirstLastPara="1" rIns="91425" wrap="square" tIns="91425">
            <a:noAutofit/>
          </a:bodyPr>
          <a:lstStyle/>
          <a:p>
            <a:pPr indent="-381000" lvl="0" marL="457200" rtl="0">
              <a:spcBef>
                <a:spcPts val="600"/>
              </a:spcBef>
              <a:spcAft>
                <a:spcPts val="0"/>
              </a:spcAft>
              <a:buSzPts val="2400"/>
              <a:buChar char="●"/>
            </a:pPr>
            <a:r>
              <a:rPr lang="en" sz="2400"/>
              <a:t>Everyone is part of one big team</a:t>
            </a:r>
            <a:endParaRPr sz="2400"/>
          </a:p>
          <a:p>
            <a:pPr indent="-381000" lvl="0" marL="457200" rtl="0">
              <a:spcBef>
                <a:spcPts val="0"/>
              </a:spcBef>
              <a:spcAft>
                <a:spcPts val="0"/>
              </a:spcAft>
              <a:buSzPts val="2400"/>
              <a:buChar char="●"/>
            </a:pPr>
            <a:r>
              <a:rPr lang="en" sz="2400"/>
              <a:t>Each ball must have air-time</a:t>
            </a:r>
            <a:endParaRPr sz="2400"/>
          </a:p>
          <a:p>
            <a:pPr indent="-381000" lvl="0" marL="457200" rtl="0">
              <a:spcBef>
                <a:spcPts val="0"/>
              </a:spcBef>
              <a:spcAft>
                <a:spcPts val="0"/>
              </a:spcAft>
              <a:buSzPts val="2400"/>
              <a:buChar char="●"/>
            </a:pPr>
            <a:r>
              <a:rPr lang="en" sz="2400"/>
              <a:t>Each ball must be touched at least once by every team member</a:t>
            </a:r>
            <a:endParaRPr sz="2400"/>
          </a:p>
          <a:p>
            <a:pPr indent="-381000" lvl="0" marL="457200" rtl="0">
              <a:spcBef>
                <a:spcPts val="0"/>
              </a:spcBef>
              <a:spcAft>
                <a:spcPts val="0"/>
              </a:spcAft>
              <a:buSzPts val="2400"/>
              <a:buChar char="●"/>
            </a:pPr>
            <a:r>
              <a:rPr lang="en" sz="2400"/>
              <a:t>Balls cannot be passed to your immediate left or right</a:t>
            </a:r>
            <a:endParaRPr sz="2400"/>
          </a:p>
          <a:p>
            <a:pPr indent="-381000" lvl="0" marL="457200" rtl="0">
              <a:spcBef>
                <a:spcPts val="0"/>
              </a:spcBef>
              <a:spcAft>
                <a:spcPts val="0"/>
              </a:spcAft>
              <a:buSzPts val="2400"/>
              <a:buChar char="●"/>
            </a:pPr>
            <a:r>
              <a:rPr lang="en" sz="2400"/>
              <a:t>Each ball must return to the same person who introduced it into the system</a:t>
            </a:r>
            <a:endParaRPr sz="2400"/>
          </a:p>
          <a:p>
            <a:pPr indent="-381000" lvl="0" marL="457200" rtl="0">
              <a:spcBef>
                <a:spcPts val="0"/>
              </a:spcBef>
              <a:spcAft>
                <a:spcPts val="0"/>
              </a:spcAft>
              <a:buSzPts val="2400"/>
              <a:buChar char="●"/>
            </a:pPr>
            <a:r>
              <a:rPr lang="en" sz="2400"/>
              <a:t>There are a total of five iterations</a:t>
            </a:r>
            <a:endParaRPr sz="2400"/>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2" name="Shape 912"/>
        <p:cNvGrpSpPr/>
        <p:nvPr/>
      </p:nvGrpSpPr>
      <p:grpSpPr>
        <a:xfrm>
          <a:off x="0" y="0"/>
          <a:ext cx="0" cy="0"/>
          <a:chOff x="0" y="0"/>
          <a:chExt cx="0" cy="0"/>
        </a:xfrm>
      </p:grpSpPr>
      <p:grpSp>
        <p:nvGrpSpPr>
          <p:cNvPr id="913" name="Shape 913"/>
          <p:cNvGrpSpPr/>
          <p:nvPr/>
        </p:nvGrpSpPr>
        <p:grpSpPr>
          <a:xfrm>
            <a:off x="1083838" y="97525"/>
            <a:ext cx="4498575" cy="4948451"/>
            <a:chOff x="2322713" y="97525"/>
            <a:chExt cx="4498575" cy="4948451"/>
          </a:xfrm>
        </p:grpSpPr>
        <p:pic>
          <p:nvPicPr>
            <p:cNvPr descr="12065647862020337740pixabella_Red_Umbrella.svg.hi.png" id="914" name="Shape 914"/>
            <p:cNvPicPr preferRelativeResize="0"/>
            <p:nvPr/>
          </p:nvPicPr>
          <p:blipFill>
            <a:blip r:embed="rId3">
              <a:alphaModFix/>
            </a:blip>
            <a:stretch>
              <a:fillRect/>
            </a:stretch>
          </p:blipFill>
          <p:spPr>
            <a:xfrm>
              <a:off x="2322713" y="97525"/>
              <a:ext cx="4498575" cy="4948451"/>
            </a:xfrm>
            <a:prstGeom prst="rect">
              <a:avLst/>
            </a:prstGeom>
            <a:noFill/>
            <a:ln>
              <a:noFill/>
            </a:ln>
          </p:spPr>
        </p:pic>
        <p:sp>
          <p:nvSpPr>
            <p:cNvPr id="915" name="Shape 915"/>
            <p:cNvSpPr txBox="1"/>
            <p:nvPr/>
          </p:nvSpPr>
          <p:spPr>
            <a:xfrm rot="-1486720">
              <a:off x="2947441" y="740511"/>
              <a:ext cx="2720023" cy="1587937"/>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200">
                  <a:solidFill>
                    <a:srgbClr val="EDEDED"/>
                  </a:solidFill>
                  <a:latin typeface="Trebuchet MS"/>
                  <a:ea typeface="Trebuchet MS"/>
                  <a:cs typeface="Trebuchet MS"/>
                  <a:sym typeface="Trebuchet MS"/>
                </a:rPr>
                <a:t>Agile</a:t>
              </a:r>
              <a:endParaRPr sz="7200">
                <a:solidFill>
                  <a:srgbClr val="EDEDED"/>
                </a:solidFill>
                <a:latin typeface="Trebuchet MS"/>
                <a:ea typeface="Trebuchet MS"/>
                <a:cs typeface="Trebuchet MS"/>
                <a:sym typeface="Trebuchet MS"/>
              </a:endParaRPr>
            </a:p>
          </p:txBody>
        </p:sp>
      </p:grpSp>
      <p:sp>
        <p:nvSpPr>
          <p:cNvPr id="916" name="Shape 916"/>
          <p:cNvSpPr/>
          <p:nvPr/>
        </p:nvSpPr>
        <p:spPr>
          <a:xfrm>
            <a:off x="6622850" y="2068925"/>
            <a:ext cx="1437300" cy="629700"/>
          </a:xfrm>
          <a:prstGeom prst="roundRect">
            <a:avLst>
              <a:gd fmla="val 16667" name="adj"/>
            </a:avLst>
          </a:prstGeom>
          <a:solidFill>
            <a:srgbClr val="38761D"/>
          </a:solidFill>
          <a:ln cap="flat" cmpd="sng" w="19050">
            <a:solidFill>
              <a:srgbClr val="6AA84F"/>
            </a:solidFill>
            <a:prstDash val="solid"/>
            <a:round/>
            <a:headEnd len="med" w="med" type="none"/>
            <a:tailEnd len="med" w="med"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EDEDED"/>
                </a:solidFill>
                <a:latin typeface="Trebuchet MS"/>
                <a:ea typeface="Trebuchet MS"/>
                <a:cs typeface="Trebuchet MS"/>
                <a:sym typeface="Trebuchet MS"/>
              </a:rPr>
              <a:t>Lean</a:t>
            </a:r>
            <a:endParaRPr sz="2400">
              <a:solidFill>
                <a:srgbClr val="EDEDED"/>
              </a:solidFill>
              <a:latin typeface="Trebuchet MS"/>
              <a:ea typeface="Trebuchet MS"/>
              <a:cs typeface="Trebuchet MS"/>
              <a:sym typeface="Trebuchet MS"/>
            </a:endParaRPr>
          </a:p>
        </p:txBody>
      </p:sp>
      <p:sp>
        <p:nvSpPr>
          <p:cNvPr id="917" name="Shape 917"/>
          <p:cNvSpPr/>
          <p:nvPr/>
        </p:nvSpPr>
        <p:spPr>
          <a:xfrm>
            <a:off x="6622850" y="2922175"/>
            <a:ext cx="1437300" cy="629700"/>
          </a:xfrm>
          <a:prstGeom prst="roundRect">
            <a:avLst>
              <a:gd fmla="val 16667" name="adj"/>
            </a:avLst>
          </a:prstGeom>
          <a:solidFill>
            <a:srgbClr val="38761D"/>
          </a:solidFill>
          <a:ln cap="flat" cmpd="sng" w="19050">
            <a:solidFill>
              <a:srgbClr val="6AA84F"/>
            </a:solidFill>
            <a:prstDash val="solid"/>
            <a:round/>
            <a:headEnd len="med" w="med" type="none"/>
            <a:tailEnd len="med" w="med"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EDEDED"/>
                </a:solidFill>
                <a:latin typeface="Trebuchet MS"/>
                <a:ea typeface="Trebuchet MS"/>
                <a:cs typeface="Trebuchet MS"/>
                <a:sym typeface="Trebuchet MS"/>
              </a:rPr>
              <a:t>XP</a:t>
            </a:r>
            <a:endParaRPr sz="2400">
              <a:solidFill>
                <a:srgbClr val="EDEDED"/>
              </a:solidFill>
              <a:latin typeface="Trebuchet MS"/>
              <a:ea typeface="Trebuchet MS"/>
              <a:cs typeface="Trebuchet MS"/>
              <a:sym typeface="Trebuchet MS"/>
            </a:endParaRPr>
          </a:p>
        </p:txBody>
      </p:sp>
      <p:sp>
        <p:nvSpPr>
          <p:cNvPr id="918" name="Shape 918"/>
          <p:cNvSpPr/>
          <p:nvPr/>
        </p:nvSpPr>
        <p:spPr>
          <a:xfrm>
            <a:off x="6622850" y="3775425"/>
            <a:ext cx="1437300" cy="629700"/>
          </a:xfrm>
          <a:prstGeom prst="roundRect">
            <a:avLst>
              <a:gd fmla="val 16667" name="adj"/>
            </a:avLst>
          </a:prstGeom>
          <a:solidFill>
            <a:srgbClr val="38761D"/>
          </a:solidFill>
          <a:ln cap="flat" cmpd="sng" w="19050">
            <a:solidFill>
              <a:srgbClr val="6AA84F"/>
            </a:solidFill>
            <a:prstDash val="solid"/>
            <a:round/>
            <a:headEnd len="med" w="med" type="none"/>
            <a:tailEnd len="med" w="med"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EDEDED"/>
                </a:solidFill>
                <a:latin typeface="Trebuchet MS"/>
                <a:ea typeface="Trebuchet MS"/>
                <a:cs typeface="Trebuchet MS"/>
                <a:sym typeface="Trebuchet MS"/>
              </a:rPr>
              <a:t>SAFe</a:t>
            </a:r>
            <a:endParaRPr sz="2400">
              <a:solidFill>
                <a:srgbClr val="EDEDED"/>
              </a:solidFill>
              <a:latin typeface="Trebuchet MS"/>
              <a:ea typeface="Trebuchet MS"/>
              <a:cs typeface="Trebuchet MS"/>
              <a:sym typeface="Trebuchet MS"/>
            </a:endParaRPr>
          </a:p>
        </p:txBody>
      </p:sp>
      <p:sp>
        <p:nvSpPr>
          <p:cNvPr id="919" name="Shape 919"/>
          <p:cNvSpPr/>
          <p:nvPr/>
        </p:nvSpPr>
        <p:spPr>
          <a:xfrm>
            <a:off x="4922150" y="2068925"/>
            <a:ext cx="1437300" cy="629700"/>
          </a:xfrm>
          <a:prstGeom prst="roundRect">
            <a:avLst>
              <a:gd fmla="val 16667" name="adj"/>
            </a:avLst>
          </a:prstGeom>
          <a:solidFill>
            <a:srgbClr val="38761D"/>
          </a:solidFill>
          <a:ln cap="flat" cmpd="sng" w="19050">
            <a:solidFill>
              <a:srgbClr val="6AA84F"/>
            </a:solidFill>
            <a:prstDash val="solid"/>
            <a:round/>
            <a:headEnd len="med" w="med" type="none"/>
            <a:tailEnd len="med" w="med"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EDEDED"/>
                </a:solidFill>
                <a:latin typeface="Trebuchet MS"/>
                <a:ea typeface="Trebuchet MS"/>
                <a:cs typeface="Trebuchet MS"/>
                <a:sym typeface="Trebuchet MS"/>
              </a:rPr>
              <a:t>Scrum</a:t>
            </a:r>
            <a:endParaRPr sz="2400">
              <a:solidFill>
                <a:srgbClr val="EDEDED"/>
              </a:solidFill>
              <a:latin typeface="Trebuchet MS"/>
              <a:ea typeface="Trebuchet MS"/>
              <a:cs typeface="Trebuchet MS"/>
              <a:sym typeface="Trebuchet MS"/>
            </a:endParaRPr>
          </a:p>
        </p:txBody>
      </p:sp>
      <p:sp>
        <p:nvSpPr>
          <p:cNvPr id="920" name="Shape 920"/>
          <p:cNvSpPr/>
          <p:nvPr/>
        </p:nvSpPr>
        <p:spPr>
          <a:xfrm>
            <a:off x="4922150" y="2922175"/>
            <a:ext cx="1437300" cy="629700"/>
          </a:xfrm>
          <a:prstGeom prst="roundRect">
            <a:avLst>
              <a:gd fmla="val 16667" name="adj"/>
            </a:avLst>
          </a:prstGeom>
          <a:solidFill>
            <a:srgbClr val="38761D"/>
          </a:solidFill>
          <a:ln cap="flat" cmpd="sng" w="19050">
            <a:solidFill>
              <a:srgbClr val="6AA84F"/>
            </a:solidFill>
            <a:prstDash val="solid"/>
            <a:round/>
            <a:headEnd len="med" w="med" type="none"/>
            <a:tailEnd len="med" w="med"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EDEDED"/>
                </a:solidFill>
                <a:latin typeface="Trebuchet MS"/>
                <a:ea typeface="Trebuchet MS"/>
                <a:cs typeface="Trebuchet MS"/>
                <a:sym typeface="Trebuchet MS"/>
              </a:rPr>
              <a:t>Kanban</a:t>
            </a:r>
            <a:endParaRPr sz="2400">
              <a:solidFill>
                <a:srgbClr val="EDEDED"/>
              </a:solidFill>
              <a:latin typeface="Trebuchet MS"/>
              <a:ea typeface="Trebuchet MS"/>
              <a:cs typeface="Trebuchet MS"/>
              <a:sym typeface="Trebuchet MS"/>
            </a:endParaRPr>
          </a:p>
        </p:txBody>
      </p:sp>
      <p:sp>
        <p:nvSpPr>
          <p:cNvPr id="921" name="Shape 921"/>
          <p:cNvSpPr/>
          <p:nvPr/>
        </p:nvSpPr>
        <p:spPr>
          <a:xfrm>
            <a:off x="4922150" y="3775425"/>
            <a:ext cx="1437300" cy="629700"/>
          </a:xfrm>
          <a:prstGeom prst="roundRect">
            <a:avLst>
              <a:gd fmla="val 16667" name="adj"/>
            </a:avLst>
          </a:prstGeom>
          <a:solidFill>
            <a:srgbClr val="38761D"/>
          </a:solidFill>
          <a:ln cap="flat" cmpd="sng" w="19050">
            <a:solidFill>
              <a:srgbClr val="6AA84F"/>
            </a:solidFill>
            <a:prstDash val="solid"/>
            <a:round/>
            <a:headEnd len="med" w="med" type="none"/>
            <a:tailEnd len="med" w="med"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EDEDED"/>
                </a:solidFill>
                <a:latin typeface="Trebuchet MS"/>
                <a:ea typeface="Trebuchet MS"/>
                <a:cs typeface="Trebuchet MS"/>
                <a:sym typeface="Trebuchet MS"/>
              </a:rPr>
              <a:t>DSDM</a:t>
            </a:r>
            <a:endParaRPr sz="2400">
              <a:solidFill>
                <a:srgbClr val="EDEDED"/>
              </a:solidFill>
              <a:latin typeface="Trebuchet MS"/>
              <a:ea typeface="Trebuchet MS"/>
              <a:cs typeface="Trebuchet MS"/>
              <a:sym typeface="Trebuchet MS"/>
            </a:endParaRP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5" name="Shape 925"/>
        <p:cNvGrpSpPr/>
        <p:nvPr/>
      </p:nvGrpSpPr>
      <p:grpSpPr>
        <a:xfrm>
          <a:off x="0" y="0"/>
          <a:ext cx="0" cy="0"/>
          <a:chOff x="0" y="0"/>
          <a:chExt cx="0" cy="0"/>
        </a:xfrm>
      </p:grpSpPr>
      <p:sp>
        <p:nvSpPr>
          <p:cNvPr id="926" name="Shape 926"/>
          <p:cNvSpPr txBox="1"/>
          <p:nvPr/>
        </p:nvSpPr>
        <p:spPr>
          <a:xfrm>
            <a:off x="457200" y="155628"/>
            <a:ext cx="8229600" cy="1044600"/>
          </a:xfrm>
          <a:prstGeom prst="rect">
            <a:avLst/>
          </a:prstGeom>
          <a:noFill/>
          <a:ln>
            <a:noFill/>
          </a:ln>
        </p:spPr>
        <p:txBody>
          <a:bodyPr anchorCtr="0" anchor="b" bIns="91425" lIns="91425" spcFirstLastPara="1" rIns="91425" wrap="square" tIns="91425">
            <a:noAutofit/>
          </a:bodyPr>
          <a:lstStyle/>
          <a:p>
            <a:pPr indent="0" lvl="0" marL="0" rtl="0">
              <a:spcBef>
                <a:spcPts val="0"/>
              </a:spcBef>
              <a:spcAft>
                <a:spcPts val="0"/>
              </a:spcAft>
              <a:buNone/>
            </a:pPr>
            <a:r>
              <a:rPr lang="en" sz="4800">
                <a:solidFill>
                  <a:srgbClr val="51535D"/>
                </a:solidFill>
                <a:latin typeface="Trebuchet MS"/>
                <a:ea typeface="Trebuchet MS"/>
                <a:cs typeface="Trebuchet MS"/>
                <a:sym typeface="Trebuchet MS"/>
              </a:rPr>
              <a:t>What is Scrum?</a:t>
            </a:r>
            <a:endParaRPr sz="4800">
              <a:solidFill>
                <a:srgbClr val="51535D"/>
              </a:solidFill>
              <a:latin typeface="Trebuchet MS"/>
              <a:ea typeface="Trebuchet MS"/>
              <a:cs typeface="Trebuchet MS"/>
              <a:sym typeface="Trebuchet MS"/>
            </a:endParaRPr>
          </a:p>
        </p:txBody>
      </p:sp>
      <p:sp>
        <p:nvSpPr>
          <p:cNvPr id="927" name="Shape 927"/>
          <p:cNvSpPr txBox="1"/>
          <p:nvPr/>
        </p:nvSpPr>
        <p:spPr>
          <a:xfrm>
            <a:off x="457200" y="1297780"/>
            <a:ext cx="8229600" cy="3627900"/>
          </a:xfrm>
          <a:prstGeom prst="rect">
            <a:avLst/>
          </a:prstGeom>
          <a:noFill/>
          <a:ln>
            <a:noFill/>
          </a:ln>
        </p:spPr>
        <p:txBody>
          <a:bodyPr anchorCtr="0" anchor="t" bIns="91425" lIns="91425" spcFirstLastPara="1" rIns="91425" wrap="square" tIns="91425">
            <a:noAutofit/>
          </a:bodyPr>
          <a:lstStyle/>
          <a:p>
            <a:pPr indent="-381000" lvl="0" marL="457200" rtl="0">
              <a:spcBef>
                <a:spcPts val="600"/>
              </a:spcBef>
              <a:spcAft>
                <a:spcPts val="0"/>
              </a:spcAft>
              <a:buClr>
                <a:srgbClr val="51535D"/>
              </a:buClr>
              <a:buSzPts val="2400"/>
              <a:buFont typeface="Trebuchet MS"/>
              <a:buChar char="●"/>
            </a:pPr>
            <a:r>
              <a:rPr lang="en" sz="2400">
                <a:solidFill>
                  <a:srgbClr val="51535D"/>
                </a:solidFill>
                <a:latin typeface="Trebuchet MS"/>
                <a:ea typeface="Trebuchet MS"/>
                <a:cs typeface="Trebuchet MS"/>
                <a:sym typeface="Trebuchet MS"/>
              </a:rPr>
              <a:t>Agile framework for project management</a:t>
            </a:r>
            <a:endParaRPr sz="2400">
              <a:solidFill>
                <a:srgbClr val="51535D"/>
              </a:solidFill>
              <a:latin typeface="Trebuchet MS"/>
              <a:ea typeface="Trebuchet MS"/>
              <a:cs typeface="Trebuchet MS"/>
              <a:sym typeface="Trebuchet MS"/>
            </a:endParaRPr>
          </a:p>
          <a:p>
            <a:pPr indent="-381000" lvl="0" marL="457200" rtl="0">
              <a:spcBef>
                <a:spcPts val="0"/>
              </a:spcBef>
              <a:spcAft>
                <a:spcPts val="0"/>
              </a:spcAft>
              <a:buClr>
                <a:srgbClr val="51535D"/>
              </a:buClr>
              <a:buSzPts val="2400"/>
              <a:buFont typeface="Trebuchet MS"/>
              <a:buChar char="●"/>
            </a:pPr>
            <a:r>
              <a:rPr lang="en" sz="2400">
                <a:solidFill>
                  <a:srgbClr val="51535D"/>
                </a:solidFill>
                <a:latin typeface="Trebuchet MS"/>
                <a:ea typeface="Trebuchet MS"/>
                <a:cs typeface="Trebuchet MS"/>
                <a:sym typeface="Trebuchet MS"/>
              </a:rPr>
              <a:t>Created specifically for software development</a:t>
            </a:r>
            <a:endParaRPr sz="2400">
              <a:solidFill>
                <a:srgbClr val="51535D"/>
              </a:solidFill>
              <a:latin typeface="Trebuchet MS"/>
              <a:ea typeface="Trebuchet MS"/>
              <a:cs typeface="Trebuchet MS"/>
              <a:sym typeface="Trebuchet MS"/>
            </a:endParaRPr>
          </a:p>
          <a:p>
            <a:pPr indent="-381000" lvl="0" marL="457200" rtl="0">
              <a:spcBef>
                <a:spcPts val="0"/>
              </a:spcBef>
              <a:spcAft>
                <a:spcPts val="0"/>
              </a:spcAft>
              <a:buClr>
                <a:srgbClr val="51535D"/>
              </a:buClr>
              <a:buSzPts val="2400"/>
              <a:buFont typeface="Trebuchet MS"/>
              <a:buChar char="●"/>
            </a:pPr>
            <a:r>
              <a:rPr lang="en" sz="2400">
                <a:solidFill>
                  <a:srgbClr val="51535D"/>
                </a:solidFill>
                <a:latin typeface="Trebuchet MS"/>
                <a:ea typeface="Trebuchet MS"/>
                <a:cs typeface="Trebuchet MS"/>
                <a:sym typeface="Trebuchet MS"/>
              </a:rPr>
              <a:t>Deceptively simple</a:t>
            </a:r>
            <a:endParaRPr sz="2400">
              <a:solidFill>
                <a:srgbClr val="51535D"/>
              </a:solidFill>
              <a:latin typeface="Trebuchet MS"/>
              <a:ea typeface="Trebuchet MS"/>
              <a:cs typeface="Trebuchet MS"/>
              <a:sym typeface="Trebuchet MS"/>
            </a:endParaRPr>
          </a:p>
          <a:p>
            <a:pPr indent="-381000" lvl="0" marL="457200" rtl="0">
              <a:spcBef>
                <a:spcPts val="0"/>
              </a:spcBef>
              <a:spcAft>
                <a:spcPts val="0"/>
              </a:spcAft>
              <a:buClr>
                <a:srgbClr val="51535D"/>
              </a:buClr>
              <a:buSzPts val="2400"/>
              <a:buFont typeface="Trebuchet MS"/>
              <a:buChar char="●"/>
            </a:pPr>
            <a:r>
              <a:rPr lang="en" sz="2400">
                <a:solidFill>
                  <a:srgbClr val="51535D"/>
                </a:solidFill>
                <a:latin typeface="Trebuchet MS"/>
                <a:ea typeface="Trebuchet MS"/>
                <a:cs typeface="Trebuchet MS"/>
                <a:sym typeface="Trebuchet MS"/>
              </a:rPr>
              <a:t>Encourages collaboration</a:t>
            </a:r>
            <a:endParaRPr sz="2400">
              <a:solidFill>
                <a:srgbClr val="51535D"/>
              </a:solidFill>
              <a:latin typeface="Trebuchet MS"/>
              <a:ea typeface="Trebuchet MS"/>
              <a:cs typeface="Trebuchet MS"/>
              <a:sym typeface="Trebuchet MS"/>
            </a:endParaRPr>
          </a:p>
          <a:p>
            <a:pPr indent="-381000" lvl="0" marL="457200" rtl="0">
              <a:spcBef>
                <a:spcPts val="0"/>
              </a:spcBef>
              <a:spcAft>
                <a:spcPts val="0"/>
              </a:spcAft>
              <a:buClr>
                <a:srgbClr val="51535D"/>
              </a:buClr>
              <a:buSzPts val="2400"/>
              <a:buFont typeface="Trebuchet MS"/>
              <a:buChar char="●"/>
            </a:pPr>
            <a:r>
              <a:rPr lang="en" sz="2400">
                <a:solidFill>
                  <a:srgbClr val="51535D"/>
                </a:solidFill>
                <a:latin typeface="Trebuchet MS"/>
                <a:ea typeface="Trebuchet MS"/>
                <a:cs typeface="Trebuchet MS"/>
                <a:sym typeface="Trebuchet MS"/>
              </a:rPr>
              <a:t>Turns teams into managers of their own fate</a:t>
            </a:r>
            <a:endParaRPr sz="2400">
              <a:solidFill>
                <a:srgbClr val="51535D"/>
              </a:solidFill>
              <a:latin typeface="Trebuchet MS"/>
              <a:ea typeface="Trebuchet MS"/>
              <a:cs typeface="Trebuchet MS"/>
              <a:sym typeface="Trebuchet MS"/>
            </a:endParaRPr>
          </a:p>
          <a:p>
            <a:pPr indent="-381000" lvl="0" marL="457200" rtl="0">
              <a:spcBef>
                <a:spcPts val="0"/>
              </a:spcBef>
              <a:spcAft>
                <a:spcPts val="0"/>
              </a:spcAft>
              <a:buClr>
                <a:srgbClr val="51535D"/>
              </a:buClr>
              <a:buSzPts val="2400"/>
              <a:buFont typeface="Trebuchet MS"/>
              <a:buChar char="●"/>
            </a:pPr>
            <a:r>
              <a:rPr lang="en" sz="2400">
                <a:solidFill>
                  <a:srgbClr val="51535D"/>
                </a:solidFill>
                <a:latin typeface="Trebuchet MS"/>
                <a:ea typeface="Trebuchet MS"/>
                <a:cs typeface="Trebuchet MS"/>
                <a:sym typeface="Trebuchet MS"/>
              </a:rPr>
              <a:t>First Scrum Master courses were in 2003</a:t>
            </a:r>
            <a:endParaRPr sz="2400">
              <a:solidFill>
                <a:srgbClr val="51535D"/>
              </a:solidFill>
              <a:latin typeface="Trebuchet MS"/>
              <a:ea typeface="Trebuchet MS"/>
              <a:cs typeface="Trebuchet MS"/>
              <a:sym typeface="Trebuchet MS"/>
            </a:endParaRPr>
          </a:p>
          <a:p>
            <a:pPr indent="-381000" lvl="0" marL="457200" rtl="0">
              <a:spcBef>
                <a:spcPts val="0"/>
              </a:spcBef>
              <a:spcAft>
                <a:spcPts val="0"/>
              </a:spcAft>
              <a:buClr>
                <a:srgbClr val="51535D"/>
              </a:buClr>
              <a:buSzPts val="2400"/>
              <a:buFont typeface="Trebuchet MS"/>
              <a:buChar char="●"/>
            </a:pPr>
            <a:r>
              <a:rPr b="1" lang="en" sz="2400">
                <a:solidFill>
                  <a:srgbClr val="51535D"/>
                </a:solidFill>
                <a:latin typeface="Trebuchet MS"/>
                <a:ea typeface="Trebuchet MS"/>
                <a:cs typeface="Trebuchet MS"/>
                <a:sym typeface="Trebuchet MS"/>
              </a:rPr>
              <a:t>Scrum Master</a:t>
            </a:r>
            <a:r>
              <a:rPr lang="en" sz="2400">
                <a:solidFill>
                  <a:srgbClr val="51535D"/>
                </a:solidFill>
                <a:latin typeface="Trebuchet MS"/>
                <a:ea typeface="Trebuchet MS"/>
                <a:cs typeface="Trebuchet MS"/>
                <a:sym typeface="Trebuchet MS"/>
              </a:rPr>
              <a:t> and </a:t>
            </a:r>
            <a:r>
              <a:rPr b="1" lang="en" sz="2400">
                <a:solidFill>
                  <a:srgbClr val="51535D"/>
                </a:solidFill>
                <a:latin typeface="Trebuchet MS"/>
                <a:ea typeface="Trebuchet MS"/>
                <a:cs typeface="Trebuchet MS"/>
                <a:sym typeface="Trebuchet MS"/>
              </a:rPr>
              <a:t>Product Owner</a:t>
            </a:r>
            <a:r>
              <a:rPr lang="en" sz="2400">
                <a:solidFill>
                  <a:srgbClr val="51535D"/>
                </a:solidFill>
                <a:latin typeface="Trebuchet MS"/>
                <a:ea typeface="Trebuchet MS"/>
                <a:cs typeface="Trebuchet MS"/>
                <a:sym typeface="Trebuchet MS"/>
              </a:rPr>
              <a:t> now a recognised position within organisations</a:t>
            </a:r>
            <a:endParaRPr sz="2400">
              <a:solidFill>
                <a:srgbClr val="51535D"/>
              </a:solidFill>
              <a:latin typeface="Trebuchet MS"/>
              <a:ea typeface="Trebuchet MS"/>
              <a:cs typeface="Trebuchet MS"/>
              <a:sym typeface="Trebuchet MS"/>
            </a:endParaRP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31" name="Shape 931"/>
        <p:cNvGrpSpPr/>
        <p:nvPr/>
      </p:nvGrpSpPr>
      <p:grpSpPr>
        <a:xfrm>
          <a:off x="0" y="0"/>
          <a:ext cx="0" cy="0"/>
          <a:chOff x="0" y="0"/>
          <a:chExt cx="0" cy="0"/>
        </a:xfrm>
      </p:grpSpPr>
      <p:sp>
        <p:nvSpPr>
          <p:cNvPr id="932" name="Shape 932"/>
          <p:cNvSpPr txBox="1"/>
          <p:nvPr>
            <p:ph type="title"/>
          </p:nvPr>
        </p:nvSpPr>
        <p:spPr>
          <a:xfrm>
            <a:off x="457200" y="155628"/>
            <a:ext cx="8229600" cy="10446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a:t>Scrum Roles</a:t>
            </a:r>
            <a:endParaRPr/>
          </a:p>
        </p:txBody>
      </p:sp>
      <p:sp>
        <p:nvSpPr>
          <p:cNvPr id="933" name="Shape 933"/>
          <p:cNvSpPr txBox="1"/>
          <p:nvPr/>
        </p:nvSpPr>
        <p:spPr>
          <a:xfrm>
            <a:off x="457200" y="1297780"/>
            <a:ext cx="8229600" cy="3627900"/>
          </a:xfrm>
          <a:prstGeom prst="rect">
            <a:avLst/>
          </a:prstGeom>
          <a:noFill/>
          <a:ln>
            <a:noFill/>
          </a:ln>
        </p:spPr>
        <p:txBody>
          <a:bodyPr anchorCtr="0" anchor="t" bIns="91425" lIns="91425" spcFirstLastPara="1" rIns="91425" wrap="square" tIns="91425">
            <a:noAutofit/>
          </a:bodyPr>
          <a:lstStyle/>
          <a:p>
            <a:pPr indent="0" lvl="0" marL="0" rtl="0">
              <a:spcBef>
                <a:spcPts val="600"/>
              </a:spcBef>
              <a:spcAft>
                <a:spcPts val="0"/>
              </a:spcAft>
              <a:buNone/>
            </a:pPr>
            <a:r>
              <a:rPr lang="en" sz="3000">
                <a:solidFill>
                  <a:srgbClr val="51535D"/>
                </a:solidFill>
                <a:latin typeface="Trebuchet MS"/>
                <a:ea typeface="Trebuchet MS"/>
                <a:cs typeface="Trebuchet MS"/>
                <a:sym typeface="Trebuchet MS"/>
              </a:rPr>
              <a:t>Scrum recognises just three roles:</a:t>
            </a:r>
            <a:endParaRPr sz="3000">
              <a:solidFill>
                <a:srgbClr val="51535D"/>
              </a:solidFill>
              <a:latin typeface="Trebuchet MS"/>
              <a:ea typeface="Trebuchet MS"/>
              <a:cs typeface="Trebuchet MS"/>
              <a:sym typeface="Trebuchet MS"/>
            </a:endParaRPr>
          </a:p>
        </p:txBody>
      </p:sp>
      <p:pic>
        <p:nvPicPr>
          <p:cNvPr descr="men6.png" id="934" name="Shape 934"/>
          <p:cNvPicPr preferRelativeResize="0"/>
          <p:nvPr/>
        </p:nvPicPr>
        <p:blipFill>
          <a:blip r:embed="rId3">
            <a:alphaModFix/>
          </a:blip>
          <a:stretch>
            <a:fillRect/>
          </a:stretch>
        </p:blipFill>
        <p:spPr>
          <a:xfrm>
            <a:off x="6131800" y="1709750"/>
            <a:ext cx="2803950" cy="2803950"/>
          </a:xfrm>
          <a:prstGeom prst="rect">
            <a:avLst/>
          </a:prstGeom>
          <a:noFill/>
          <a:ln>
            <a:noFill/>
          </a:ln>
        </p:spPr>
      </p:pic>
      <p:pic>
        <p:nvPicPr>
          <p:cNvPr descr="boy10.png" id="935" name="Shape 935"/>
          <p:cNvPicPr preferRelativeResize="0"/>
          <p:nvPr/>
        </p:nvPicPr>
        <p:blipFill>
          <a:blip r:embed="rId4">
            <a:alphaModFix/>
          </a:blip>
          <a:stretch>
            <a:fillRect/>
          </a:stretch>
        </p:blipFill>
        <p:spPr>
          <a:xfrm>
            <a:off x="208225" y="1709750"/>
            <a:ext cx="2803950" cy="2803950"/>
          </a:xfrm>
          <a:prstGeom prst="rect">
            <a:avLst/>
          </a:prstGeom>
          <a:noFill/>
          <a:ln>
            <a:noFill/>
          </a:ln>
        </p:spPr>
      </p:pic>
      <p:pic>
        <p:nvPicPr>
          <p:cNvPr descr="female57.png" id="936" name="Shape 936"/>
          <p:cNvPicPr preferRelativeResize="0"/>
          <p:nvPr/>
        </p:nvPicPr>
        <p:blipFill>
          <a:blip r:embed="rId5">
            <a:alphaModFix/>
          </a:blip>
          <a:stretch>
            <a:fillRect/>
          </a:stretch>
        </p:blipFill>
        <p:spPr>
          <a:xfrm>
            <a:off x="3000425" y="1709763"/>
            <a:ext cx="2803950" cy="2803924"/>
          </a:xfrm>
          <a:prstGeom prst="rect">
            <a:avLst/>
          </a:prstGeom>
          <a:noFill/>
          <a:ln>
            <a:noFill/>
          </a:ln>
        </p:spPr>
      </p:pic>
      <p:sp>
        <p:nvSpPr>
          <p:cNvPr id="937" name="Shape 937"/>
          <p:cNvSpPr txBox="1"/>
          <p:nvPr/>
        </p:nvSpPr>
        <p:spPr>
          <a:xfrm>
            <a:off x="547413" y="3928525"/>
            <a:ext cx="2351700" cy="438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400">
                <a:solidFill>
                  <a:srgbClr val="6AA84F"/>
                </a:solidFill>
                <a:latin typeface="Trebuchet MS"/>
                <a:ea typeface="Trebuchet MS"/>
                <a:cs typeface="Trebuchet MS"/>
                <a:sym typeface="Trebuchet MS"/>
              </a:rPr>
              <a:t>Product Owner</a:t>
            </a:r>
            <a:endParaRPr b="1" sz="2400">
              <a:solidFill>
                <a:srgbClr val="6AA84F"/>
              </a:solidFill>
              <a:latin typeface="Trebuchet MS"/>
              <a:ea typeface="Trebuchet MS"/>
              <a:cs typeface="Trebuchet MS"/>
              <a:sym typeface="Trebuchet MS"/>
            </a:endParaRPr>
          </a:p>
        </p:txBody>
      </p:sp>
      <p:sp>
        <p:nvSpPr>
          <p:cNvPr id="938" name="Shape 938"/>
          <p:cNvSpPr txBox="1"/>
          <p:nvPr/>
        </p:nvSpPr>
        <p:spPr>
          <a:xfrm>
            <a:off x="3436963" y="3928525"/>
            <a:ext cx="2157000" cy="438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400">
                <a:solidFill>
                  <a:srgbClr val="6AA84F"/>
                </a:solidFill>
                <a:latin typeface="Trebuchet MS"/>
                <a:ea typeface="Trebuchet MS"/>
                <a:cs typeface="Trebuchet MS"/>
                <a:sym typeface="Trebuchet MS"/>
              </a:rPr>
              <a:t>Scrum Master</a:t>
            </a:r>
            <a:endParaRPr b="1" sz="2400">
              <a:solidFill>
                <a:srgbClr val="6AA84F"/>
              </a:solidFill>
              <a:latin typeface="Trebuchet MS"/>
              <a:ea typeface="Trebuchet MS"/>
              <a:cs typeface="Trebuchet MS"/>
              <a:sym typeface="Trebuchet MS"/>
            </a:endParaRPr>
          </a:p>
        </p:txBody>
      </p:sp>
      <p:sp>
        <p:nvSpPr>
          <p:cNvPr id="939" name="Shape 939"/>
          <p:cNvSpPr txBox="1"/>
          <p:nvPr/>
        </p:nvSpPr>
        <p:spPr>
          <a:xfrm>
            <a:off x="6455288" y="3928525"/>
            <a:ext cx="2157000" cy="438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400">
                <a:solidFill>
                  <a:srgbClr val="6AA84F"/>
                </a:solidFill>
                <a:latin typeface="Trebuchet MS"/>
                <a:ea typeface="Trebuchet MS"/>
                <a:cs typeface="Trebuchet MS"/>
                <a:sym typeface="Trebuchet MS"/>
              </a:rPr>
              <a:t>Scrum Team</a:t>
            </a:r>
            <a:endParaRPr b="1" sz="2400">
              <a:solidFill>
                <a:srgbClr val="6AA84F"/>
              </a:solidFill>
              <a:latin typeface="Trebuchet MS"/>
              <a:ea typeface="Trebuchet MS"/>
              <a:cs typeface="Trebuchet MS"/>
              <a:sym typeface="Trebuchet MS"/>
            </a:endParaRPr>
          </a:p>
        </p:txBody>
      </p:sp>
      <p:sp>
        <p:nvSpPr>
          <p:cNvPr id="940" name="Shape 940"/>
          <p:cNvSpPr/>
          <p:nvPr/>
        </p:nvSpPr>
        <p:spPr>
          <a:xfrm>
            <a:off x="2396550" y="2942825"/>
            <a:ext cx="1249500" cy="337800"/>
          </a:xfrm>
          <a:prstGeom prst="leftRightArrow">
            <a:avLst>
              <a:gd fmla="val 50000" name="adj1"/>
              <a:gd fmla="val 50000" name="adj2"/>
            </a:avLst>
          </a:prstGeom>
          <a:solidFill>
            <a:srgbClr val="93C47D"/>
          </a:solidFill>
          <a:ln cap="flat" cmpd="sng" w="19050">
            <a:solidFill>
              <a:srgbClr val="6AA84F"/>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41" name="Shape 941"/>
          <p:cNvSpPr/>
          <p:nvPr/>
        </p:nvSpPr>
        <p:spPr>
          <a:xfrm>
            <a:off x="5205775" y="2942825"/>
            <a:ext cx="1249500" cy="337800"/>
          </a:xfrm>
          <a:prstGeom prst="leftRightArrow">
            <a:avLst>
              <a:gd fmla="val 50000" name="adj1"/>
              <a:gd fmla="val 50000" name="adj2"/>
            </a:avLst>
          </a:prstGeom>
          <a:solidFill>
            <a:srgbClr val="93C47D"/>
          </a:solidFill>
          <a:ln cap="flat" cmpd="sng" w="19050">
            <a:solidFill>
              <a:srgbClr val="6AA84F"/>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42" name="Shape 942"/>
          <p:cNvSpPr/>
          <p:nvPr/>
        </p:nvSpPr>
        <p:spPr>
          <a:xfrm>
            <a:off x="2667484" y="2336750"/>
            <a:ext cx="3469800" cy="337800"/>
          </a:xfrm>
          <a:prstGeom prst="leftRightArrow">
            <a:avLst>
              <a:gd fmla="val 50000" name="adj1"/>
              <a:gd fmla="val 50000" name="adj2"/>
            </a:avLst>
          </a:prstGeom>
          <a:solidFill>
            <a:srgbClr val="93C47D"/>
          </a:solidFill>
          <a:ln cap="flat" cmpd="sng" w="19050">
            <a:solidFill>
              <a:srgbClr val="6AA84F"/>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6" name="Shape 946"/>
        <p:cNvGrpSpPr/>
        <p:nvPr/>
      </p:nvGrpSpPr>
      <p:grpSpPr>
        <a:xfrm>
          <a:off x="0" y="0"/>
          <a:ext cx="0" cy="0"/>
          <a:chOff x="0" y="0"/>
          <a:chExt cx="0" cy="0"/>
        </a:xfrm>
      </p:grpSpPr>
      <p:pic>
        <p:nvPicPr>
          <p:cNvPr descr="ScrumLargeLabelled.png" id="947" name="Shape 947"/>
          <p:cNvPicPr preferRelativeResize="0"/>
          <p:nvPr/>
        </p:nvPicPr>
        <p:blipFill>
          <a:blip r:embed="rId3">
            <a:alphaModFix/>
          </a:blip>
          <a:stretch>
            <a:fillRect/>
          </a:stretch>
        </p:blipFill>
        <p:spPr>
          <a:xfrm>
            <a:off x="1262250" y="1256462"/>
            <a:ext cx="7351449" cy="3192700"/>
          </a:xfrm>
          <a:prstGeom prst="rect">
            <a:avLst/>
          </a:prstGeom>
          <a:noFill/>
          <a:ln>
            <a:noFill/>
          </a:ln>
        </p:spPr>
      </p:pic>
      <p:sp>
        <p:nvSpPr>
          <p:cNvPr id="948" name="Shape 948"/>
          <p:cNvSpPr txBox="1"/>
          <p:nvPr/>
        </p:nvSpPr>
        <p:spPr>
          <a:xfrm>
            <a:off x="952488" y="4505400"/>
            <a:ext cx="7239000" cy="509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51535D"/>
                </a:solidFill>
                <a:latin typeface="Trebuchet MS"/>
                <a:ea typeface="Trebuchet MS"/>
                <a:cs typeface="Trebuchet MS"/>
                <a:sym typeface="Trebuchet MS"/>
              </a:rPr>
              <a:t>Original image source: Mountain Goat Software</a:t>
            </a:r>
            <a:endParaRPr>
              <a:solidFill>
                <a:srgbClr val="51535D"/>
              </a:solidFill>
              <a:latin typeface="Trebuchet MS"/>
              <a:ea typeface="Trebuchet MS"/>
              <a:cs typeface="Trebuchet MS"/>
              <a:sym typeface="Trebuchet MS"/>
            </a:endParaRPr>
          </a:p>
        </p:txBody>
      </p:sp>
      <p:pic>
        <p:nvPicPr>
          <p:cNvPr descr="11949897051068040075lightbulb_lit_benji_park_.svg.med.png" id="949" name="Shape 949"/>
          <p:cNvPicPr preferRelativeResize="0"/>
          <p:nvPr/>
        </p:nvPicPr>
        <p:blipFill>
          <a:blip r:embed="rId4">
            <a:alphaModFix/>
          </a:blip>
          <a:stretch>
            <a:fillRect/>
          </a:stretch>
        </p:blipFill>
        <p:spPr>
          <a:xfrm>
            <a:off x="621174" y="2176011"/>
            <a:ext cx="697300" cy="1353575"/>
          </a:xfrm>
          <a:prstGeom prst="rect">
            <a:avLst/>
          </a:prstGeom>
          <a:noFill/>
          <a:ln>
            <a:noFill/>
          </a:ln>
        </p:spPr>
      </p:pic>
      <p:sp>
        <p:nvSpPr>
          <p:cNvPr id="950" name="Shape 950"/>
          <p:cNvSpPr/>
          <p:nvPr/>
        </p:nvSpPr>
        <p:spPr>
          <a:xfrm>
            <a:off x="530313" y="1315863"/>
            <a:ext cx="879000" cy="509700"/>
          </a:xfrm>
          <a:prstGeom prst="roundRect">
            <a:avLst>
              <a:gd fmla="val 16667" name="adj"/>
            </a:avLst>
          </a:prstGeom>
          <a:solidFill>
            <a:srgbClr val="FCE7CA"/>
          </a:solidFill>
          <a:ln cap="flat" cmpd="sng" w="19050">
            <a:solidFill>
              <a:srgbClr val="51535D"/>
            </a:solidFill>
            <a:prstDash val="solid"/>
            <a:round/>
            <a:headEnd len="med" w="med" type="none"/>
            <a:tailEnd len="med" w="med"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rgbClr val="51535D"/>
                </a:solidFill>
              </a:rPr>
              <a:t>Product Vision</a:t>
            </a:r>
            <a:endParaRPr b="1" sz="1200">
              <a:solidFill>
                <a:srgbClr val="51535D"/>
              </a:solidFill>
            </a:endParaRPr>
          </a:p>
        </p:txBody>
      </p:sp>
      <p:cxnSp>
        <p:nvCxnSpPr>
          <p:cNvPr id="951" name="Shape 951"/>
          <p:cNvCxnSpPr>
            <a:stCxn id="950" idx="2"/>
            <a:endCxn id="949" idx="0"/>
          </p:cNvCxnSpPr>
          <p:nvPr/>
        </p:nvCxnSpPr>
        <p:spPr>
          <a:xfrm>
            <a:off x="969813" y="1825563"/>
            <a:ext cx="0" cy="350400"/>
          </a:xfrm>
          <a:prstGeom prst="straightConnector1">
            <a:avLst/>
          </a:prstGeom>
          <a:noFill/>
          <a:ln cap="flat" cmpd="sng" w="19050">
            <a:solidFill>
              <a:srgbClr val="51535D"/>
            </a:solidFill>
            <a:prstDash val="solid"/>
            <a:round/>
            <a:headEnd len="lg" w="lg" type="none"/>
            <a:tailEnd len="lg" w="lg" type="triangle"/>
          </a:ln>
        </p:spPr>
      </p:cxnSp>
      <p:sp>
        <p:nvSpPr>
          <p:cNvPr id="952" name="Shape 952"/>
          <p:cNvSpPr/>
          <p:nvPr/>
        </p:nvSpPr>
        <p:spPr>
          <a:xfrm>
            <a:off x="969813" y="3670513"/>
            <a:ext cx="944400" cy="350400"/>
          </a:xfrm>
          <a:prstGeom prst="rightArrow">
            <a:avLst>
              <a:gd fmla="val 50000" name="adj1"/>
              <a:gd fmla="val 50000" name="adj2"/>
            </a:avLst>
          </a:prstGeom>
          <a:solidFill>
            <a:srgbClr val="6AA84F"/>
          </a:solidFill>
          <a:ln cap="flat" cmpd="sng" w="19050">
            <a:solidFill>
              <a:srgbClr val="51535D"/>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53" name="Shape 953"/>
          <p:cNvSpPr txBox="1"/>
          <p:nvPr/>
        </p:nvSpPr>
        <p:spPr>
          <a:xfrm>
            <a:off x="457200" y="155628"/>
            <a:ext cx="8229600" cy="1044600"/>
          </a:xfrm>
          <a:prstGeom prst="rect">
            <a:avLst/>
          </a:prstGeom>
          <a:noFill/>
          <a:ln>
            <a:noFill/>
          </a:ln>
        </p:spPr>
        <p:txBody>
          <a:bodyPr anchorCtr="0" anchor="b" bIns="91425" lIns="91425" spcFirstLastPara="1" rIns="91425" wrap="square" tIns="91425">
            <a:noAutofit/>
          </a:bodyPr>
          <a:lstStyle/>
          <a:p>
            <a:pPr indent="0" lvl="0" marL="0" rtl="0">
              <a:spcBef>
                <a:spcPts val="0"/>
              </a:spcBef>
              <a:spcAft>
                <a:spcPts val="0"/>
              </a:spcAft>
              <a:buNone/>
            </a:pPr>
            <a:r>
              <a:rPr lang="en" sz="4800">
                <a:solidFill>
                  <a:srgbClr val="51535D"/>
                </a:solidFill>
                <a:latin typeface="Trebuchet MS"/>
                <a:ea typeface="Trebuchet MS"/>
                <a:cs typeface="Trebuchet MS"/>
                <a:sym typeface="Trebuchet MS"/>
              </a:rPr>
              <a:t>Scrum Framework</a:t>
            </a:r>
            <a:endParaRPr sz="4800">
              <a:solidFill>
                <a:srgbClr val="51535D"/>
              </a:solidFill>
              <a:latin typeface="Trebuchet MS"/>
              <a:ea typeface="Trebuchet MS"/>
              <a:cs typeface="Trebuchet MS"/>
              <a:sym typeface="Trebuchet MS"/>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57" name="Shape 957"/>
        <p:cNvGrpSpPr/>
        <p:nvPr/>
      </p:nvGrpSpPr>
      <p:grpSpPr>
        <a:xfrm>
          <a:off x="0" y="0"/>
          <a:ext cx="0" cy="0"/>
          <a:chOff x="0" y="0"/>
          <a:chExt cx="0" cy="0"/>
        </a:xfrm>
      </p:grpSpPr>
      <p:sp>
        <p:nvSpPr>
          <p:cNvPr id="958" name="Shape 958"/>
          <p:cNvSpPr txBox="1"/>
          <p:nvPr>
            <p:ph type="title"/>
          </p:nvPr>
        </p:nvSpPr>
        <p:spPr>
          <a:xfrm>
            <a:off x="457200" y="155628"/>
            <a:ext cx="8229600" cy="10446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a:t>Scrum Events</a:t>
            </a:r>
            <a:endParaRPr/>
          </a:p>
        </p:txBody>
      </p:sp>
      <p:graphicFrame>
        <p:nvGraphicFramePr>
          <p:cNvPr id="959" name="Shape 959"/>
          <p:cNvGraphicFramePr/>
          <p:nvPr/>
        </p:nvGraphicFramePr>
        <p:xfrm>
          <a:off x="996475" y="1162050"/>
          <a:ext cx="3000000" cy="3000000"/>
        </p:xfrm>
        <a:graphic>
          <a:graphicData uri="http://schemas.openxmlformats.org/drawingml/2006/table">
            <a:tbl>
              <a:tblPr>
                <a:noFill/>
                <a:tableStyleId>{453A5350-BCB1-4CB0-A9CE-967633A5E9A5}</a:tableStyleId>
              </a:tblPr>
              <a:tblGrid>
                <a:gridCol w="1957750"/>
                <a:gridCol w="5281250"/>
              </a:tblGrid>
              <a:tr h="381000">
                <a:tc>
                  <a:txBody>
                    <a:bodyPr>
                      <a:noAutofit/>
                    </a:bodyPr>
                    <a:lstStyle/>
                    <a:p>
                      <a:pPr indent="0" lvl="0" marL="0" rtl="0">
                        <a:spcBef>
                          <a:spcPts val="0"/>
                        </a:spcBef>
                        <a:spcAft>
                          <a:spcPts val="0"/>
                        </a:spcAft>
                        <a:buNone/>
                      </a:pPr>
                      <a:r>
                        <a:rPr lang="en">
                          <a:solidFill>
                            <a:schemeClr val="dk2"/>
                          </a:solidFill>
                          <a:latin typeface="Trebuchet MS"/>
                          <a:ea typeface="Trebuchet MS"/>
                          <a:cs typeface="Trebuchet MS"/>
                          <a:sym typeface="Trebuchet MS"/>
                        </a:rPr>
                        <a:t>Sprint </a:t>
                      </a:r>
                      <a:endParaRPr>
                        <a:solidFill>
                          <a:schemeClr val="dk2"/>
                        </a:solidFill>
                        <a:latin typeface="Trebuchet MS"/>
                        <a:ea typeface="Trebuchet MS"/>
                        <a:cs typeface="Trebuchet MS"/>
                        <a:sym typeface="Trebuchet MS"/>
                      </a:endParaRPr>
                    </a:p>
                  </a:txBody>
                  <a:tcPr marT="91425" marB="91425" marR="91425" marL="91425"/>
                </a:tc>
                <a:tc>
                  <a:txBody>
                    <a:bodyPr>
                      <a:noAutofit/>
                    </a:bodyPr>
                    <a:lstStyle/>
                    <a:p>
                      <a:pPr indent="0" lvl="0" marL="0" rtl="0">
                        <a:spcBef>
                          <a:spcPts val="0"/>
                        </a:spcBef>
                        <a:spcAft>
                          <a:spcPts val="0"/>
                        </a:spcAft>
                        <a:buNone/>
                      </a:pPr>
                      <a:r>
                        <a:rPr lang="en">
                          <a:solidFill>
                            <a:schemeClr val="dk2"/>
                          </a:solidFill>
                          <a:latin typeface="Trebuchet MS"/>
                          <a:ea typeface="Trebuchet MS"/>
                          <a:cs typeface="Trebuchet MS"/>
                          <a:sym typeface="Trebuchet MS"/>
                        </a:rPr>
                        <a:t>Time-boxed period of time where complete and “done” software is delivered.</a:t>
                      </a:r>
                      <a:endParaRPr>
                        <a:solidFill>
                          <a:schemeClr val="dk2"/>
                        </a:solidFill>
                        <a:latin typeface="Trebuchet MS"/>
                        <a:ea typeface="Trebuchet MS"/>
                        <a:cs typeface="Trebuchet MS"/>
                        <a:sym typeface="Trebuchet MS"/>
                      </a:endParaRPr>
                    </a:p>
                  </a:txBody>
                  <a:tcPr marT="91425" marB="91425" marR="91425" marL="91425"/>
                </a:tc>
              </a:tr>
              <a:tr h="381000">
                <a:tc>
                  <a:txBody>
                    <a:bodyPr>
                      <a:noAutofit/>
                    </a:bodyPr>
                    <a:lstStyle/>
                    <a:p>
                      <a:pPr indent="0" lvl="0" marL="0" rtl="0">
                        <a:spcBef>
                          <a:spcPts val="0"/>
                        </a:spcBef>
                        <a:spcAft>
                          <a:spcPts val="0"/>
                        </a:spcAft>
                        <a:buNone/>
                      </a:pPr>
                      <a:r>
                        <a:rPr lang="en">
                          <a:solidFill>
                            <a:schemeClr val="dk2"/>
                          </a:solidFill>
                          <a:latin typeface="Trebuchet MS"/>
                          <a:ea typeface="Trebuchet MS"/>
                          <a:cs typeface="Trebuchet MS"/>
                          <a:sym typeface="Trebuchet MS"/>
                        </a:rPr>
                        <a:t>Sprint Planning</a:t>
                      </a:r>
                      <a:endParaRPr>
                        <a:solidFill>
                          <a:schemeClr val="dk2"/>
                        </a:solidFill>
                        <a:latin typeface="Trebuchet MS"/>
                        <a:ea typeface="Trebuchet MS"/>
                        <a:cs typeface="Trebuchet MS"/>
                        <a:sym typeface="Trebuchet MS"/>
                      </a:endParaRPr>
                    </a:p>
                  </a:txBody>
                  <a:tcPr marT="91425" marB="91425" marR="91425" marL="91425"/>
                </a:tc>
                <a:tc>
                  <a:txBody>
                    <a:bodyPr>
                      <a:noAutofit/>
                    </a:bodyPr>
                    <a:lstStyle/>
                    <a:p>
                      <a:pPr indent="0" lvl="0" marL="0" rtl="0">
                        <a:spcBef>
                          <a:spcPts val="0"/>
                        </a:spcBef>
                        <a:spcAft>
                          <a:spcPts val="0"/>
                        </a:spcAft>
                        <a:buNone/>
                      </a:pPr>
                      <a:r>
                        <a:rPr lang="en">
                          <a:solidFill>
                            <a:schemeClr val="dk2"/>
                          </a:solidFill>
                          <a:latin typeface="Trebuchet MS"/>
                          <a:ea typeface="Trebuchet MS"/>
                          <a:cs typeface="Trebuchet MS"/>
                          <a:sym typeface="Trebuchet MS"/>
                        </a:rPr>
                        <a:t>The work to be performed in the Sprint is planned at the Sprint Planning session.</a:t>
                      </a:r>
                      <a:endParaRPr>
                        <a:solidFill>
                          <a:schemeClr val="dk2"/>
                        </a:solidFill>
                        <a:latin typeface="Trebuchet MS"/>
                        <a:ea typeface="Trebuchet MS"/>
                        <a:cs typeface="Trebuchet MS"/>
                        <a:sym typeface="Trebuchet MS"/>
                      </a:endParaRPr>
                    </a:p>
                  </a:txBody>
                  <a:tcPr marT="91425" marB="91425" marR="91425" marL="91425"/>
                </a:tc>
              </a:tr>
              <a:tr h="381000">
                <a:tc>
                  <a:txBody>
                    <a:bodyPr>
                      <a:noAutofit/>
                    </a:bodyPr>
                    <a:lstStyle/>
                    <a:p>
                      <a:pPr indent="0" lvl="0" marL="0" rtl="0">
                        <a:spcBef>
                          <a:spcPts val="0"/>
                        </a:spcBef>
                        <a:spcAft>
                          <a:spcPts val="0"/>
                        </a:spcAft>
                        <a:buNone/>
                      </a:pPr>
                      <a:r>
                        <a:rPr lang="en">
                          <a:solidFill>
                            <a:schemeClr val="dk2"/>
                          </a:solidFill>
                          <a:latin typeface="Trebuchet MS"/>
                          <a:ea typeface="Trebuchet MS"/>
                          <a:cs typeface="Trebuchet MS"/>
                          <a:sym typeface="Trebuchet MS"/>
                        </a:rPr>
                        <a:t>Daily Scrum</a:t>
                      </a:r>
                      <a:endParaRPr>
                        <a:solidFill>
                          <a:schemeClr val="dk2"/>
                        </a:solidFill>
                        <a:latin typeface="Trebuchet MS"/>
                        <a:ea typeface="Trebuchet MS"/>
                        <a:cs typeface="Trebuchet MS"/>
                        <a:sym typeface="Trebuchet MS"/>
                      </a:endParaRPr>
                    </a:p>
                  </a:txBody>
                  <a:tcPr marT="91425" marB="91425" marR="91425" marL="91425"/>
                </a:tc>
                <a:tc>
                  <a:txBody>
                    <a:bodyPr>
                      <a:noAutofit/>
                    </a:bodyPr>
                    <a:lstStyle/>
                    <a:p>
                      <a:pPr indent="0" lvl="0" marL="0" rtl="0">
                        <a:spcBef>
                          <a:spcPts val="0"/>
                        </a:spcBef>
                        <a:spcAft>
                          <a:spcPts val="0"/>
                        </a:spcAft>
                        <a:buNone/>
                      </a:pPr>
                      <a:r>
                        <a:rPr lang="en">
                          <a:solidFill>
                            <a:schemeClr val="dk2"/>
                          </a:solidFill>
                          <a:latin typeface="Trebuchet MS"/>
                          <a:ea typeface="Trebuchet MS"/>
                          <a:cs typeface="Trebuchet MS"/>
                          <a:sym typeface="Trebuchet MS"/>
                        </a:rPr>
                        <a:t>The Daily Scrum is a time-boxed event for the team to synchronise activities and create a plan for the next 24 hours.</a:t>
                      </a:r>
                      <a:endParaRPr>
                        <a:solidFill>
                          <a:schemeClr val="dk2"/>
                        </a:solidFill>
                        <a:latin typeface="Trebuchet MS"/>
                        <a:ea typeface="Trebuchet MS"/>
                        <a:cs typeface="Trebuchet MS"/>
                        <a:sym typeface="Trebuchet MS"/>
                      </a:endParaRPr>
                    </a:p>
                  </a:txBody>
                  <a:tcPr marT="91425" marB="91425" marR="91425" marL="91425"/>
                </a:tc>
              </a:tr>
              <a:tr h="381000">
                <a:tc>
                  <a:txBody>
                    <a:bodyPr>
                      <a:noAutofit/>
                    </a:bodyPr>
                    <a:lstStyle/>
                    <a:p>
                      <a:pPr indent="0" lvl="0" marL="0" rtl="0">
                        <a:spcBef>
                          <a:spcPts val="0"/>
                        </a:spcBef>
                        <a:spcAft>
                          <a:spcPts val="0"/>
                        </a:spcAft>
                        <a:buNone/>
                      </a:pPr>
                      <a:r>
                        <a:rPr lang="en">
                          <a:solidFill>
                            <a:schemeClr val="dk2"/>
                          </a:solidFill>
                          <a:latin typeface="Trebuchet MS"/>
                          <a:ea typeface="Trebuchet MS"/>
                          <a:cs typeface="Trebuchet MS"/>
                          <a:sym typeface="Trebuchet MS"/>
                        </a:rPr>
                        <a:t>Sprint Demo</a:t>
                      </a:r>
                      <a:endParaRPr>
                        <a:solidFill>
                          <a:schemeClr val="dk2"/>
                        </a:solidFill>
                        <a:latin typeface="Trebuchet MS"/>
                        <a:ea typeface="Trebuchet MS"/>
                        <a:cs typeface="Trebuchet MS"/>
                        <a:sym typeface="Trebuchet MS"/>
                      </a:endParaRPr>
                    </a:p>
                  </a:txBody>
                  <a:tcPr marT="91425" marB="91425" marR="91425" marL="91425"/>
                </a:tc>
                <a:tc>
                  <a:txBody>
                    <a:bodyPr>
                      <a:noAutofit/>
                    </a:bodyPr>
                    <a:lstStyle/>
                    <a:p>
                      <a:pPr indent="0" lvl="0" marL="0" rtl="0">
                        <a:spcBef>
                          <a:spcPts val="0"/>
                        </a:spcBef>
                        <a:spcAft>
                          <a:spcPts val="0"/>
                        </a:spcAft>
                        <a:buNone/>
                      </a:pPr>
                      <a:r>
                        <a:rPr lang="en">
                          <a:solidFill>
                            <a:schemeClr val="dk2"/>
                          </a:solidFill>
                          <a:latin typeface="Trebuchet MS"/>
                          <a:ea typeface="Trebuchet MS"/>
                          <a:cs typeface="Trebuchet MS"/>
                          <a:sym typeface="Trebuchet MS"/>
                        </a:rPr>
                        <a:t>The team will show what they have completed by walking through completed user stories to show them “done”.</a:t>
                      </a:r>
                      <a:endParaRPr>
                        <a:solidFill>
                          <a:schemeClr val="dk2"/>
                        </a:solidFill>
                        <a:latin typeface="Trebuchet MS"/>
                        <a:ea typeface="Trebuchet MS"/>
                        <a:cs typeface="Trebuchet MS"/>
                        <a:sym typeface="Trebuchet MS"/>
                      </a:endParaRPr>
                    </a:p>
                  </a:txBody>
                  <a:tcPr marT="91425" marB="91425" marR="91425" marL="91425"/>
                </a:tc>
              </a:tr>
              <a:tr h="381000">
                <a:tc>
                  <a:txBody>
                    <a:bodyPr>
                      <a:noAutofit/>
                    </a:bodyPr>
                    <a:lstStyle/>
                    <a:p>
                      <a:pPr indent="0" lvl="0" marL="0" rtl="0">
                        <a:spcBef>
                          <a:spcPts val="0"/>
                        </a:spcBef>
                        <a:spcAft>
                          <a:spcPts val="0"/>
                        </a:spcAft>
                        <a:buNone/>
                      </a:pPr>
                      <a:r>
                        <a:rPr lang="en">
                          <a:solidFill>
                            <a:schemeClr val="dk2"/>
                          </a:solidFill>
                          <a:latin typeface="Trebuchet MS"/>
                          <a:ea typeface="Trebuchet MS"/>
                          <a:cs typeface="Trebuchet MS"/>
                          <a:sym typeface="Trebuchet MS"/>
                        </a:rPr>
                        <a:t>Sprint Retrospective</a:t>
                      </a:r>
                      <a:endParaRPr>
                        <a:solidFill>
                          <a:schemeClr val="dk2"/>
                        </a:solidFill>
                        <a:latin typeface="Trebuchet MS"/>
                        <a:ea typeface="Trebuchet MS"/>
                        <a:cs typeface="Trebuchet MS"/>
                        <a:sym typeface="Trebuchet MS"/>
                      </a:endParaRPr>
                    </a:p>
                  </a:txBody>
                  <a:tcPr marT="91425" marB="91425" marR="91425" marL="91425"/>
                </a:tc>
                <a:tc>
                  <a:txBody>
                    <a:bodyPr>
                      <a:noAutofit/>
                    </a:bodyPr>
                    <a:lstStyle/>
                    <a:p>
                      <a:pPr indent="0" lvl="0" marL="0" rtl="0">
                        <a:spcBef>
                          <a:spcPts val="0"/>
                        </a:spcBef>
                        <a:spcAft>
                          <a:spcPts val="0"/>
                        </a:spcAft>
                        <a:buNone/>
                      </a:pPr>
                      <a:r>
                        <a:rPr lang="en">
                          <a:solidFill>
                            <a:schemeClr val="dk2"/>
                          </a:solidFill>
                          <a:latin typeface="Trebuchet MS"/>
                          <a:ea typeface="Trebuchet MS"/>
                          <a:cs typeface="Trebuchet MS"/>
                          <a:sym typeface="Trebuchet MS"/>
                        </a:rPr>
                        <a:t>Inspect how the last Sprint went, identify and order the major items that went well and potential improvements, and create a plan for implementing improvements to the way the Scrum Team does its work.</a:t>
                      </a:r>
                      <a:endParaRPr>
                        <a:solidFill>
                          <a:schemeClr val="dk2"/>
                        </a:solidFill>
                        <a:latin typeface="Trebuchet MS"/>
                        <a:ea typeface="Trebuchet MS"/>
                        <a:cs typeface="Trebuchet MS"/>
                        <a:sym typeface="Trebuchet MS"/>
                      </a:endParaRPr>
                    </a:p>
                  </a:txBody>
                  <a:tcPr marT="91425" marB="91425" marR="91425" marL="91425"/>
                </a:tc>
              </a:tr>
            </a:tbl>
          </a:graphicData>
        </a:graphic>
      </p:graphicFrame>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3" name="Shape 963"/>
        <p:cNvGrpSpPr/>
        <p:nvPr/>
      </p:nvGrpSpPr>
      <p:grpSpPr>
        <a:xfrm>
          <a:off x="0" y="0"/>
          <a:ext cx="0" cy="0"/>
          <a:chOff x="0" y="0"/>
          <a:chExt cx="0" cy="0"/>
        </a:xfrm>
      </p:grpSpPr>
      <p:sp>
        <p:nvSpPr>
          <p:cNvPr id="964" name="Shape 964"/>
          <p:cNvSpPr txBox="1"/>
          <p:nvPr>
            <p:ph type="title"/>
          </p:nvPr>
        </p:nvSpPr>
        <p:spPr>
          <a:xfrm>
            <a:off x="457200" y="155628"/>
            <a:ext cx="8229600" cy="10446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a:t>Scrum’s 5 Values</a:t>
            </a:r>
            <a:endParaRPr/>
          </a:p>
        </p:txBody>
      </p:sp>
      <p:pic>
        <p:nvPicPr>
          <p:cNvPr descr="30790dd-300x141.jpg" id="965" name="Shape 965"/>
          <p:cNvPicPr preferRelativeResize="0"/>
          <p:nvPr/>
        </p:nvPicPr>
        <p:blipFill>
          <a:blip r:embed="rId3">
            <a:alphaModFix/>
          </a:blip>
          <a:stretch>
            <a:fillRect/>
          </a:stretch>
        </p:blipFill>
        <p:spPr>
          <a:xfrm>
            <a:off x="1581275" y="1460325"/>
            <a:ext cx="5981450" cy="2811275"/>
          </a:xfrm>
          <a:prstGeom prst="rect">
            <a:avLst/>
          </a:prstGeom>
          <a:noFill/>
          <a:ln cap="flat" cmpd="sng" w="9525">
            <a:solidFill>
              <a:schemeClr val="dk2"/>
            </a:solidFill>
            <a:prstDash val="solid"/>
            <a:round/>
            <a:headEnd len="med" w="med" type="none"/>
            <a:tailEnd len="med" w="med" type="none"/>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8" name="Shape 188"/>
        <p:cNvGrpSpPr/>
        <p:nvPr/>
      </p:nvGrpSpPr>
      <p:grpSpPr>
        <a:xfrm>
          <a:off x="0" y="0"/>
          <a:ext cx="0" cy="0"/>
          <a:chOff x="0" y="0"/>
          <a:chExt cx="0" cy="0"/>
        </a:xfrm>
      </p:grpSpPr>
      <p:sp>
        <p:nvSpPr>
          <p:cNvPr id="189" name="Shape 189"/>
          <p:cNvSpPr txBox="1"/>
          <p:nvPr>
            <p:ph type="title"/>
          </p:nvPr>
        </p:nvSpPr>
        <p:spPr>
          <a:xfrm>
            <a:off x="457200" y="155628"/>
            <a:ext cx="8229600" cy="10446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a:t>Agile Manifesto</a:t>
            </a:r>
            <a:endParaRPr/>
          </a:p>
        </p:txBody>
      </p:sp>
      <p:sp>
        <p:nvSpPr>
          <p:cNvPr id="190" name="Shape 190"/>
          <p:cNvSpPr txBox="1"/>
          <p:nvPr>
            <p:ph idx="1" type="body"/>
          </p:nvPr>
        </p:nvSpPr>
        <p:spPr>
          <a:xfrm>
            <a:off x="457200" y="1297780"/>
            <a:ext cx="8229600" cy="3627900"/>
          </a:xfrm>
          <a:prstGeom prst="rect">
            <a:avLst/>
          </a:prstGeom>
        </p:spPr>
        <p:txBody>
          <a:bodyPr anchorCtr="0" anchor="t" bIns="91425" lIns="91425" spcFirstLastPara="1" rIns="91425" wrap="square" tIns="91425">
            <a:noAutofit/>
          </a:bodyPr>
          <a:lstStyle/>
          <a:p>
            <a:pPr indent="0" lvl="0" marL="0" algn="ctr">
              <a:lnSpc>
                <a:spcPct val="115000"/>
              </a:lnSpc>
              <a:spcBef>
                <a:spcPts val="0"/>
              </a:spcBef>
              <a:spcAft>
                <a:spcPts val="0"/>
              </a:spcAft>
              <a:buClr>
                <a:schemeClr val="dk1"/>
              </a:buClr>
              <a:buSzPts val="1100"/>
              <a:buFont typeface="Arial"/>
              <a:buNone/>
            </a:pPr>
            <a:r>
              <a:rPr lang="en" sz="1800"/>
              <a:t>“We are uncovering better ways of developing software by doing it and helping others do it.”</a:t>
            </a:r>
            <a:endParaRPr sz="1800"/>
          </a:p>
          <a:p>
            <a:pPr indent="0" lvl="0" marL="0" algn="ctr">
              <a:lnSpc>
                <a:spcPct val="115000"/>
              </a:lnSpc>
              <a:spcBef>
                <a:spcPts val="0"/>
              </a:spcBef>
              <a:spcAft>
                <a:spcPts val="0"/>
              </a:spcAft>
              <a:buClr>
                <a:schemeClr val="dk1"/>
              </a:buClr>
              <a:buSzPts val="1100"/>
              <a:buFont typeface="Arial"/>
              <a:buNone/>
            </a:pPr>
            <a:r>
              <a:t/>
            </a:r>
            <a:endParaRPr sz="1800"/>
          </a:p>
          <a:p>
            <a:pPr indent="0" lvl="0" marL="0" algn="ctr">
              <a:lnSpc>
                <a:spcPct val="115000"/>
              </a:lnSpc>
              <a:spcBef>
                <a:spcPts val="0"/>
              </a:spcBef>
              <a:spcAft>
                <a:spcPts val="0"/>
              </a:spcAft>
              <a:buClr>
                <a:schemeClr val="dk1"/>
              </a:buClr>
              <a:buSzPts val="1100"/>
              <a:buFont typeface="Arial"/>
              <a:buNone/>
            </a:pPr>
            <a:r>
              <a:rPr lang="en" sz="1800"/>
              <a:t>Through this work we have come to value:</a:t>
            </a:r>
            <a:endParaRPr sz="1800"/>
          </a:p>
          <a:p>
            <a:pPr indent="0" lvl="0" marL="0" algn="ctr">
              <a:lnSpc>
                <a:spcPct val="115000"/>
              </a:lnSpc>
              <a:spcBef>
                <a:spcPts val="0"/>
              </a:spcBef>
              <a:spcAft>
                <a:spcPts val="0"/>
              </a:spcAft>
              <a:buClr>
                <a:schemeClr val="dk1"/>
              </a:buClr>
              <a:buSzPts val="1100"/>
              <a:buFont typeface="Arial"/>
              <a:buNone/>
            </a:pPr>
            <a:r>
              <a:rPr b="1" lang="en" sz="1800">
                <a:solidFill>
                  <a:srgbClr val="6AA84F"/>
                </a:solidFill>
              </a:rPr>
              <a:t>Individuals and interactions</a:t>
            </a:r>
            <a:r>
              <a:rPr lang="en" sz="1800"/>
              <a:t> </a:t>
            </a:r>
            <a:r>
              <a:rPr i="1" lang="en" sz="1800"/>
              <a:t>over</a:t>
            </a:r>
            <a:r>
              <a:rPr lang="en" sz="1800"/>
              <a:t> </a:t>
            </a:r>
            <a:r>
              <a:rPr b="1" lang="en" sz="1800"/>
              <a:t>processes and tools</a:t>
            </a:r>
            <a:endParaRPr b="1" sz="1800"/>
          </a:p>
          <a:p>
            <a:pPr indent="0" lvl="0" marL="0" algn="ctr">
              <a:lnSpc>
                <a:spcPct val="115000"/>
              </a:lnSpc>
              <a:spcBef>
                <a:spcPts val="0"/>
              </a:spcBef>
              <a:spcAft>
                <a:spcPts val="0"/>
              </a:spcAft>
              <a:buClr>
                <a:schemeClr val="dk1"/>
              </a:buClr>
              <a:buSzPts val="1100"/>
              <a:buFont typeface="Arial"/>
              <a:buNone/>
            </a:pPr>
            <a:r>
              <a:rPr b="1" lang="en" sz="1800">
                <a:solidFill>
                  <a:srgbClr val="6AA84F"/>
                </a:solidFill>
              </a:rPr>
              <a:t>Working software</a:t>
            </a:r>
            <a:r>
              <a:rPr lang="en" sz="1800"/>
              <a:t> </a:t>
            </a:r>
            <a:r>
              <a:rPr i="1" lang="en" sz="1800"/>
              <a:t>over</a:t>
            </a:r>
            <a:r>
              <a:rPr lang="en" sz="1800"/>
              <a:t> </a:t>
            </a:r>
            <a:r>
              <a:rPr b="1" lang="en" sz="1800"/>
              <a:t>comprehensive documentation</a:t>
            </a:r>
            <a:endParaRPr b="1" sz="1800"/>
          </a:p>
          <a:p>
            <a:pPr indent="0" lvl="0" marL="0" algn="ctr">
              <a:lnSpc>
                <a:spcPct val="115000"/>
              </a:lnSpc>
              <a:spcBef>
                <a:spcPts val="0"/>
              </a:spcBef>
              <a:spcAft>
                <a:spcPts val="0"/>
              </a:spcAft>
              <a:buClr>
                <a:schemeClr val="dk1"/>
              </a:buClr>
              <a:buSzPts val="1100"/>
              <a:buFont typeface="Arial"/>
              <a:buNone/>
            </a:pPr>
            <a:r>
              <a:rPr b="1" lang="en" sz="1800">
                <a:solidFill>
                  <a:srgbClr val="6AA84F"/>
                </a:solidFill>
              </a:rPr>
              <a:t>Customer collaboration</a:t>
            </a:r>
            <a:r>
              <a:rPr lang="en" sz="1800"/>
              <a:t> </a:t>
            </a:r>
            <a:r>
              <a:rPr i="1" lang="en" sz="1800"/>
              <a:t>over</a:t>
            </a:r>
            <a:r>
              <a:rPr lang="en" sz="1800"/>
              <a:t> </a:t>
            </a:r>
            <a:r>
              <a:rPr b="1" lang="en" sz="1800"/>
              <a:t>contract negotiation</a:t>
            </a:r>
            <a:endParaRPr b="1" sz="1800"/>
          </a:p>
          <a:p>
            <a:pPr indent="0" lvl="0" marL="0" algn="ctr">
              <a:lnSpc>
                <a:spcPct val="115000"/>
              </a:lnSpc>
              <a:spcBef>
                <a:spcPts val="0"/>
              </a:spcBef>
              <a:spcAft>
                <a:spcPts val="0"/>
              </a:spcAft>
              <a:buClr>
                <a:schemeClr val="dk1"/>
              </a:buClr>
              <a:buSzPts val="1100"/>
              <a:buFont typeface="Arial"/>
              <a:buNone/>
            </a:pPr>
            <a:r>
              <a:rPr b="1" lang="en" sz="1800">
                <a:solidFill>
                  <a:srgbClr val="6AA84F"/>
                </a:solidFill>
              </a:rPr>
              <a:t>Responding to change</a:t>
            </a:r>
            <a:r>
              <a:rPr lang="en" sz="1800"/>
              <a:t> </a:t>
            </a:r>
            <a:r>
              <a:rPr i="1" lang="en" sz="1800"/>
              <a:t>over</a:t>
            </a:r>
            <a:r>
              <a:rPr lang="en" sz="1800"/>
              <a:t> </a:t>
            </a:r>
            <a:r>
              <a:rPr b="1" lang="en" sz="1800"/>
              <a:t>following a plan</a:t>
            </a:r>
            <a:endParaRPr b="1" sz="1800"/>
          </a:p>
          <a:p>
            <a:pPr indent="0" lvl="0" marL="0" algn="ctr">
              <a:lnSpc>
                <a:spcPct val="115000"/>
              </a:lnSpc>
              <a:spcBef>
                <a:spcPts val="0"/>
              </a:spcBef>
              <a:spcAft>
                <a:spcPts val="0"/>
              </a:spcAft>
              <a:buClr>
                <a:schemeClr val="dk1"/>
              </a:buClr>
              <a:buSzPts val="1100"/>
              <a:buFont typeface="Arial"/>
              <a:buNone/>
            </a:pPr>
            <a:r>
              <a:t/>
            </a:r>
            <a:endParaRPr sz="1800"/>
          </a:p>
          <a:p>
            <a:pPr indent="0" lvl="0" marL="0" algn="ctr">
              <a:lnSpc>
                <a:spcPct val="115000"/>
              </a:lnSpc>
              <a:spcBef>
                <a:spcPts val="0"/>
              </a:spcBef>
              <a:spcAft>
                <a:spcPts val="0"/>
              </a:spcAft>
              <a:buClr>
                <a:schemeClr val="dk1"/>
              </a:buClr>
              <a:buSzPts val="1100"/>
              <a:buFont typeface="Arial"/>
              <a:buNone/>
            </a:pPr>
            <a:r>
              <a:rPr lang="en" sz="1800"/>
              <a:t>“That is, while there is value in the items on the right, we value the items on the left more.”</a:t>
            </a:r>
            <a:endParaRPr sz="1800"/>
          </a:p>
          <a:p>
            <a:pPr indent="0" lvl="0" marL="0">
              <a:spcBef>
                <a:spcPts val="600"/>
              </a:spcBef>
              <a:spcAft>
                <a:spcPts val="0"/>
              </a:spcAft>
              <a:buNone/>
            </a:pPr>
            <a:r>
              <a:t/>
            </a:r>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9" name="Shape 969"/>
        <p:cNvGrpSpPr/>
        <p:nvPr/>
      </p:nvGrpSpPr>
      <p:grpSpPr>
        <a:xfrm>
          <a:off x="0" y="0"/>
          <a:ext cx="0" cy="0"/>
          <a:chOff x="0" y="0"/>
          <a:chExt cx="0" cy="0"/>
        </a:xfrm>
      </p:grpSpPr>
      <p:sp>
        <p:nvSpPr>
          <p:cNvPr id="970" name="Shape 970"/>
          <p:cNvSpPr txBox="1"/>
          <p:nvPr>
            <p:ph type="title"/>
          </p:nvPr>
        </p:nvSpPr>
        <p:spPr>
          <a:xfrm>
            <a:off x="457200" y="155628"/>
            <a:ext cx="8229600" cy="10446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sz="4500"/>
              <a:t>XP (Extreme Programming)</a:t>
            </a:r>
            <a:endParaRPr sz="4500"/>
          </a:p>
        </p:txBody>
      </p:sp>
      <p:sp>
        <p:nvSpPr>
          <p:cNvPr id="971" name="Shape 971"/>
          <p:cNvSpPr txBox="1"/>
          <p:nvPr>
            <p:ph idx="1" type="body"/>
          </p:nvPr>
        </p:nvSpPr>
        <p:spPr>
          <a:xfrm>
            <a:off x="457200" y="1297780"/>
            <a:ext cx="8229600" cy="3627900"/>
          </a:xfrm>
          <a:prstGeom prst="rect">
            <a:avLst/>
          </a:prstGeom>
        </p:spPr>
        <p:txBody>
          <a:bodyPr anchorCtr="0" anchor="t" bIns="91425" lIns="91425" spcFirstLastPara="1" rIns="91425" wrap="square" tIns="91425">
            <a:noAutofit/>
          </a:bodyPr>
          <a:lstStyle/>
          <a:p>
            <a:pPr indent="-381000" lvl="0" marL="457200">
              <a:spcBef>
                <a:spcPts val="0"/>
              </a:spcBef>
              <a:spcAft>
                <a:spcPts val="0"/>
              </a:spcAft>
              <a:buClr>
                <a:schemeClr val="dk2"/>
              </a:buClr>
              <a:buSzPts val="2400"/>
              <a:buFont typeface="Trebuchet MS"/>
              <a:buChar char="●"/>
            </a:pPr>
            <a:r>
              <a:rPr lang="en" sz="2400"/>
              <a:t>Extreme Programming</a:t>
            </a:r>
            <a:endParaRPr sz="2400"/>
          </a:p>
          <a:p>
            <a:pPr indent="-381000" lvl="0" marL="457200">
              <a:spcBef>
                <a:spcPts val="0"/>
              </a:spcBef>
              <a:spcAft>
                <a:spcPts val="0"/>
              </a:spcAft>
              <a:buClr>
                <a:schemeClr val="dk2"/>
              </a:buClr>
              <a:buSzPts val="2400"/>
              <a:buFont typeface="Trebuchet MS"/>
              <a:buChar char="●"/>
            </a:pPr>
            <a:r>
              <a:rPr lang="en" sz="2400"/>
              <a:t>Focus on software quality</a:t>
            </a:r>
            <a:endParaRPr sz="2400"/>
          </a:p>
          <a:p>
            <a:pPr indent="-381000" lvl="0" marL="457200">
              <a:spcBef>
                <a:spcPts val="0"/>
              </a:spcBef>
              <a:spcAft>
                <a:spcPts val="0"/>
              </a:spcAft>
              <a:buClr>
                <a:schemeClr val="dk2"/>
              </a:buClr>
              <a:buSzPts val="2400"/>
              <a:buFont typeface="Trebuchet MS"/>
              <a:buChar char="●"/>
            </a:pPr>
            <a:r>
              <a:rPr lang="en" sz="2400"/>
              <a:t>Frequent releases</a:t>
            </a:r>
            <a:endParaRPr sz="2400"/>
          </a:p>
          <a:p>
            <a:pPr indent="-381000" lvl="0" marL="457200">
              <a:spcBef>
                <a:spcPts val="0"/>
              </a:spcBef>
              <a:spcAft>
                <a:spcPts val="0"/>
              </a:spcAft>
              <a:buClr>
                <a:schemeClr val="dk2"/>
              </a:buClr>
              <a:buSzPts val="2400"/>
              <a:buFont typeface="Trebuchet MS"/>
              <a:buChar char="●"/>
            </a:pPr>
            <a:r>
              <a:rPr lang="en" sz="2400"/>
              <a:t>Pair programming</a:t>
            </a:r>
            <a:endParaRPr sz="2400"/>
          </a:p>
          <a:p>
            <a:pPr indent="-381000" lvl="0" marL="457200">
              <a:spcBef>
                <a:spcPts val="0"/>
              </a:spcBef>
              <a:spcAft>
                <a:spcPts val="0"/>
              </a:spcAft>
              <a:buClr>
                <a:schemeClr val="dk2"/>
              </a:buClr>
              <a:buSzPts val="2400"/>
              <a:buFont typeface="Trebuchet MS"/>
              <a:buChar char="●"/>
            </a:pPr>
            <a:r>
              <a:rPr lang="en" sz="2400"/>
              <a:t>Unit testing</a:t>
            </a:r>
            <a:endParaRPr sz="2400"/>
          </a:p>
          <a:p>
            <a:pPr indent="-381000" lvl="0" marL="457200">
              <a:spcBef>
                <a:spcPts val="0"/>
              </a:spcBef>
              <a:spcAft>
                <a:spcPts val="0"/>
              </a:spcAft>
              <a:buClr>
                <a:schemeClr val="dk2"/>
              </a:buClr>
              <a:buSzPts val="2400"/>
              <a:buFont typeface="Trebuchet MS"/>
              <a:buChar char="●"/>
            </a:pPr>
            <a:r>
              <a:rPr lang="en" sz="2400"/>
              <a:t>Collaboration</a:t>
            </a:r>
            <a:endParaRPr sz="2400"/>
          </a:p>
          <a:p>
            <a:pPr indent="-381000" lvl="0" marL="457200">
              <a:spcBef>
                <a:spcPts val="0"/>
              </a:spcBef>
              <a:spcAft>
                <a:spcPts val="0"/>
              </a:spcAft>
              <a:buClr>
                <a:schemeClr val="dk2"/>
              </a:buClr>
              <a:buSzPts val="2400"/>
              <a:buFont typeface="Trebuchet MS"/>
              <a:buChar char="●"/>
            </a:pPr>
            <a:r>
              <a:rPr lang="en" sz="2400"/>
              <a:t>Direct communication</a:t>
            </a:r>
            <a:endParaRPr sz="2400"/>
          </a:p>
        </p:txBody>
      </p:sp>
      <p:pic>
        <p:nvPicPr>
          <p:cNvPr descr="367px-Extreme_Programming.svg.png" id="972" name="Shape 972"/>
          <p:cNvPicPr preferRelativeResize="0"/>
          <p:nvPr/>
        </p:nvPicPr>
        <p:blipFill>
          <a:blip r:embed="rId3">
            <a:alphaModFix/>
          </a:blip>
          <a:stretch>
            <a:fillRect/>
          </a:stretch>
        </p:blipFill>
        <p:spPr>
          <a:xfrm>
            <a:off x="4629715" y="1200225"/>
            <a:ext cx="4057085" cy="3725450"/>
          </a:xfrm>
          <a:prstGeom prst="rect">
            <a:avLst/>
          </a:prstGeom>
          <a:noFill/>
          <a:ln>
            <a:noFill/>
          </a:ln>
        </p:spPr>
      </p:pic>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6" name="Shape 976"/>
        <p:cNvGrpSpPr/>
        <p:nvPr/>
      </p:nvGrpSpPr>
      <p:grpSpPr>
        <a:xfrm>
          <a:off x="0" y="0"/>
          <a:ext cx="0" cy="0"/>
          <a:chOff x="0" y="0"/>
          <a:chExt cx="0" cy="0"/>
        </a:xfrm>
      </p:grpSpPr>
      <p:sp>
        <p:nvSpPr>
          <p:cNvPr id="977" name="Shape 977"/>
          <p:cNvSpPr txBox="1"/>
          <p:nvPr>
            <p:ph type="title"/>
          </p:nvPr>
        </p:nvSpPr>
        <p:spPr>
          <a:xfrm>
            <a:off x="457200" y="155628"/>
            <a:ext cx="8229600" cy="10446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a:t>XP Process</a:t>
            </a:r>
            <a:endParaRPr/>
          </a:p>
        </p:txBody>
      </p:sp>
      <p:sp>
        <p:nvSpPr>
          <p:cNvPr id="978" name="Shape 978"/>
          <p:cNvSpPr txBox="1"/>
          <p:nvPr/>
        </p:nvSpPr>
        <p:spPr>
          <a:xfrm>
            <a:off x="457200" y="1278516"/>
            <a:ext cx="8229600" cy="36303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chemeClr val="dk2"/>
                </a:solidFill>
                <a:latin typeface="Trebuchet MS"/>
                <a:ea typeface="Trebuchet MS"/>
                <a:cs typeface="Trebuchet MS"/>
                <a:sym typeface="Trebuchet MS"/>
              </a:rPr>
              <a:t>XP teams use an iterative design process:</a:t>
            </a:r>
            <a:endParaRPr sz="1800">
              <a:solidFill>
                <a:schemeClr val="dk2"/>
              </a:solidFill>
              <a:latin typeface="Trebuchet MS"/>
              <a:ea typeface="Trebuchet MS"/>
              <a:cs typeface="Trebuchet MS"/>
              <a:sym typeface="Trebuchet MS"/>
            </a:endParaRPr>
          </a:p>
          <a:p>
            <a:pPr indent="0" lvl="0" marL="0" rtl="0">
              <a:spcBef>
                <a:spcPts val="0"/>
              </a:spcBef>
              <a:spcAft>
                <a:spcPts val="0"/>
              </a:spcAft>
              <a:buNone/>
            </a:pPr>
            <a:r>
              <a:t/>
            </a:r>
            <a:endParaRPr sz="1800">
              <a:solidFill>
                <a:schemeClr val="dk2"/>
              </a:solidFill>
              <a:latin typeface="Trebuchet MS"/>
              <a:ea typeface="Trebuchet MS"/>
              <a:cs typeface="Trebuchet MS"/>
              <a:sym typeface="Trebuchet MS"/>
            </a:endParaRPr>
          </a:p>
          <a:p>
            <a:pPr indent="0" lvl="0" marL="0" rtl="0">
              <a:spcBef>
                <a:spcPts val="0"/>
              </a:spcBef>
              <a:spcAft>
                <a:spcPts val="0"/>
              </a:spcAft>
              <a:buNone/>
            </a:pPr>
            <a:r>
              <a:t/>
            </a:r>
            <a:endParaRPr sz="1800">
              <a:solidFill>
                <a:schemeClr val="dk2"/>
              </a:solidFill>
              <a:latin typeface="Trebuchet MS"/>
              <a:ea typeface="Trebuchet MS"/>
              <a:cs typeface="Trebuchet MS"/>
              <a:sym typeface="Trebuchet MS"/>
            </a:endParaRPr>
          </a:p>
          <a:p>
            <a:pPr indent="0" lvl="0" marL="0" rtl="0">
              <a:spcBef>
                <a:spcPts val="0"/>
              </a:spcBef>
              <a:spcAft>
                <a:spcPts val="0"/>
              </a:spcAft>
              <a:buNone/>
            </a:pPr>
            <a:r>
              <a:t/>
            </a:r>
            <a:endParaRPr sz="1800">
              <a:solidFill>
                <a:schemeClr val="dk2"/>
              </a:solidFill>
              <a:latin typeface="Trebuchet MS"/>
              <a:ea typeface="Trebuchet MS"/>
              <a:cs typeface="Trebuchet MS"/>
              <a:sym typeface="Trebuchet MS"/>
            </a:endParaRPr>
          </a:p>
          <a:p>
            <a:pPr indent="0" lvl="0" marL="0" rtl="0">
              <a:spcBef>
                <a:spcPts val="0"/>
              </a:spcBef>
              <a:spcAft>
                <a:spcPts val="0"/>
              </a:spcAft>
              <a:buNone/>
            </a:pPr>
            <a:r>
              <a:t/>
            </a:r>
            <a:endParaRPr>
              <a:solidFill>
                <a:schemeClr val="dk2"/>
              </a:solidFill>
              <a:latin typeface="Trebuchet MS"/>
              <a:ea typeface="Trebuchet MS"/>
              <a:cs typeface="Trebuchet MS"/>
              <a:sym typeface="Trebuchet MS"/>
            </a:endParaRPr>
          </a:p>
          <a:p>
            <a:pPr indent="0" lvl="0" marL="0" rtl="0">
              <a:spcBef>
                <a:spcPts val="0"/>
              </a:spcBef>
              <a:spcAft>
                <a:spcPts val="0"/>
              </a:spcAft>
              <a:buNone/>
            </a:pPr>
            <a:r>
              <a:t/>
            </a:r>
            <a:endParaRPr>
              <a:solidFill>
                <a:schemeClr val="dk2"/>
              </a:solidFill>
              <a:latin typeface="Trebuchet MS"/>
              <a:ea typeface="Trebuchet MS"/>
              <a:cs typeface="Trebuchet MS"/>
              <a:sym typeface="Trebuchet MS"/>
            </a:endParaRPr>
          </a:p>
          <a:p>
            <a:pPr indent="0" lvl="0" marL="0" rtl="0">
              <a:spcBef>
                <a:spcPts val="0"/>
              </a:spcBef>
              <a:spcAft>
                <a:spcPts val="0"/>
              </a:spcAft>
              <a:buNone/>
            </a:pPr>
            <a:r>
              <a:t/>
            </a:r>
            <a:endParaRPr>
              <a:solidFill>
                <a:schemeClr val="dk2"/>
              </a:solidFill>
              <a:latin typeface="Trebuchet MS"/>
              <a:ea typeface="Trebuchet MS"/>
              <a:cs typeface="Trebuchet MS"/>
              <a:sym typeface="Trebuchet MS"/>
            </a:endParaRPr>
          </a:p>
          <a:p>
            <a:pPr indent="0" lvl="0" marL="0" rtl="0">
              <a:spcBef>
                <a:spcPts val="0"/>
              </a:spcBef>
              <a:spcAft>
                <a:spcPts val="0"/>
              </a:spcAft>
              <a:buNone/>
            </a:pPr>
            <a:r>
              <a:t/>
            </a:r>
            <a:endParaRPr>
              <a:solidFill>
                <a:schemeClr val="dk2"/>
              </a:solidFill>
              <a:latin typeface="Trebuchet MS"/>
              <a:ea typeface="Trebuchet MS"/>
              <a:cs typeface="Trebuchet MS"/>
              <a:sym typeface="Trebuchet MS"/>
            </a:endParaRPr>
          </a:p>
          <a:p>
            <a:pPr indent="0" lvl="0" marL="0" rtl="0">
              <a:spcBef>
                <a:spcPts val="0"/>
              </a:spcBef>
              <a:spcAft>
                <a:spcPts val="0"/>
              </a:spcAft>
              <a:buNone/>
            </a:pPr>
            <a:r>
              <a:t/>
            </a:r>
            <a:endParaRPr>
              <a:solidFill>
                <a:schemeClr val="dk2"/>
              </a:solidFill>
              <a:latin typeface="Trebuchet MS"/>
              <a:ea typeface="Trebuchet MS"/>
              <a:cs typeface="Trebuchet MS"/>
              <a:sym typeface="Trebuchet MS"/>
            </a:endParaRPr>
          </a:p>
          <a:p>
            <a:pPr indent="0" lvl="0" marL="0" rtl="0">
              <a:spcBef>
                <a:spcPts val="0"/>
              </a:spcBef>
              <a:spcAft>
                <a:spcPts val="0"/>
              </a:spcAft>
              <a:buNone/>
            </a:pPr>
            <a:r>
              <a:t/>
            </a:r>
            <a:endParaRPr>
              <a:solidFill>
                <a:schemeClr val="dk2"/>
              </a:solidFill>
              <a:latin typeface="Trebuchet MS"/>
              <a:ea typeface="Trebuchet MS"/>
              <a:cs typeface="Trebuchet MS"/>
              <a:sym typeface="Trebuchet MS"/>
            </a:endParaRPr>
          </a:p>
          <a:p>
            <a:pPr indent="0" lvl="0" marL="0" rtl="0">
              <a:spcBef>
                <a:spcPts val="0"/>
              </a:spcBef>
              <a:spcAft>
                <a:spcPts val="0"/>
              </a:spcAft>
              <a:buNone/>
            </a:pPr>
            <a:r>
              <a:t/>
            </a:r>
            <a:endParaRPr>
              <a:solidFill>
                <a:schemeClr val="dk2"/>
              </a:solidFill>
              <a:latin typeface="Trebuchet MS"/>
              <a:ea typeface="Trebuchet MS"/>
              <a:cs typeface="Trebuchet MS"/>
              <a:sym typeface="Trebuchet MS"/>
            </a:endParaRPr>
          </a:p>
        </p:txBody>
      </p:sp>
      <p:graphicFrame>
        <p:nvGraphicFramePr>
          <p:cNvPr id="979" name="Shape 979"/>
          <p:cNvGraphicFramePr/>
          <p:nvPr/>
        </p:nvGraphicFramePr>
        <p:xfrm>
          <a:off x="952500" y="1710675"/>
          <a:ext cx="3000000" cy="3000000"/>
        </p:xfrm>
        <a:graphic>
          <a:graphicData uri="http://schemas.openxmlformats.org/drawingml/2006/table">
            <a:tbl>
              <a:tblPr>
                <a:noFill/>
                <a:tableStyleId>{453A5350-BCB1-4CB0-A9CE-967633A5E9A5}</a:tableStyleId>
              </a:tblPr>
              <a:tblGrid>
                <a:gridCol w="3619500"/>
                <a:gridCol w="3619500"/>
              </a:tblGrid>
              <a:tr h="381000">
                <a:tc>
                  <a:txBody>
                    <a:bodyPr>
                      <a:noAutofit/>
                    </a:bodyPr>
                    <a:lstStyle/>
                    <a:p>
                      <a:pPr indent="0" lvl="0" marL="0" rtl="0">
                        <a:lnSpc>
                          <a:spcPct val="168750"/>
                        </a:lnSpc>
                        <a:spcBef>
                          <a:spcPts val="0"/>
                        </a:spcBef>
                        <a:spcAft>
                          <a:spcPts val="0"/>
                        </a:spcAft>
                        <a:buClr>
                          <a:srgbClr val="000000"/>
                        </a:buClr>
                        <a:buSzPts val="1100"/>
                        <a:buFont typeface="Arial"/>
                        <a:buNone/>
                      </a:pPr>
                      <a:r>
                        <a:rPr b="1" lang="en">
                          <a:solidFill>
                            <a:schemeClr val="dk2"/>
                          </a:solidFill>
                        </a:rPr>
                        <a:t>Envisioning</a:t>
                      </a:r>
                      <a:endParaRPr b="1">
                        <a:solidFill>
                          <a:schemeClr val="dk2"/>
                        </a:solidFill>
                      </a:endParaRPr>
                    </a:p>
                    <a:p>
                      <a:pPr indent="0" lvl="0" marL="0" rtl="0">
                        <a:spcBef>
                          <a:spcPts val="0"/>
                        </a:spcBef>
                        <a:spcAft>
                          <a:spcPts val="0"/>
                        </a:spcAft>
                        <a:buClr>
                          <a:srgbClr val="000000"/>
                        </a:buClr>
                        <a:buSzPts val="1100"/>
                        <a:buFont typeface="Arial"/>
                        <a:buNone/>
                      </a:pPr>
                      <a:r>
                        <a:rPr lang="en">
                          <a:solidFill>
                            <a:schemeClr val="dk2"/>
                          </a:solidFill>
                        </a:rPr>
                        <a:t>The process begins with </a:t>
                      </a:r>
                      <a:r>
                        <a:rPr i="1" lang="en">
                          <a:solidFill>
                            <a:schemeClr val="dk2"/>
                          </a:solidFill>
                        </a:rPr>
                        <a:t>envisioning; </a:t>
                      </a:r>
                      <a:r>
                        <a:rPr lang="en">
                          <a:solidFill>
                            <a:schemeClr val="dk2"/>
                          </a:solidFill>
                        </a:rPr>
                        <a:t>where the team gathers information about the market and the product.</a:t>
                      </a:r>
                      <a:endParaRPr>
                        <a:solidFill>
                          <a:schemeClr val="dk2"/>
                        </a:solidFill>
                      </a:endParaRPr>
                    </a:p>
                  </a:txBody>
                  <a:tcPr marT="91425" marB="91425" marR="91425" marL="91425"/>
                </a:tc>
                <a:tc>
                  <a:txBody>
                    <a:bodyPr>
                      <a:noAutofit/>
                    </a:bodyPr>
                    <a:lstStyle/>
                    <a:p>
                      <a:pPr indent="0" lvl="0" marL="0" rtl="0">
                        <a:lnSpc>
                          <a:spcPct val="168750"/>
                        </a:lnSpc>
                        <a:spcBef>
                          <a:spcPts val="0"/>
                        </a:spcBef>
                        <a:spcAft>
                          <a:spcPts val="0"/>
                        </a:spcAft>
                        <a:buClr>
                          <a:srgbClr val="000000"/>
                        </a:buClr>
                        <a:buSzPts val="1100"/>
                        <a:buFont typeface="Arial"/>
                        <a:buNone/>
                      </a:pPr>
                      <a:r>
                        <a:rPr b="1" lang="en">
                          <a:solidFill>
                            <a:schemeClr val="dk2"/>
                          </a:solidFill>
                        </a:rPr>
                        <a:t>Definition</a:t>
                      </a:r>
                      <a:endParaRPr b="1">
                        <a:solidFill>
                          <a:schemeClr val="dk2"/>
                        </a:solidFill>
                      </a:endParaRPr>
                    </a:p>
                    <a:p>
                      <a:pPr indent="0" lvl="0" marL="0" rtl="0">
                        <a:spcBef>
                          <a:spcPts val="0"/>
                        </a:spcBef>
                        <a:spcAft>
                          <a:spcPts val="0"/>
                        </a:spcAft>
                        <a:buClr>
                          <a:srgbClr val="000000"/>
                        </a:buClr>
                        <a:buSzPts val="1100"/>
                        <a:buFont typeface="Arial"/>
                        <a:buNone/>
                      </a:pPr>
                      <a:r>
                        <a:rPr lang="en">
                          <a:solidFill>
                            <a:schemeClr val="dk2"/>
                          </a:solidFill>
                        </a:rPr>
                        <a:t>The team proceeds to </a:t>
                      </a:r>
                      <a:r>
                        <a:rPr i="1" lang="en">
                          <a:solidFill>
                            <a:schemeClr val="dk2"/>
                          </a:solidFill>
                        </a:rPr>
                        <a:t>definition; </a:t>
                      </a:r>
                      <a:r>
                        <a:rPr lang="en">
                          <a:solidFill>
                            <a:schemeClr val="dk2"/>
                          </a:solidFill>
                        </a:rPr>
                        <a:t>where product requirements are converted into product features containing concrete use cases and acceptance criteria. </a:t>
                      </a:r>
                      <a:endParaRPr>
                        <a:solidFill>
                          <a:schemeClr val="dk2"/>
                        </a:solidFill>
                      </a:endParaRPr>
                    </a:p>
                  </a:txBody>
                  <a:tcPr marT="91425" marB="91425" marR="91425" marL="91425"/>
                </a:tc>
              </a:tr>
              <a:tr h="381000">
                <a:tc>
                  <a:txBody>
                    <a:bodyPr>
                      <a:noAutofit/>
                    </a:bodyPr>
                    <a:lstStyle/>
                    <a:p>
                      <a:pPr indent="0" lvl="0" marL="0" rtl="0">
                        <a:lnSpc>
                          <a:spcPct val="168750"/>
                        </a:lnSpc>
                        <a:spcBef>
                          <a:spcPts val="0"/>
                        </a:spcBef>
                        <a:spcAft>
                          <a:spcPts val="0"/>
                        </a:spcAft>
                        <a:buClr>
                          <a:srgbClr val="000000"/>
                        </a:buClr>
                        <a:buSzPts val="1100"/>
                        <a:buFont typeface="Arial"/>
                        <a:buNone/>
                      </a:pPr>
                      <a:r>
                        <a:rPr b="1" lang="en">
                          <a:solidFill>
                            <a:schemeClr val="dk2"/>
                          </a:solidFill>
                        </a:rPr>
                        <a:t>Development</a:t>
                      </a:r>
                      <a:endParaRPr b="1">
                        <a:solidFill>
                          <a:schemeClr val="dk2"/>
                        </a:solidFill>
                      </a:endParaRPr>
                    </a:p>
                    <a:p>
                      <a:pPr indent="0" lvl="0" marL="0" rtl="0">
                        <a:spcBef>
                          <a:spcPts val="0"/>
                        </a:spcBef>
                        <a:spcAft>
                          <a:spcPts val="0"/>
                        </a:spcAft>
                        <a:buClr>
                          <a:srgbClr val="000000"/>
                        </a:buClr>
                        <a:buSzPts val="1100"/>
                        <a:buFont typeface="Arial"/>
                        <a:buNone/>
                      </a:pPr>
                      <a:r>
                        <a:rPr lang="en">
                          <a:solidFill>
                            <a:schemeClr val="dk2"/>
                          </a:solidFill>
                        </a:rPr>
                        <a:t>From there, the team proceeds into the </a:t>
                      </a:r>
                      <a:r>
                        <a:rPr i="1" lang="en">
                          <a:solidFill>
                            <a:schemeClr val="dk2"/>
                          </a:solidFill>
                        </a:rPr>
                        <a:t>development. </a:t>
                      </a:r>
                      <a:r>
                        <a:rPr lang="en">
                          <a:solidFill>
                            <a:schemeClr val="dk2"/>
                          </a:solidFill>
                        </a:rPr>
                        <a:t>The teams divided the features they need to develop into stories.</a:t>
                      </a:r>
                      <a:endParaRPr>
                        <a:solidFill>
                          <a:schemeClr val="dk2"/>
                        </a:solidFill>
                      </a:endParaRPr>
                    </a:p>
                  </a:txBody>
                  <a:tcPr marT="91425" marB="91425" marR="91425" marL="91425"/>
                </a:tc>
                <a:tc>
                  <a:txBody>
                    <a:bodyPr>
                      <a:noAutofit/>
                    </a:bodyPr>
                    <a:lstStyle/>
                    <a:p>
                      <a:pPr indent="0" lvl="0" marL="0" rtl="0">
                        <a:lnSpc>
                          <a:spcPct val="168750"/>
                        </a:lnSpc>
                        <a:spcBef>
                          <a:spcPts val="0"/>
                        </a:spcBef>
                        <a:spcAft>
                          <a:spcPts val="0"/>
                        </a:spcAft>
                        <a:buClr>
                          <a:srgbClr val="000000"/>
                        </a:buClr>
                        <a:buSzPts val="1100"/>
                        <a:buFont typeface="Arial"/>
                        <a:buNone/>
                      </a:pPr>
                      <a:r>
                        <a:rPr b="1" lang="en">
                          <a:solidFill>
                            <a:schemeClr val="dk2"/>
                          </a:solidFill>
                        </a:rPr>
                        <a:t>Release Engineering</a:t>
                      </a:r>
                      <a:endParaRPr b="1">
                        <a:solidFill>
                          <a:schemeClr val="dk2"/>
                        </a:solidFill>
                      </a:endParaRPr>
                    </a:p>
                    <a:p>
                      <a:pPr indent="0" lvl="0" marL="0" rtl="0">
                        <a:spcBef>
                          <a:spcPts val="0"/>
                        </a:spcBef>
                        <a:spcAft>
                          <a:spcPts val="0"/>
                        </a:spcAft>
                        <a:buClr>
                          <a:srgbClr val="000000"/>
                        </a:buClr>
                        <a:buSzPts val="1100"/>
                        <a:buFont typeface="Arial"/>
                        <a:buNone/>
                      </a:pPr>
                      <a:r>
                        <a:rPr lang="en">
                          <a:solidFill>
                            <a:schemeClr val="dk2"/>
                          </a:solidFill>
                        </a:rPr>
                        <a:t>End-to-end </a:t>
                      </a:r>
                      <a:r>
                        <a:rPr i="1" lang="en">
                          <a:solidFill>
                            <a:schemeClr val="dk2"/>
                          </a:solidFill>
                        </a:rPr>
                        <a:t>release engineering </a:t>
                      </a:r>
                      <a:r>
                        <a:rPr lang="en">
                          <a:solidFill>
                            <a:schemeClr val="dk2"/>
                          </a:solidFill>
                        </a:rPr>
                        <a:t>is performed on an ongoing basis as the development proceeds and the product evolves.</a:t>
                      </a:r>
                      <a:endParaRPr>
                        <a:solidFill>
                          <a:schemeClr val="dk2"/>
                        </a:solidFill>
                      </a:endParaRPr>
                    </a:p>
                  </a:txBody>
                  <a:tcPr marT="91425" marB="91425" marR="91425" marL="91425"/>
                </a:tc>
              </a:tr>
            </a:tbl>
          </a:graphicData>
        </a:graphic>
      </p:graphicFrame>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3" name="Shape 983"/>
        <p:cNvGrpSpPr/>
        <p:nvPr/>
      </p:nvGrpSpPr>
      <p:grpSpPr>
        <a:xfrm>
          <a:off x="0" y="0"/>
          <a:ext cx="0" cy="0"/>
          <a:chOff x="0" y="0"/>
          <a:chExt cx="0" cy="0"/>
        </a:xfrm>
      </p:grpSpPr>
      <p:sp>
        <p:nvSpPr>
          <p:cNvPr id="984" name="Shape 984"/>
          <p:cNvSpPr txBox="1"/>
          <p:nvPr>
            <p:ph type="title"/>
          </p:nvPr>
        </p:nvSpPr>
        <p:spPr>
          <a:xfrm>
            <a:off x="457200" y="155628"/>
            <a:ext cx="8229600" cy="10446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a:t>XP Values</a:t>
            </a:r>
            <a:endParaRPr/>
          </a:p>
        </p:txBody>
      </p:sp>
      <p:sp>
        <p:nvSpPr>
          <p:cNvPr id="985" name="Shape 985"/>
          <p:cNvSpPr txBox="1"/>
          <p:nvPr>
            <p:ph idx="1" type="body"/>
          </p:nvPr>
        </p:nvSpPr>
        <p:spPr>
          <a:xfrm>
            <a:off x="457200" y="1297780"/>
            <a:ext cx="8229600" cy="3627900"/>
          </a:xfrm>
          <a:prstGeom prst="rect">
            <a:avLst/>
          </a:prstGeom>
        </p:spPr>
        <p:txBody>
          <a:bodyPr anchorCtr="0" anchor="t" bIns="91425" lIns="91425" spcFirstLastPara="1" rIns="91425" wrap="square" tIns="91425">
            <a:noAutofit/>
          </a:bodyPr>
          <a:lstStyle/>
          <a:p>
            <a:pPr indent="-342900" lvl="0" marL="457200">
              <a:spcBef>
                <a:spcPts val="0"/>
              </a:spcBef>
              <a:spcAft>
                <a:spcPts val="0"/>
              </a:spcAft>
              <a:buClr>
                <a:schemeClr val="dk2"/>
              </a:buClr>
              <a:buSzPts val="1800"/>
              <a:buFont typeface="Trebuchet MS"/>
              <a:buChar char="●"/>
            </a:pPr>
            <a:r>
              <a:rPr b="1" lang="en" sz="1800"/>
              <a:t>Communication: </a:t>
            </a:r>
            <a:r>
              <a:rPr lang="en" sz="1800"/>
              <a:t>Everyone is part of the team and we communicate face to face daily</a:t>
            </a:r>
            <a:endParaRPr sz="1800"/>
          </a:p>
          <a:p>
            <a:pPr indent="0" lvl="0" marL="0">
              <a:spcBef>
                <a:spcPts val="0"/>
              </a:spcBef>
              <a:spcAft>
                <a:spcPts val="0"/>
              </a:spcAft>
              <a:buClr>
                <a:schemeClr val="dk1"/>
              </a:buClr>
              <a:buSzPts val="1100"/>
              <a:buFont typeface="Arial"/>
              <a:buNone/>
            </a:pPr>
            <a:r>
              <a:t/>
            </a:r>
            <a:endParaRPr sz="1800"/>
          </a:p>
          <a:p>
            <a:pPr indent="-342900" lvl="0" marL="457200">
              <a:spcBef>
                <a:spcPts val="0"/>
              </a:spcBef>
              <a:spcAft>
                <a:spcPts val="0"/>
              </a:spcAft>
              <a:buClr>
                <a:schemeClr val="dk2"/>
              </a:buClr>
              <a:buSzPts val="1800"/>
              <a:buFont typeface="Trebuchet MS"/>
              <a:buChar char="●"/>
            </a:pPr>
            <a:r>
              <a:rPr b="1" lang="en" sz="1800"/>
              <a:t>Simplicity</a:t>
            </a:r>
            <a:r>
              <a:rPr lang="en" sz="1800"/>
              <a:t>: We will do what is needed and asked for, but no more. This will maximize the value created for the investment made to date</a:t>
            </a:r>
            <a:endParaRPr sz="1800"/>
          </a:p>
          <a:p>
            <a:pPr indent="0" lvl="0" marL="0">
              <a:spcBef>
                <a:spcPts val="0"/>
              </a:spcBef>
              <a:spcAft>
                <a:spcPts val="0"/>
              </a:spcAft>
              <a:buClr>
                <a:schemeClr val="dk1"/>
              </a:buClr>
              <a:buSzPts val="1100"/>
              <a:buFont typeface="Arial"/>
              <a:buNone/>
            </a:pPr>
            <a:r>
              <a:t/>
            </a:r>
            <a:endParaRPr sz="1800"/>
          </a:p>
          <a:p>
            <a:pPr indent="-342900" lvl="0" marL="457200">
              <a:spcBef>
                <a:spcPts val="0"/>
              </a:spcBef>
              <a:spcAft>
                <a:spcPts val="0"/>
              </a:spcAft>
              <a:buClr>
                <a:schemeClr val="dk2"/>
              </a:buClr>
              <a:buSzPts val="1800"/>
              <a:buFont typeface="Trebuchet MS"/>
              <a:buChar char="●"/>
            </a:pPr>
            <a:r>
              <a:rPr b="1" lang="en" sz="1800"/>
              <a:t>Feedback</a:t>
            </a:r>
            <a:r>
              <a:rPr lang="en" sz="1800"/>
              <a:t>: We will take every iteration commitment seriously by delivering working software</a:t>
            </a:r>
            <a:endParaRPr sz="1800"/>
          </a:p>
          <a:p>
            <a:pPr indent="0" lvl="0" marL="0">
              <a:spcBef>
                <a:spcPts val="0"/>
              </a:spcBef>
              <a:spcAft>
                <a:spcPts val="0"/>
              </a:spcAft>
              <a:buClr>
                <a:schemeClr val="dk1"/>
              </a:buClr>
              <a:buSzPts val="1100"/>
              <a:buFont typeface="Arial"/>
              <a:buNone/>
            </a:pPr>
            <a:r>
              <a:t/>
            </a:r>
            <a:endParaRPr sz="1800"/>
          </a:p>
          <a:p>
            <a:pPr indent="-342900" lvl="0" marL="457200" rtl="0">
              <a:spcBef>
                <a:spcPts val="0"/>
              </a:spcBef>
              <a:spcAft>
                <a:spcPts val="0"/>
              </a:spcAft>
              <a:buClr>
                <a:schemeClr val="dk2"/>
              </a:buClr>
              <a:buSzPts val="1800"/>
              <a:buFont typeface="Trebuchet MS"/>
              <a:buChar char="●"/>
            </a:pPr>
            <a:r>
              <a:rPr b="1" lang="en" sz="1800"/>
              <a:t>Courage</a:t>
            </a:r>
            <a:r>
              <a:rPr lang="en" sz="1800"/>
              <a:t>: We will tell the truth about progress and estimates. We don't document excuses for failure because we plan to succeed</a:t>
            </a:r>
            <a:endParaRPr/>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9" name="Shape 989"/>
        <p:cNvGrpSpPr/>
        <p:nvPr/>
      </p:nvGrpSpPr>
      <p:grpSpPr>
        <a:xfrm>
          <a:off x="0" y="0"/>
          <a:ext cx="0" cy="0"/>
          <a:chOff x="0" y="0"/>
          <a:chExt cx="0" cy="0"/>
        </a:xfrm>
      </p:grpSpPr>
      <p:sp>
        <p:nvSpPr>
          <p:cNvPr id="990" name="Shape 990"/>
          <p:cNvSpPr txBox="1"/>
          <p:nvPr>
            <p:ph type="title"/>
          </p:nvPr>
        </p:nvSpPr>
        <p:spPr>
          <a:xfrm>
            <a:off x="457200" y="155628"/>
            <a:ext cx="8229600" cy="10446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YAGNI</a:t>
            </a:r>
            <a:endParaRPr/>
          </a:p>
        </p:txBody>
      </p:sp>
      <p:sp>
        <p:nvSpPr>
          <p:cNvPr id="991" name="Shape 991"/>
          <p:cNvSpPr txBox="1"/>
          <p:nvPr>
            <p:ph idx="1" type="body"/>
          </p:nvPr>
        </p:nvSpPr>
        <p:spPr>
          <a:xfrm>
            <a:off x="457200" y="1297780"/>
            <a:ext cx="8229600" cy="3627900"/>
          </a:xfrm>
          <a:prstGeom prst="rect">
            <a:avLst/>
          </a:prstGeom>
        </p:spPr>
        <p:txBody>
          <a:bodyPr anchorCtr="0" anchor="t" bIns="91425" lIns="91425" spcFirstLastPara="1" rIns="91425" wrap="square" tIns="91425">
            <a:noAutofit/>
          </a:bodyPr>
          <a:lstStyle/>
          <a:p>
            <a:pPr indent="0" lvl="0" marL="0" rtl="0">
              <a:spcBef>
                <a:spcPts val="600"/>
              </a:spcBef>
              <a:spcAft>
                <a:spcPts val="0"/>
              </a:spcAft>
              <a:buNone/>
            </a:pPr>
            <a:r>
              <a:rPr b="1" lang="en" sz="3600"/>
              <a:t>“You aren't gonna need it!”</a:t>
            </a:r>
            <a:endParaRPr b="1" sz="3600"/>
          </a:p>
          <a:p>
            <a:pPr indent="0" lvl="0" marL="0" rtl="0">
              <a:spcBef>
                <a:spcPts val="600"/>
              </a:spcBef>
              <a:spcAft>
                <a:spcPts val="0"/>
              </a:spcAft>
              <a:buNone/>
            </a:pPr>
            <a:r>
              <a:t/>
            </a:r>
            <a:endParaRPr/>
          </a:p>
          <a:p>
            <a:pPr indent="-419100" lvl="0" marL="457200" rtl="0">
              <a:spcBef>
                <a:spcPts val="600"/>
              </a:spcBef>
              <a:spcAft>
                <a:spcPts val="0"/>
              </a:spcAft>
              <a:buSzPts val="3000"/>
              <a:buChar char="●"/>
            </a:pPr>
            <a:r>
              <a:rPr lang="en"/>
              <a:t>Key principle of XP</a:t>
            </a:r>
            <a:endParaRPr/>
          </a:p>
          <a:p>
            <a:pPr indent="-419100" lvl="0" marL="457200" rtl="0">
              <a:spcBef>
                <a:spcPts val="0"/>
              </a:spcBef>
              <a:spcAft>
                <a:spcPts val="0"/>
              </a:spcAft>
              <a:buSzPts val="3000"/>
              <a:buChar char="●"/>
            </a:pPr>
            <a:r>
              <a:rPr lang="en"/>
              <a:t>A programmer should not add functionality until deemed necessary</a:t>
            </a:r>
            <a:endParaRPr/>
          </a:p>
        </p:txBody>
      </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95" name="Shape 995"/>
        <p:cNvGrpSpPr/>
        <p:nvPr/>
      </p:nvGrpSpPr>
      <p:grpSpPr>
        <a:xfrm>
          <a:off x="0" y="0"/>
          <a:ext cx="0" cy="0"/>
          <a:chOff x="0" y="0"/>
          <a:chExt cx="0" cy="0"/>
        </a:xfrm>
      </p:grpSpPr>
      <p:sp>
        <p:nvSpPr>
          <p:cNvPr id="996" name="Shape 996"/>
          <p:cNvSpPr txBox="1"/>
          <p:nvPr>
            <p:ph type="title"/>
          </p:nvPr>
        </p:nvSpPr>
        <p:spPr>
          <a:xfrm>
            <a:off x="457200" y="155628"/>
            <a:ext cx="8229600" cy="10446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a:t>XP Roles</a:t>
            </a:r>
            <a:endParaRPr/>
          </a:p>
        </p:txBody>
      </p:sp>
      <p:graphicFrame>
        <p:nvGraphicFramePr>
          <p:cNvPr id="997" name="Shape 997"/>
          <p:cNvGraphicFramePr/>
          <p:nvPr/>
        </p:nvGraphicFramePr>
        <p:xfrm>
          <a:off x="952500" y="1278525"/>
          <a:ext cx="3000000" cy="3000000"/>
        </p:xfrm>
        <a:graphic>
          <a:graphicData uri="http://schemas.openxmlformats.org/drawingml/2006/table">
            <a:tbl>
              <a:tblPr>
                <a:noFill/>
                <a:tableStyleId>{453A5350-BCB1-4CB0-A9CE-967633A5E9A5}</a:tableStyleId>
              </a:tblPr>
              <a:tblGrid>
                <a:gridCol w="2004075"/>
                <a:gridCol w="5234925"/>
              </a:tblGrid>
              <a:tr h="381000">
                <a:tc>
                  <a:txBody>
                    <a:bodyPr>
                      <a:noAutofit/>
                    </a:bodyPr>
                    <a:lstStyle/>
                    <a:p>
                      <a:pPr indent="0" lvl="0" marL="0" rtl="0">
                        <a:spcBef>
                          <a:spcPts val="0"/>
                        </a:spcBef>
                        <a:spcAft>
                          <a:spcPts val="0"/>
                        </a:spcAft>
                        <a:buNone/>
                      </a:pPr>
                      <a:r>
                        <a:rPr lang="en" sz="1800">
                          <a:solidFill>
                            <a:schemeClr val="dk2"/>
                          </a:solidFill>
                          <a:latin typeface="Trebuchet MS"/>
                          <a:ea typeface="Trebuchet MS"/>
                          <a:cs typeface="Trebuchet MS"/>
                          <a:sym typeface="Trebuchet MS"/>
                        </a:rPr>
                        <a:t>Customer</a:t>
                      </a:r>
                      <a:endParaRPr>
                        <a:solidFill>
                          <a:schemeClr val="dk2"/>
                        </a:solidFill>
                        <a:latin typeface="Trebuchet MS"/>
                        <a:ea typeface="Trebuchet MS"/>
                        <a:cs typeface="Trebuchet MS"/>
                        <a:sym typeface="Trebuchet MS"/>
                      </a:endParaRPr>
                    </a:p>
                  </a:txBody>
                  <a:tcPr marT="91425" marB="91425" marR="91425" marL="91425"/>
                </a:tc>
                <a:tc>
                  <a:txBody>
                    <a:bodyPr>
                      <a:noAutofit/>
                    </a:bodyPr>
                    <a:lstStyle/>
                    <a:p>
                      <a:pPr indent="0" lvl="0" marL="0" rtl="0">
                        <a:spcBef>
                          <a:spcPts val="0"/>
                        </a:spcBef>
                        <a:spcAft>
                          <a:spcPts val="0"/>
                        </a:spcAft>
                        <a:buNone/>
                      </a:pPr>
                      <a:r>
                        <a:rPr lang="en">
                          <a:solidFill>
                            <a:schemeClr val="dk2"/>
                          </a:solidFill>
                          <a:latin typeface="Trebuchet MS"/>
                          <a:ea typeface="Trebuchet MS"/>
                          <a:cs typeface="Trebuchet MS"/>
                          <a:sym typeface="Trebuchet MS"/>
                        </a:rPr>
                        <a:t>Writes User Stories and specifies Functional Tests. Sets priorities, explains stories.</a:t>
                      </a:r>
                      <a:endParaRPr>
                        <a:solidFill>
                          <a:schemeClr val="dk2"/>
                        </a:solidFill>
                        <a:latin typeface="Trebuchet MS"/>
                        <a:ea typeface="Trebuchet MS"/>
                        <a:cs typeface="Trebuchet MS"/>
                        <a:sym typeface="Trebuchet MS"/>
                      </a:endParaRPr>
                    </a:p>
                  </a:txBody>
                  <a:tcPr marT="91425" marB="91425" marR="91425" marL="91425"/>
                </a:tc>
              </a:tr>
              <a:tr h="381000">
                <a:tc>
                  <a:txBody>
                    <a:bodyPr>
                      <a:noAutofit/>
                    </a:bodyPr>
                    <a:lstStyle/>
                    <a:p>
                      <a:pPr indent="0" lvl="0" marL="0" rtl="0">
                        <a:spcBef>
                          <a:spcPts val="0"/>
                        </a:spcBef>
                        <a:spcAft>
                          <a:spcPts val="0"/>
                        </a:spcAft>
                        <a:buNone/>
                      </a:pPr>
                      <a:r>
                        <a:rPr lang="en" sz="1800">
                          <a:solidFill>
                            <a:schemeClr val="dk2"/>
                          </a:solidFill>
                          <a:latin typeface="Trebuchet MS"/>
                          <a:ea typeface="Trebuchet MS"/>
                          <a:cs typeface="Trebuchet MS"/>
                          <a:sym typeface="Trebuchet MS"/>
                        </a:rPr>
                        <a:t>Programmer</a:t>
                      </a:r>
                      <a:endParaRPr>
                        <a:solidFill>
                          <a:schemeClr val="dk2"/>
                        </a:solidFill>
                        <a:latin typeface="Trebuchet MS"/>
                        <a:ea typeface="Trebuchet MS"/>
                        <a:cs typeface="Trebuchet MS"/>
                        <a:sym typeface="Trebuchet MS"/>
                      </a:endParaRPr>
                    </a:p>
                  </a:txBody>
                  <a:tcPr marT="91425" marB="91425" marR="91425" marL="91425"/>
                </a:tc>
                <a:tc>
                  <a:txBody>
                    <a:bodyPr>
                      <a:noAutofit/>
                    </a:bodyPr>
                    <a:lstStyle/>
                    <a:p>
                      <a:pPr indent="0" lvl="0" marL="0" rtl="0">
                        <a:spcBef>
                          <a:spcPts val="0"/>
                        </a:spcBef>
                        <a:spcAft>
                          <a:spcPts val="0"/>
                        </a:spcAft>
                        <a:buNone/>
                      </a:pPr>
                      <a:r>
                        <a:rPr lang="en">
                          <a:solidFill>
                            <a:schemeClr val="dk2"/>
                          </a:solidFill>
                          <a:latin typeface="Trebuchet MS"/>
                          <a:ea typeface="Trebuchet MS"/>
                          <a:cs typeface="Trebuchet MS"/>
                          <a:sym typeface="Trebuchet MS"/>
                        </a:rPr>
                        <a:t>Estimates stories, defines Engineering Tasks from stories, estimates how long stories and tasks will take, implements stories and Unit Tests.</a:t>
                      </a:r>
                      <a:endParaRPr>
                        <a:solidFill>
                          <a:schemeClr val="dk2"/>
                        </a:solidFill>
                        <a:latin typeface="Trebuchet MS"/>
                        <a:ea typeface="Trebuchet MS"/>
                        <a:cs typeface="Trebuchet MS"/>
                        <a:sym typeface="Trebuchet MS"/>
                      </a:endParaRPr>
                    </a:p>
                  </a:txBody>
                  <a:tcPr marT="91425" marB="91425" marR="91425" marL="91425"/>
                </a:tc>
              </a:tr>
              <a:tr h="381000">
                <a:tc>
                  <a:txBody>
                    <a:bodyPr>
                      <a:noAutofit/>
                    </a:bodyPr>
                    <a:lstStyle/>
                    <a:p>
                      <a:pPr indent="0" lvl="0" marL="0" rtl="0">
                        <a:spcBef>
                          <a:spcPts val="0"/>
                        </a:spcBef>
                        <a:spcAft>
                          <a:spcPts val="0"/>
                        </a:spcAft>
                        <a:buNone/>
                      </a:pPr>
                      <a:r>
                        <a:rPr lang="en" sz="1800">
                          <a:solidFill>
                            <a:schemeClr val="dk2"/>
                          </a:solidFill>
                          <a:latin typeface="Trebuchet MS"/>
                          <a:ea typeface="Trebuchet MS"/>
                          <a:cs typeface="Trebuchet MS"/>
                          <a:sym typeface="Trebuchet MS"/>
                        </a:rPr>
                        <a:t>Coach</a:t>
                      </a:r>
                      <a:endParaRPr>
                        <a:solidFill>
                          <a:schemeClr val="dk2"/>
                        </a:solidFill>
                        <a:latin typeface="Trebuchet MS"/>
                        <a:ea typeface="Trebuchet MS"/>
                        <a:cs typeface="Trebuchet MS"/>
                        <a:sym typeface="Trebuchet MS"/>
                      </a:endParaRPr>
                    </a:p>
                  </a:txBody>
                  <a:tcPr marT="91425" marB="91425" marR="91425" marL="91425"/>
                </a:tc>
                <a:tc>
                  <a:txBody>
                    <a:bodyPr>
                      <a:noAutofit/>
                    </a:bodyPr>
                    <a:lstStyle/>
                    <a:p>
                      <a:pPr indent="0" lvl="0" marL="0" rtl="0">
                        <a:spcBef>
                          <a:spcPts val="0"/>
                        </a:spcBef>
                        <a:spcAft>
                          <a:spcPts val="0"/>
                        </a:spcAft>
                        <a:buNone/>
                      </a:pPr>
                      <a:r>
                        <a:rPr lang="en">
                          <a:solidFill>
                            <a:schemeClr val="dk2"/>
                          </a:solidFill>
                          <a:latin typeface="Trebuchet MS"/>
                          <a:ea typeface="Trebuchet MS"/>
                          <a:cs typeface="Trebuchet MS"/>
                          <a:sym typeface="Trebuchet MS"/>
                        </a:rPr>
                        <a:t>Can schedule meetings, makes sure the meeting process is followed. Does not tell people what to do! </a:t>
                      </a:r>
                      <a:endParaRPr>
                        <a:solidFill>
                          <a:schemeClr val="dk2"/>
                        </a:solidFill>
                        <a:latin typeface="Trebuchet MS"/>
                        <a:ea typeface="Trebuchet MS"/>
                        <a:cs typeface="Trebuchet MS"/>
                        <a:sym typeface="Trebuchet MS"/>
                      </a:endParaRPr>
                    </a:p>
                  </a:txBody>
                  <a:tcPr marT="91425" marB="91425" marR="91425" marL="91425"/>
                </a:tc>
              </a:tr>
              <a:tr h="381000">
                <a:tc>
                  <a:txBody>
                    <a:bodyPr>
                      <a:noAutofit/>
                    </a:bodyPr>
                    <a:lstStyle/>
                    <a:p>
                      <a:pPr indent="0" lvl="0" marL="0" rtl="0">
                        <a:spcBef>
                          <a:spcPts val="0"/>
                        </a:spcBef>
                        <a:spcAft>
                          <a:spcPts val="0"/>
                        </a:spcAft>
                        <a:buNone/>
                      </a:pPr>
                      <a:r>
                        <a:rPr lang="en" sz="1800">
                          <a:solidFill>
                            <a:schemeClr val="dk2"/>
                          </a:solidFill>
                          <a:latin typeface="Trebuchet MS"/>
                          <a:ea typeface="Trebuchet MS"/>
                          <a:cs typeface="Trebuchet MS"/>
                          <a:sym typeface="Trebuchet MS"/>
                        </a:rPr>
                        <a:t>Tracker</a:t>
                      </a:r>
                      <a:endParaRPr>
                        <a:solidFill>
                          <a:schemeClr val="dk2"/>
                        </a:solidFill>
                        <a:latin typeface="Trebuchet MS"/>
                        <a:ea typeface="Trebuchet MS"/>
                        <a:cs typeface="Trebuchet MS"/>
                        <a:sym typeface="Trebuchet MS"/>
                      </a:endParaRPr>
                    </a:p>
                  </a:txBody>
                  <a:tcPr marT="91425" marB="91425" marR="91425" marL="91425"/>
                </a:tc>
                <a:tc>
                  <a:txBody>
                    <a:bodyPr>
                      <a:noAutofit/>
                    </a:bodyPr>
                    <a:lstStyle/>
                    <a:p>
                      <a:pPr indent="0" lvl="0" marL="0" rtl="0">
                        <a:spcBef>
                          <a:spcPts val="0"/>
                        </a:spcBef>
                        <a:spcAft>
                          <a:spcPts val="0"/>
                        </a:spcAft>
                        <a:buNone/>
                      </a:pPr>
                      <a:r>
                        <a:rPr lang="en">
                          <a:solidFill>
                            <a:schemeClr val="dk2"/>
                          </a:solidFill>
                          <a:latin typeface="Trebuchet MS"/>
                          <a:ea typeface="Trebuchet MS"/>
                          <a:cs typeface="Trebuchet MS"/>
                          <a:sym typeface="Trebuchet MS"/>
                        </a:rPr>
                        <a:t>Checks on Programmer progress,takes action if things seem to be going off track. Bridges gap between customer and team.</a:t>
                      </a:r>
                      <a:endParaRPr>
                        <a:solidFill>
                          <a:schemeClr val="dk2"/>
                        </a:solidFill>
                        <a:latin typeface="Trebuchet MS"/>
                        <a:ea typeface="Trebuchet MS"/>
                        <a:cs typeface="Trebuchet MS"/>
                        <a:sym typeface="Trebuchet MS"/>
                      </a:endParaRPr>
                    </a:p>
                  </a:txBody>
                  <a:tcPr marT="91425" marB="91425" marR="91425" marL="91425"/>
                </a:tc>
              </a:tr>
              <a:tr h="381000">
                <a:tc>
                  <a:txBody>
                    <a:bodyPr>
                      <a:noAutofit/>
                    </a:bodyPr>
                    <a:lstStyle/>
                    <a:p>
                      <a:pPr indent="0" lvl="0" marL="0" rtl="0">
                        <a:spcBef>
                          <a:spcPts val="0"/>
                        </a:spcBef>
                        <a:spcAft>
                          <a:spcPts val="0"/>
                        </a:spcAft>
                        <a:buNone/>
                      </a:pPr>
                      <a:r>
                        <a:rPr lang="en" sz="1800">
                          <a:solidFill>
                            <a:schemeClr val="dk2"/>
                          </a:solidFill>
                          <a:latin typeface="Trebuchet MS"/>
                          <a:ea typeface="Trebuchet MS"/>
                          <a:cs typeface="Trebuchet MS"/>
                          <a:sym typeface="Trebuchet MS"/>
                        </a:rPr>
                        <a:t>Tester</a:t>
                      </a:r>
                      <a:endParaRPr>
                        <a:solidFill>
                          <a:schemeClr val="dk2"/>
                        </a:solidFill>
                        <a:latin typeface="Trebuchet MS"/>
                        <a:ea typeface="Trebuchet MS"/>
                        <a:cs typeface="Trebuchet MS"/>
                        <a:sym typeface="Trebuchet MS"/>
                      </a:endParaRPr>
                    </a:p>
                  </a:txBody>
                  <a:tcPr marT="91425" marB="91425" marR="91425" marL="91425"/>
                </a:tc>
                <a:tc>
                  <a:txBody>
                    <a:bodyPr>
                      <a:noAutofit/>
                    </a:bodyPr>
                    <a:lstStyle/>
                    <a:p>
                      <a:pPr indent="0" lvl="0" marL="0" rtl="0">
                        <a:spcBef>
                          <a:spcPts val="0"/>
                        </a:spcBef>
                        <a:spcAft>
                          <a:spcPts val="0"/>
                        </a:spcAft>
                        <a:buNone/>
                      </a:pPr>
                      <a:r>
                        <a:rPr lang="en">
                          <a:solidFill>
                            <a:schemeClr val="dk2"/>
                          </a:solidFill>
                          <a:latin typeface="Trebuchet MS"/>
                          <a:ea typeface="Trebuchet MS"/>
                          <a:cs typeface="Trebuchet MS"/>
                          <a:sym typeface="Trebuchet MS"/>
                        </a:rPr>
                        <a:t>Implements and runs Functional Tests. Graphs results, makes sure people know when test results decline.</a:t>
                      </a:r>
                      <a:endParaRPr>
                        <a:solidFill>
                          <a:schemeClr val="dk2"/>
                        </a:solidFill>
                        <a:latin typeface="Trebuchet MS"/>
                        <a:ea typeface="Trebuchet MS"/>
                        <a:cs typeface="Trebuchet MS"/>
                        <a:sym typeface="Trebuchet MS"/>
                      </a:endParaRPr>
                    </a:p>
                  </a:txBody>
                  <a:tcPr marT="91425" marB="91425" marR="91425" marL="91425"/>
                </a:tc>
              </a:tr>
            </a:tbl>
          </a:graphicData>
        </a:graphic>
      </p:graphicFrame>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01" name="Shape 1001"/>
        <p:cNvGrpSpPr/>
        <p:nvPr/>
      </p:nvGrpSpPr>
      <p:grpSpPr>
        <a:xfrm>
          <a:off x="0" y="0"/>
          <a:ext cx="0" cy="0"/>
          <a:chOff x="0" y="0"/>
          <a:chExt cx="0" cy="0"/>
        </a:xfrm>
      </p:grpSpPr>
      <p:sp>
        <p:nvSpPr>
          <p:cNvPr id="1002" name="Shape 1002"/>
          <p:cNvSpPr txBox="1"/>
          <p:nvPr>
            <p:ph type="title"/>
          </p:nvPr>
        </p:nvSpPr>
        <p:spPr>
          <a:xfrm>
            <a:off x="457200" y="155628"/>
            <a:ext cx="8229600" cy="10446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a:t>DSDM</a:t>
            </a:r>
            <a:endParaRPr/>
          </a:p>
        </p:txBody>
      </p:sp>
      <p:sp>
        <p:nvSpPr>
          <p:cNvPr id="1003" name="Shape 1003"/>
          <p:cNvSpPr txBox="1"/>
          <p:nvPr>
            <p:ph idx="1" type="body"/>
          </p:nvPr>
        </p:nvSpPr>
        <p:spPr>
          <a:xfrm>
            <a:off x="457200" y="1297780"/>
            <a:ext cx="8229600" cy="3627900"/>
          </a:xfrm>
          <a:prstGeom prst="rect">
            <a:avLst/>
          </a:prstGeom>
        </p:spPr>
        <p:txBody>
          <a:bodyPr anchorCtr="0" anchor="t" bIns="91425" lIns="91425" spcFirstLastPara="1" rIns="91425" wrap="square" tIns="91425">
            <a:noAutofit/>
          </a:bodyPr>
          <a:lstStyle/>
          <a:p>
            <a:pPr indent="0" lvl="0" marL="0">
              <a:spcBef>
                <a:spcPts val="600"/>
              </a:spcBef>
              <a:spcAft>
                <a:spcPts val="0"/>
              </a:spcAft>
              <a:buNone/>
            </a:pPr>
            <a:r>
              <a:rPr lang="en"/>
              <a:t>Dynamic Systems Development Method</a:t>
            </a:r>
            <a:br>
              <a:rPr lang="en"/>
            </a:br>
            <a:endParaRPr sz="1400"/>
          </a:p>
          <a:p>
            <a:pPr indent="-368300" lvl="0" marL="457200">
              <a:spcBef>
                <a:spcPts val="0"/>
              </a:spcBef>
              <a:spcAft>
                <a:spcPts val="0"/>
              </a:spcAft>
              <a:buClr>
                <a:schemeClr val="dk2"/>
              </a:buClr>
              <a:buSzPts val="2200"/>
              <a:buFont typeface="Trebuchet MS"/>
              <a:buChar char="●"/>
            </a:pPr>
            <a:r>
              <a:rPr lang="en" sz="2200"/>
              <a:t>DSDM differs from more common Agile approaches</a:t>
            </a:r>
            <a:endParaRPr sz="2200"/>
          </a:p>
          <a:p>
            <a:pPr indent="-368300" lvl="0" marL="457200">
              <a:spcBef>
                <a:spcPts val="0"/>
              </a:spcBef>
              <a:spcAft>
                <a:spcPts val="0"/>
              </a:spcAft>
              <a:buClr>
                <a:schemeClr val="dk2"/>
              </a:buClr>
              <a:buSzPts val="2200"/>
              <a:buFont typeface="Trebuchet MS"/>
              <a:buChar char="●"/>
            </a:pPr>
            <a:r>
              <a:rPr lang="en" sz="2200"/>
              <a:t>Encompasses the entire project lifecycle and not just software development</a:t>
            </a:r>
            <a:endParaRPr sz="2200"/>
          </a:p>
          <a:p>
            <a:pPr indent="-368300" lvl="0" marL="457200">
              <a:spcBef>
                <a:spcPts val="0"/>
              </a:spcBef>
              <a:spcAft>
                <a:spcPts val="0"/>
              </a:spcAft>
              <a:buClr>
                <a:schemeClr val="dk2"/>
              </a:buClr>
              <a:buSzPts val="2200"/>
              <a:buFont typeface="Trebuchet MS"/>
              <a:buChar char="●"/>
            </a:pPr>
            <a:r>
              <a:rPr lang="en" sz="2200"/>
              <a:t>Incorporates project management disciplines</a:t>
            </a:r>
            <a:endParaRPr sz="2200"/>
          </a:p>
          <a:p>
            <a:pPr indent="-368300" lvl="0" marL="457200">
              <a:spcBef>
                <a:spcPts val="0"/>
              </a:spcBef>
              <a:spcAft>
                <a:spcPts val="0"/>
              </a:spcAft>
              <a:buClr>
                <a:schemeClr val="dk2"/>
              </a:buClr>
              <a:buSzPts val="2200"/>
              <a:buFont typeface="Trebuchet MS"/>
              <a:buChar char="●"/>
            </a:pPr>
            <a:r>
              <a:rPr lang="en" sz="2200"/>
              <a:t>Provides mechanisms to ensure that the project benefits are clear, the proposed solution is feasible</a:t>
            </a:r>
            <a:endParaRPr sz="2200"/>
          </a:p>
          <a:p>
            <a:pPr indent="-368300" lvl="0" marL="457200">
              <a:spcBef>
                <a:spcPts val="0"/>
              </a:spcBef>
              <a:spcAft>
                <a:spcPts val="0"/>
              </a:spcAft>
              <a:buClr>
                <a:schemeClr val="dk2"/>
              </a:buClr>
              <a:buSzPts val="2200"/>
              <a:buFont typeface="Trebuchet MS"/>
              <a:buChar char="●"/>
            </a:pPr>
            <a:r>
              <a:rPr lang="en" sz="2200"/>
              <a:t>Solid foundations in place before detailed work is started</a:t>
            </a:r>
            <a:endParaRPr sz="2200"/>
          </a:p>
          <a:p>
            <a:pPr indent="0" lvl="0" marL="0">
              <a:spcBef>
                <a:spcPts val="600"/>
              </a:spcBef>
              <a:spcAft>
                <a:spcPts val="0"/>
              </a:spcAft>
              <a:buNone/>
            </a:pPr>
            <a:r>
              <a:t/>
            </a:r>
            <a:endParaRPr/>
          </a:p>
        </p:txBody>
      </p:sp>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07" name="Shape 1007"/>
        <p:cNvGrpSpPr/>
        <p:nvPr/>
      </p:nvGrpSpPr>
      <p:grpSpPr>
        <a:xfrm>
          <a:off x="0" y="0"/>
          <a:ext cx="0" cy="0"/>
          <a:chOff x="0" y="0"/>
          <a:chExt cx="0" cy="0"/>
        </a:xfrm>
      </p:grpSpPr>
      <p:sp>
        <p:nvSpPr>
          <p:cNvPr id="1008" name="Shape 1008"/>
          <p:cNvSpPr txBox="1"/>
          <p:nvPr>
            <p:ph type="title"/>
          </p:nvPr>
        </p:nvSpPr>
        <p:spPr>
          <a:xfrm>
            <a:off x="457200" y="155628"/>
            <a:ext cx="8229600" cy="10446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a:t>DSDM Principles</a:t>
            </a:r>
            <a:endParaRPr/>
          </a:p>
        </p:txBody>
      </p:sp>
      <p:sp>
        <p:nvSpPr>
          <p:cNvPr id="1009" name="Shape 1009"/>
          <p:cNvSpPr txBox="1"/>
          <p:nvPr>
            <p:ph idx="1" type="body"/>
          </p:nvPr>
        </p:nvSpPr>
        <p:spPr>
          <a:xfrm>
            <a:off x="457200" y="1297780"/>
            <a:ext cx="8229600" cy="3627900"/>
          </a:xfrm>
          <a:prstGeom prst="rect">
            <a:avLst/>
          </a:prstGeom>
        </p:spPr>
        <p:txBody>
          <a:bodyPr anchorCtr="0" anchor="t" bIns="91425" lIns="91425" spcFirstLastPara="1" rIns="91425" wrap="square" tIns="91425">
            <a:noAutofit/>
          </a:bodyPr>
          <a:lstStyle/>
          <a:p>
            <a:pPr indent="-381000" lvl="0" marL="457200">
              <a:spcBef>
                <a:spcPts val="0"/>
              </a:spcBef>
              <a:spcAft>
                <a:spcPts val="0"/>
              </a:spcAft>
              <a:buClr>
                <a:schemeClr val="dk2"/>
              </a:buClr>
              <a:buSzPts val="2400"/>
              <a:buFont typeface="Trebuchet MS"/>
              <a:buChar char="●"/>
            </a:pPr>
            <a:r>
              <a:rPr lang="en" sz="2400"/>
              <a:t>Focus on the business need</a:t>
            </a:r>
            <a:endParaRPr sz="2400"/>
          </a:p>
          <a:p>
            <a:pPr indent="-381000" lvl="0" marL="457200">
              <a:spcBef>
                <a:spcPts val="0"/>
              </a:spcBef>
              <a:spcAft>
                <a:spcPts val="0"/>
              </a:spcAft>
              <a:buClr>
                <a:schemeClr val="dk2"/>
              </a:buClr>
              <a:buSzPts val="2400"/>
              <a:buFont typeface="Trebuchet MS"/>
              <a:buChar char="●"/>
            </a:pPr>
            <a:r>
              <a:rPr lang="en" sz="2400"/>
              <a:t>Deliver on time</a:t>
            </a:r>
            <a:endParaRPr sz="2400"/>
          </a:p>
          <a:p>
            <a:pPr indent="-381000" lvl="0" marL="457200">
              <a:spcBef>
                <a:spcPts val="0"/>
              </a:spcBef>
              <a:spcAft>
                <a:spcPts val="0"/>
              </a:spcAft>
              <a:buClr>
                <a:schemeClr val="dk2"/>
              </a:buClr>
              <a:buSzPts val="2400"/>
              <a:buFont typeface="Trebuchet MS"/>
              <a:buChar char="●"/>
            </a:pPr>
            <a:r>
              <a:rPr lang="en" sz="2400"/>
              <a:t>Collaborate</a:t>
            </a:r>
            <a:endParaRPr sz="2400"/>
          </a:p>
          <a:p>
            <a:pPr indent="-381000" lvl="0" marL="457200">
              <a:spcBef>
                <a:spcPts val="0"/>
              </a:spcBef>
              <a:spcAft>
                <a:spcPts val="0"/>
              </a:spcAft>
              <a:buClr>
                <a:schemeClr val="dk2"/>
              </a:buClr>
              <a:buSzPts val="2400"/>
              <a:buFont typeface="Trebuchet MS"/>
              <a:buChar char="●"/>
            </a:pPr>
            <a:r>
              <a:rPr lang="en" sz="2400"/>
              <a:t>Never compromise on quality</a:t>
            </a:r>
            <a:endParaRPr sz="2400"/>
          </a:p>
          <a:p>
            <a:pPr indent="-381000" lvl="0" marL="457200">
              <a:spcBef>
                <a:spcPts val="0"/>
              </a:spcBef>
              <a:spcAft>
                <a:spcPts val="0"/>
              </a:spcAft>
              <a:buClr>
                <a:schemeClr val="dk2"/>
              </a:buClr>
              <a:buSzPts val="2400"/>
              <a:buFont typeface="Trebuchet MS"/>
              <a:buChar char="●"/>
            </a:pPr>
            <a:r>
              <a:rPr lang="en" sz="2400"/>
              <a:t>Build incrementally from firm foundations</a:t>
            </a:r>
            <a:endParaRPr sz="2400"/>
          </a:p>
          <a:p>
            <a:pPr indent="-381000" lvl="0" marL="457200">
              <a:spcBef>
                <a:spcPts val="0"/>
              </a:spcBef>
              <a:spcAft>
                <a:spcPts val="0"/>
              </a:spcAft>
              <a:buClr>
                <a:schemeClr val="dk2"/>
              </a:buClr>
              <a:buSzPts val="2400"/>
              <a:buFont typeface="Trebuchet MS"/>
              <a:buChar char="●"/>
            </a:pPr>
            <a:r>
              <a:rPr lang="en" sz="2400"/>
              <a:t>Develop iteratively</a:t>
            </a:r>
            <a:endParaRPr sz="2400"/>
          </a:p>
          <a:p>
            <a:pPr indent="-381000" lvl="0" marL="457200">
              <a:spcBef>
                <a:spcPts val="0"/>
              </a:spcBef>
              <a:spcAft>
                <a:spcPts val="0"/>
              </a:spcAft>
              <a:buClr>
                <a:schemeClr val="dk2"/>
              </a:buClr>
              <a:buSzPts val="2400"/>
              <a:buFont typeface="Trebuchet MS"/>
              <a:buChar char="●"/>
            </a:pPr>
            <a:r>
              <a:rPr lang="en" sz="2400"/>
              <a:t>Communicate continuously and clearly</a:t>
            </a:r>
            <a:endParaRPr sz="2400"/>
          </a:p>
          <a:p>
            <a:pPr indent="-381000" lvl="0" marL="457200">
              <a:spcBef>
                <a:spcPts val="0"/>
              </a:spcBef>
              <a:spcAft>
                <a:spcPts val="0"/>
              </a:spcAft>
              <a:buClr>
                <a:schemeClr val="dk2"/>
              </a:buClr>
              <a:buSzPts val="2400"/>
              <a:buFont typeface="Trebuchet MS"/>
              <a:buChar char="●"/>
            </a:pPr>
            <a:r>
              <a:rPr lang="en" sz="2400"/>
              <a:t>Demonstrate control</a:t>
            </a:r>
            <a:endParaRPr/>
          </a:p>
        </p:txBody>
      </p:sp>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3" name="Shape 1013"/>
        <p:cNvGrpSpPr/>
        <p:nvPr/>
      </p:nvGrpSpPr>
      <p:grpSpPr>
        <a:xfrm>
          <a:off x="0" y="0"/>
          <a:ext cx="0" cy="0"/>
          <a:chOff x="0" y="0"/>
          <a:chExt cx="0" cy="0"/>
        </a:xfrm>
      </p:grpSpPr>
      <p:sp>
        <p:nvSpPr>
          <p:cNvPr id="1014" name="Shape 1014"/>
          <p:cNvSpPr txBox="1"/>
          <p:nvPr>
            <p:ph type="title"/>
          </p:nvPr>
        </p:nvSpPr>
        <p:spPr>
          <a:xfrm>
            <a:off x="457200" y="155623"/>
            <a:ext cx="8229600" cy="17829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a:t>DSDM</a:t>
            </a:r>
            <a:br>
              <a:rPr lang="en"/>
            </a:br>
            <a:r>
              <a:rPr lang="en"/>
              <a:t>Roles</a:t>
            </a:r>
            <a:endParaRPr/>
          </a:p>
        </p:txBody>
      </p:sp>
      <p:pic>
        <p:nvPicPr>
          <p:cNvPr descr="7a - The DSDM Team model.png" id="1015" name="Shape 1015"/>
          <p:cNvPicPr preferRelativeResize="0"/>
          <p:nvPr/>
        </p:nvPicPr>
        <p:blipFill>
          <a:blip r:embed="rId3">
            <a:alphaModFix/>
          </a:blip>
          <a:stretch>
            <a:fillRect/>
          </a:stretch>
        </p:blipFill>
        <p:spPr>
          <a:xfrm>
            <a:off x="2378869" y="0"/>
            <a:ext cx="4386263" cy="5143500"/>
          </a:xfrm>
          <a:prstGeom prst="rect">
            <a:avLst/>
          </a:prstGeom>
          <a:noFill/>
          <a:ln>
            <a:noFill/>
          </a:ln>
        </p:spPr>
      </p:pic>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9" name="Shape 1019"/>
        <p:cNvGrpSpPr/>
        <p:nvPr/>
      </p:nvGrpSpPr>
      <p:grpSpPr>
        <a:xfrm>
          <a:off x="0" y="0"/>
          <a:ext cx="0" cy="0"/>
          <a:chOff x="0" y="0"/>
          <a:chExt cx="0" cy="0"/>
        </a:xfrm>
      </p:grpSpPr>
      <p:sp>
        <p:nvSpPr>
          <p:cNvPr id="1020" name="Shape 1020"/>
          <p:cNvSpPr txBox="1"/>
          <p:nvPr>
            <p:ph type="title"/>
          </p:nvPr>
        </p:nvSpPr>
        <p:spPr>
          <a:xfrm>
            <a:off x="457200" y="155628"/>
            <a:ext cx="8229600" cy="10446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sz="4600"/>
              <a:t>DSDM Iterative Dev Cycle</a:t>
            </a:r>
            <a:endParaRPr sz="4600"/>
          </a:p>
        </p:txBody>
      </p:sp>
      <p:pic>
        <p:nvPicPr>
          <p:cNvPr descr="DevelopmentCycle.png" id="1021" name="Shape 1021"/>
          <p:cNvPicPr preferRelativeResize="0"/>
          <p:nvPr/>
        </p:nvPicPr>
        <p:blipFill>
          <a:blip r:embed="rId3">
            <a:alphaModFix/>
          </a:blip>
          <a:stretch>
            <a:fillRect/>
          </a:stretch>
        </p:blipFill>
        <p:spPr>
          <a:xfrm>
            <a:off x="2787346" y="1200226"/>
            <a:ext cx="3569304" cy="3690676"/>
          </a:xfrm>
          <a:prstGeom prst="rect">
            <a:avLst/>
          </a:prstGeom>
          <a:noFill/>
          <a:ln>
            <a:noFill/>
          </a:ln>
        </p:spPr>
      </p:pic>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5" name="Shape 1025"/>
        <p:cNvGrpSpPr/>
        <p:nvPr/>
      </p:nvGrpSpPr>
      <p:grpSpPr>
        <a:xfrm>
          <a:off x="0" y="0"/>
          <a:ext cx="0" cy="0"/>
          <a:chOff x="0" y="0"/>
          <a:chExt cx="0" cy="0"/>
        </a:xfrm>
      </p:grpSpPr>
      <p:sp>
        <p:nvSpPr>
          <p:cNvPr id="1026" name="Shape 1026"/>
          <p:cNvSpPr txBox="1"/>
          <p:nvPr>
            <p:ph type="title"/>
          </p:nvPr>
        </p:nvSpPr>
        <p:spPr>
          <a:xfrm>
            <a:off x="457200" y="155628"/>
            <a:ext cx="8229600" cy="10446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a:t>Kanban</a:t>
            </a:r>
            <a:endParaRPr/>
          </a:p>
        </p:txBody>
      </p:sp>
      <p:sp>
        <p:nvSpPr>
          <p:cNvPr id="1027" name="Shape 1027"/>
          <p:cNvSpPr txBox="1"/>
          <p:nvPr>
            <p:ph idx="1" type="body"/>
          </p:nvPr>
        </p:nvSpPr>
        <p:spPr>
          <a:xfrm>
            <a:off x="457200" y="1297775"/>
            <a:ext cx="8514000" cy="3627900"/>
          </a:xfrm>
          <a:prstGeom prst="rect">
            <a:avLst/>
          </a:prstGeom>
        </p:spPr>
        <p:txBody>
          <a:bodyPr anchorCtr="0" anchor="t" bIns="91425" lIns="91425" spcFirstLastPara="1" rIns="91425" wrap="square" tIns="91425">
            <a:noAutofit/>
          </a:bodyPr>
          <a:lstStyle/>
          <a:p>
            <a:pPr indent="-419100" lvl="0" marL="457200" rtl="0">
              <a:spcBef>
                <a:spcPts val="600"/>
              </a:spcBef>
              <a:spcAft>
                <a:spcPts val="0"/>
              </a:spcAft>
              <a:buSzPts val="3000"/>
              <a:buChar char="●"/>
            </a:pPr>
            <a:r>
              <a:rPr lang="en"/>
              <a:t>Starts with your </a:t>
            </a:r>
            <a:r>
              <a:rPr b="1" lang="en"/>
              <a:t>existing process</a:t>
            </a:r>
            <a:r>
              <a:rPr lang="en"/>
              <a:t> workflow</a:t>
            </a:r>
            <a:endParaRPr/>
          </a:p>
          <a:p>
            <a:pPr indent="-419100" lvl="0" marL="457200" rtl="0">
              <a:spcBef>
                <a:spcPts val="0"/>
              </a:spcBef>
              <a:spcAft>
                <a:spcPts val="0"/>
              </a:spcAft>
              <a:buSzPts val="3000"/>
              <a:buChar char="●"/>
            </a:pPr>
            <a:r>
              <a:rPr lang="en"/>
              <a:t>Focus on organisational agility, adds measure</a:t>
            </a:r>
            <a:endParaRPr/>
          </a:p>
          <a:p>
            <a:pPr indent="-419100" lvl="0" marL="457200" rtl="0">
              <a:spcBef>
                <a:spcPts val="0"/>
              </a:spcBef>
              <a:spcAft>
                <a:spcPts val="0"/>
              </a:spcAft>
              <a:buSzPts val="3000"/>
              <a:buChar char="●"/>
            </a:pPr>
            <a:r>
              <a:rPr lang="en"/>
              <a:t>Based on “just-in-time” delivery</a:t>
            </a:r>
            <a:endParaRPr/>
          </a:p>
          <a:p>
            <a:pPr indent="-419100" lvl="0" marL="457200" rtl="0">
              <a:spcBef>
                <a:spcPts val="0"/>
              </a:spcBef>
              <a:spcAft>
                <a:spcPts val="0"/>
              </a:spcAft>
              <a:buSzPts val="3000"/>
              <a:buChar char="●"/>
            </a:pPr>
            <a:r>
              <a:rPr lang="en"/>
              <a:t>Prioritised backlog</a:t>
            </a:r>
            <a:endParaRPr/>
          </a:p>
          <a:p>
            <a:pPr indent="-419100" lvl="0" marL="457200" rtl="0">
              <a:spcBef>
                <a:spcPts val="0"/>
              </a:spcBef>
              <a:spcAft>
                <a:spcPts val="0"/>
              </a:spcAft>
              <a:buSzPts val="3000"/>
              <a:buChar char="●"/>
            </a:pPr>
            <a:r>
              <a:rPr lang="en"/>
              <a:t>Useful for work that’s difficult to estimate</a:t>
            </a:r>
            <a:endParaRPr/>
          </a:p>
          <a:p>
            <a:pPr indent="-419100" lvl="0" marL="457200" rtl="0">
              <a:spcBef>
                <a:spcPts val="0"/>
              </a:spcBef>
              <a:spcAft>
                <a:spcPts val="0"/>
              </a:spcAft>
              <a:buSzPts val="3000"/>
              <a:buChar char="●"/>
            </a:pPr>
            <a:r>
              <a:rPr lang="en"/>
              <a:t>Very reactive and accommodating to change</a:t>
            </a:r>
            <a:endParaRPr/>
          </a:p>
          <a:p>
            <a:pPr indent="-419100" lvl="0" marL="457200" rtl="0">
              <a:spcBef>
                <a:spcPts val="0"/>
              </a:spcBef>
              <a:spcAft>
                <a:spcPts val="0"/>
              </a:spcAft>
              <a:buSzPts val="3000"/>
              <a:buChar char="●"/>
            </a:pPr>
            <a:r>
              <a:rPr lang="en"/>
              <a:t>Less initially disruptive</a:t>
            </a:r>
            <a:endParaRPr/>
          </a:p>
          <a:p>
            <a:pPr indent="0" lvl="0" marL="0">
              <a:spcBef>
                <a:spcPts val="60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4" name="Shape 194"/>
        <p:cNvGrpSpPr/>
        <p:nvPr/>
      </p:nvGrpSpPr>
      <p:grpSpPr>
        <a:xfrm>
          <a:off x="0" y="0"/>
          <a:ext cx="0" cy="0"/>
          <a:chOff x="0" y="0"/>
          <a:chExt cx="0" cy="0"/>
        </a:xfrm>
      </p:grpSpPr>
      <p:sp>
        <p:nvSpPr>
          <p:cNvPr id="195" name="Shape 195"/>
          <p:cNvSpPr txBox="1"/>
          <p:nvPr>
            <p:ph type="title"/>
          </p:nvPr>
        </p:nvSpPr>
        <p:spPr>
          <a:xfrm>
            <a:off x="457200" y="155628"/>
            <a:ext cx="8229600" cy="10446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a:t>The Agile Principles</a:t>
            </a:r>
            <a:endParaRPr/>
          </a:p>
        </p:txBody>
      </p:sp>
      <p:sp>
        <p:nvSpPr>
          <p:cNvPr id="196" name="Shape 196"/>
          <p:cNvSpPr txBox="1"/>
          <p:nvPr>
            <p:ph idx="1" type="body"/>
          </p:nvPr>
        </p:nvSpPr>
        <p:spPr>
          <a:xfrm>
            <a:off x="457200" y="1297780"/>
            <a:ext cx="8229600" cy="3627900"/>
          </a:xfrm>
          <a:prstGeom prst="rect">
            <a:avLst/>
          </a:prstGeom>
        </p:spPr>
        <p:txBody>
          <a:bodyPr anchorCtr="0" anchor="t" bIns="91425" lIns="91425" spcFirstLastPara="1" rIns="91425" wrap="square" tIns="91425">
            <a:noAutofit/>
          </a:bodyPr>
          <a:lstStyle/>
          <a:p>
            <a:pPr indent="-317500" lvl="0" marL="457200">
              <a:lnSpc>
                <a:spcPct val="115000"/>
              </a:lnSpc>
              <a:spcBef>
                <a:spcPts val="0"/>
              </a:spcBef>
              <a:spcAft>
                <a:spcPts val="0"/>
              </a:spcAft>
              <a:buClr>
                <a:schemeClr val="dk2"/>
              </a:buClr>
              <a:buSzPts val="1400"/>
              <a:buFont typeface="Trebuchet MS"/>
              <a:buChar char="●"/>
            </a:pPr>
            <a:r>
              <a:rPr lang="en" sz="1400"/>
              <a:t>Our highest priority is to satisfy the customer through early and continuous delivery of valuable software</a:t>
            </a:r>
            <a:endParaRPr sz="1400"/>
          </a:p>
          <a:p>
            <a:pPr indent="0" lvl="0" marL="0">
              <a:lnSpc>
                <a:spcPct val="115000"/>
              </a:lnSpc>
              <a:spcBef>
                <a:spcPts val="0"/>
              </a:spcBef>
              <a:spcAft>
                <a:spcPts val="0"/>
              </a:spcAft>
              <a:buClr>
                <a:schemeClr val="dk1"/>
              </a:buClr>
              <a:buSzPts val="1100"/>
              <a:buFont typeface="Arial"/>
              <a:buNone/>
            </a:pPr>
            <a:r>
              <a:t/>
            </a:r>
            <a:endParaRPr sz="600"/>
          </a:p>
          <a:p>
            <a:pPr indent="-317500" lvl="0" marL="457200">
              <a:lnSpc>
                <a:spcPct val="115000"/>
              </a:lnSpc>
              <a:spcBef>
                <a:spcPts val="0"/>
              </a:spcBef>
              <a:spcAft>
                <a:spcPts val="0"/>
              </a:spcAft>
              <a:buClr>
                <a:schemeClr val="dk2"/>
              </a:buClr>
              <a:buSzPts val="1400"/>
              <a:buFont typeface="Trebuchet MS"/>
              <a:buChar char="●"/>
            </a:pPr>
            <a:r>
              <a:rPr lang="en" sz="1400"/>
              <a:t>Welcome changing requirements, even late in development. Agile processes harness change for the customer's competitive advantage</a:t>
            </a:r>
            <a:endParaRPr sz="1400"/>
          </a:p>
          <a:p>
            <a:pPr indent="0" lvl="0" marL="0">
              <a:lnSpc>
                <a:spcPct val="115000"/>
              </a:lnSpc>
              <a:spcBef>
                <a:spcPts val="0"/>
              </a:spcBef>
              <a:spcAft>
                <a:spcPts val="0"/>
              </a:spcAft>
              <a:buClr>
                <a:schemeClr val="dk1"/>
              </a:buClr>
              <a:buSzPts val="1100"/>
              <a:buFont typeface="Arial"/>
              <a:buNone/>
            </a:pPr>
            <a:r>
              <a:t/>
            </a:r>
            <a:endParaRPr sz="600"/>
          </a:p>
          <a:p>
            <a:pPr indent="-317500" lvl="0" marL="457200">
              <a:lnSpc>
                <a:spcPct val="115000"/>
              </a:lnSpc>
              <a:spcBef>
                <a:spcPts val="0"/>
              </a:spcBef>
              <a:spcAft>
                <a:spcPts val="0"/>
              </a:spcAft>
              <a:buClr>
                <a:schemeClr val="dk2"/>
              </a:buClr>
              <a:buSzPts val="1400"/>
              <a:buFont typeface="Trebuchet MS"/>
              <a:buChar char="●"/>
            </a:pPr>
            <a:r>
              <a:rPr lang="en" sz="1400"/>
              <a:t>Deliver working software frequently, from a couple of weeks to a couple of months, with a preference to the shorter timescale</a:t>
            </a:r>
            <a:endParaRPr sz="1400"/>
          </a:p>
          <a:p>
            <a:pPr indent="0" lvl="0" marL="0">
              <a:lnSpc>
                <a:spcPct val="115000"/>
              </a:lnSpc>
              <a:spcBef>
                <a:spcPts val="0"/>
              </a:spcBef>
              <a:spcAft>
                <a:spcPts val="0"/>
              </a:spcAft>
              <a:buClr>
                <a:schemeClr val="dk1"/>
              </a:buClr>
              <a:buSzPts val="1100"/>
              <a:buFont typeface="Arial"/>
              <a:buNone/>
            </a:pPr>
            <a:r>
              <a:t/>
            </a:r>
            <a:endParaRPr sz="600"/>
          </a:p>
          <a:p>
            <a:pPr indent="-317500" lvl="0" marL="457200">
              <a:lnSpc>
                <a:spcPct val="115000"/>
              </a:lnSpc>
              <a:spcBef>
                <a:spcPts val="0"/>
              </a:spcBef>
              <a:spcAft>
                <a:spcPts val="0"/>
              </a:spcAft>
              <a:buClr>
                <a:schemeClr val="dk2"/>
              </a:buClr>
              <a:buSzPts val="1400"/>
              <a:buFont typeface="Trebuchet MS"/>
              <a:buChar char="●"/>
            </a:pPr>
            <a:r>
              <a:rPr lang="en" sz="1400"/>
              <a:t>Business people and developers must work together daily throughout the project</a:t>
            </a:r>
            <a:endParaRPr sz="1400"/>
          </a:p>
          <a:p>
            <a:pPr indent="0" lvl="0" marL="0">
              <a:lnSpc>
                <a:spcPct val="115000"/>
              </a:lnSpc>
              <a:spcBef>
                <a:spcPts val="0"/>
              </a:spcBef>
              <a:spcAft>
                <a:spcPts val="0"/>
              </a:spcAft>
              <a:buClr>
                <a:schemeClr val="dk1"/>
              </a:buClr>
              <a:buSzPts val="1100"/>
              <a:buFont typeface="Arial"/>
              <a:buNone/>
            </a:pPr>
            <a:r>
              <a:t/>
            </a:r>
            <a:endParaRPr sz="600"/>
          </a:p>
          <a:p>
            <a:pPr indent="-317500" lvl="0" marL="457200">
              <a:lnSpc>
                <a:spcPct val="115000"/>
              </a:lnSpc>
              <a:spcBef>
                <a:spcPts val="0"/>
              </a:spcBef>
              <a:spcAft>
                <a:spcPts val="0"/>
              </a:spcAft>
              <a:buClr>
                <a:schemeClr val="dk2"/>
              </a:buClr>
              <a:buSzPts val="1400"/>
              <a:buFont typeface="Trebuchet MS"/>
              <a:buChar char="●"/>
            </a:pPr>
            <a:r>
              <a:rPr lang="en" sz="1400"/>
              <a:t>Build projects around motivated individuals. Give them the environment and support they need, and trust them to get the job done</a:t>
            </a:r>
            <a:endParaRPr sz="1400"/>
          </a:p>
          <a:p>
            <a:pPr indent="0" lvl="0" marL="0">
              <a:lnSpc>
                <a:spcPct val="115000"/>
              </a:lnSpc>
              <a:spcBef>
                <a:spcPts val="0"/>
              </a:spcBef>
              <a:spcAft>
                <a:spcPts val="0"/>
              </a:spcAft>
              <a:buClr>
                <a:schemeClr val="dk1"/>
              </a:buClr>
              <a:buSzPts val="1100"/>
              <a:buFont typeface="Arial"/>
              <a:buNone/>
            </a:pPr>
            <a:r>
              <a:t/>
            </a:r>
            <a:endParaRPr sz="600"/>
          </a:p>
          <a:p>
            <a:pPr indent="-317500" lvl="0" marL="457200" rtl="0">
              <a:lnSpc>
                <a:spcPct val="115000"/>
              </a:lnSpc>
              <a:spcBef>
                <a:spcPts val="0"/>
              </a:spcBef>
              <a:spcAft>
                <a:spcPts val="0"/>
              </a:spcAft>
              <a:buClr>
                <a:schemeClr val="dk2"/>
              </a:buClr>
              <a:buSzPts val="1400"/>
              <a:buFont typeface="Trebuchet MS"/>
              <a:buChar char="●"/>
            </a:pPr>
            <a:r>
              <a:rPr lang="en" sz="1400"/>
              <a:t>The most efficient and effective method of conveying information to and within a development team is face-to-face conversation</a:t>
            </a:r>
            <a:endParaRPr/>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1" name="Shape 1031"/>
        <p:cNvGrpSpPr/>
        <p:nvPr/>
      </p:nvGrpSpPr>
      <p:grpSpPr>
        <a:xfrm>
          <a:off x="0" y="0"/>
          <a:ext cx="0" cy="0"/>
          <a:chOff x="0" y="0"/>
          <a:chExt cx="0" cy="0"/>
        </a:xfrm>
      </p:grpSpPr>
      <p:sp>
        <p:nvSpPr>
          <p:cNvPr id="1032" name="Shape 1032"/>
          <p:cNvSpPr txBox="1"/>
          <p:nvPr>
            <p:ph type="title"/>
          </p:nvPr>
        </p:nvSpPr>
        <p:spPr>
          <a:xfrm>
            <a:off x="457200" y="155628"/>
            <a:ext cx="8229600" cy="10446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a:t>Kanban</a:t>
            </a:r>
            <a:endParaRPr/>
          </a:p>
        </p:txBody>
      </p:sp>
      <p:pic>
        <p:nvPicPr>
          <p:cNvPr descr="Untitled.png" id="1033" name="Shape 1033"/>
          <p:cNvPicPr preferRelativeResize="0"/>
          <p:nvPr/>
        </p:nvPicPr>
        <p:blipFill>
          <a:blip r:embed="rId3">
            <a:alphaModFix/>
          </a:blip>
          <a:stretch>
            <a:fillRect/>
          </a:stretch>
        </p:blipFill>
        <p:spPr>
          <a:xfrm>
            <a:off x="1252525" y="1138225"/>
            <a:ext cx="6638925" cy="2867025"/>
          </a:xfrm>
          <a:prstGeom prst="rect">
            <a:avLst/>
          </a:prstGeom>
          <a:noFill/>
          <a:ln>
            <a:noFill/>
          </a:ln>
        </p:spPr>
      </p:pic>
      <p:sp>
        <p:nvSpPr>
          <p:cNvPr id="1034" name="Shape 1034"/>
          <p:cNvSpPr/>
          <p:nvPr/>
        </p:nvSpPr>
        <p:spPr>
          <a:xfrm>
            <a:off x="1252500" y="3617930"/>
            <a:ext cx="6639000" cy="853800"/>
          </a:xfrm>
          <a:prstGeom prst="rightArrow">
            <a:avLst>
              <a:gd fmla="val 50000" name="adj1"/>
              <a:gd fmla="val 50000" name="adj2"/>
            </a:avLst>
          </a:prstGeom>
          <a:solidFill>
            <a:srgbClr val="93C47D"/>
          </a:solidFill>
          <a:ln cap="flat" cmpd="sng" w="19050">
            <a:solidFill>
              <a:srgbClr val="51535D"/>
            </a:solidFill>
            <a:prstDash val="solid"/>
            <a:round/>
            <a:headEnd len="med" w="med" type="none"/>
            <a:tailEnd len="med" w="med"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51535D"/>
                </a:solidFill>
                <a:latin typeface="Trebuchet MS"/>
                <a:ea typeface="Trebuchet MS"/>
                <a:cs typeface="Trebuchet MS"/>
                <a:sym typeface="Trebuchet MS"/>
              </a:rPr>
              <a:t>Workflow</a:t>
            </a:r>
            <a:endParaRPr sz="1800">
              <a:solidFill>
                <a:srgbClr val="51535D"/>
              </a:solidFill>
              <a:latin typeface="Trebuchet MS"/>
              <a:ea typeface="Trebuchet MS"/>
              <a:cs typeface="Trebuchet MS"/>
              <a:sym typeface="Trebuchet MS"/>
            </a:endParaRPr>
          </a:p>
        </p:txBody>
      </p:sp>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8" name="Shape 1038"/>
        <p:cNvGrpSpPr/>
        <p:nvPr/>
      </p:nvGrpSpPr>
      <p:grpSpPr>
        <a:xfrm>
          <a:off x="0" y="0"/>
          <a:ext cx="0" cy="0"/>
          <a:chOff x="0" y="0"/>
          <a:chExt cx="0" cy="0"/>
        </a:xfrm>
      </p:grpSpPr>
      <p:sp>
        <p:nvSpPr>
          <p:cNvPr id="1039" name="Shape 1039"/>
          <p:cNvSpPr txBox="1"/>
          <p:nvPr>
            <p:ph type="title"/>
          </p:nvPr>
        </p:nvSpPr>
        <p:spPr>
          <a:xfrm>
            <a:off x="457200" y="155628"/>
            <a:ext cx="8229600" cy="10446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a:t>Kanban: Practices</a:t>
            </a:r>
            <a:endParaRPr/>
          </a:p>
        </p:txBody>
      </p:sp>
      <p:sp>
        <p:nvSpPr>
          <p:cNvPr id="1040" name="Shape 1040"/>
          <p:cNvSpPr txBox="1"/>
          <p:nvPr>
            <p:ph idx="1" type="body"/>
          </p:nvPr>
        </p:nvSpPr>
        <p:spPr>
          <a:xfrm>
            <a:off x="457200" y="1297780"/>
            <a:ext cx="8229600" cy="3627900"/>
          </a:xfrm>
          <a:prstGeom prst="rect">
            <a:avLst/>
          </a:prstGeom>
        </p:spPr>
        <p:txBody>
          <a:bodyPr anchorCtr="0" anchor="t" bIns="91425" lIns="91425" spcFirstLastPara="1" rIns="91425" wrap="square" tIns="91425">
            <a:noAutofit/>
          </a:bodyPr>
          <a:lstStyle/>
          <a:p>
            <a:pPr indent="0" lvl="0" marL="0">
              <a:spcBef>
                <a:spcPts val="0"/>
              </a:spcBef>
              <a:spcAft>
                <a:spcPts val="0"/>
              </a:spcAft>
              <a:buClr>
                <a:schemeClr val="dk1"/>
              </a:buClr>
              <a:buSzPts val="1100"/>
              <a:buFont typeface="Arial"/>
              <a:buNone/>
            </a:pPr>
            <a:r>
              <a:rPr lang="en" sz="2200"/>
              <a:t>Kanban has key practices:</a:t>
            </a:r>
            <a:endParaRPr sz="2200"/>
          </a:p>
          <a:p>
            <a:pPr indent="0" lvl="0" marL="0">
              <a:spcBef>
                <a:spcPts val="0"/>
              </a:spcBef>
              <a:spcAft>
                <a:spcPts val="0"/>
              </a:spcAft>
              <a:buClr>
                <a:schemeClr val="dk1"/>
              </a:buClr>
              <a:buSzPts val="1100"/>
              <a:buFont typeface="Arial"/>
              <a:buNone/>
            </a:pPr>
            <a:r>
              <a:t/>
            </a:r>
            <a:endParaRPr sz="2200"/>
          </a:p>
          <a:p>
            <a:pPr indent="-368300" lvl="0" marL="457200">
              <a:lnSpc>
                <a:spcPct val="115000"/>
              </a:lnSpc>
              <a:spcBef>
                <a:spcPts val="0"/>
              </a:spcBef>
              <a:spcAft>
                <a:spcPts val="0"/>
              </a:spcAft>
              <a:buClr>
                <a:schemeClr val="dk2"/>
              </a:buClr>
              <a:buSzPts val="2200"/>
              <a:buFont typeface="Trebuchet MS"/>
              <a:buChar char="●"/>
            </a:pPr>
            <a:r>
              <a:rPr lang="en" sz="2200"/>
              <a:t>Visualize (the work, workflow and business risks)</a:t>
            </a:r>
            <a:endParaRPr sz="2200"/>
          </a:p>
          <a:p>
            <a:pPr indent="-368300" lvl="0" marL="457200">
              <a:lnSpc>
                <a:spcPct val="115000"/>
              </a:lnSpc>
              <a:spcBef>
                <a:spcPts val="0"/>
              </a:spcBef>
              <a:spcAft>
                <a:spcPts val="0"/>
              </a:spcAft>
              <a:buClr>
                <a:schemeClr val="dk2"/>
              </a:buClr>
              <a:buSzPts val="2200"/>
              <a:buFont typeface="Trebuchet MS"/>
              <a:buChar char="●"/>
            </a:pPr>
            <a:r>
              <a:rPr lang="en" sz="2200"/>
              <a:t>Limit work in progress (WIP)</a:t>
            </a:r>
            <a:endParaRPr sz="2200"/>
          </a:p>
          <a:p>
            <a:pPr indent="-368300" lvl="0" marL="457200">
              <a:lnSpc>
                <a:spcPct val="115000"/>
              </a:lnSpc>
              <a:spcBef>
                <a:spcPts val="0"/>
              </a:spcBef>
              <a:spcAft>
                <a:spcPts val="0"/>
              </a:spcAft>
              <a:buClr>
                <a:schemeClr val="dk2"/>
              </a:buClr>
              <a:buSzPts val="2200"/>
              <a:buFont typeface="Trebuchet MS"/>
              <a:buChar char="●"/>
            </a:pPr>
            <a:r>
              <a:rPr lang="en" sz="2200"/>
              <a:t>Manage flow</a:t>
            </a:r>
            <a:endParaRPr sz="2200"/>
          </a:p>
          <a:p>
            <a:pPr indent="-368300" lvl="0" marL="457200">
              <a:lnSpc>
                <a:spcPct val="115000"/>
              </a:lnSpc>
              <a:spcBef>
                <a:spcPts val="0"/>
              </a:spcBef>
              <a:spcAft>
                <a:spcPts val="0"/>
              </a:spcAft>
              <a:buClr>
                <a:schemeClr val="dk2"/>
              </a:buClr>
              <a:buSzPts val="2200"/>
              <a:buFont typeface="Trebuchet MS"/>
              <a:buChar char="●"/>
            </a:pPr>
            <a:r>
              <a:rPr lang="en" sz="2200"/>
              <a:t>Make process explicit</a:t>
            </a:r>
            <a:endParaRPr sz="2200"/>
          </a:p>
          <a:p>
            <a:pPr indent="-368300" lvl="0" marL="457200">
              <a:lnSpc>
                <a:spcPct val="115000"/>
              </a:lnSpc>
              <a:spcBef>
                <a:spcPts val="0"/>
              </a:spcBef>
              <a:spcAft>
                <a:spcPts val="0"/>
              </a:spcAft>
              <a:buClr>
                <a:schemeClr val="dk2"/>
              </a:buClr>
              <a:buSzPts val="2200"/>
              <a:buFont typeface="Trebuchet MS"/>
              <a:buChar char="●"/>
            </a:pPr>
            <a:r>
              <a:rPr lang="en" sz="2200"/>
              <a:t>Implement feedback loops</a:t>
            </a:r>
            <a:endParaRPr sz="2200"/>
          </a:p>
          <a:p>
            <a:pPr indent="-368300" lvl="0" marL="457200">
              <a:lnSpc>
                <a:spcPct val="115000"/>
              </a:lnSpc>
              <a:spcBef>
                <a:spcPts val="0"/>
              </a:spcBef>
              <a:spcAft>
                <a:spcPts val="0"/>
              </a:spcAft>
              <a:buClr>
                <a:schemeClr val="dk2"/>
              </a:buClr>
              <a:buSzPts val="2200"/>
              <a:buFont typeface="Trebuchet MS"/>
              <a:buChar char="●"/>
            </a:pPr>
            <a:r>
              <a:rPr lang="en" sz="2200"/>
              <a:t>Improve collaboratively</a:t>
            </a:r>
            <a:endParaRPr sz="2200"/>
          </a:p>
          <a:p>
            <a:pPr indent="-368300" lvl="0" marL="457200" rtl="0">
              <a:lnSpc>
                <a:spcPct val="115000"/>
              </a:lnSpc>
              <a:spcBef>
                <a:spcPts val="0"/>
              </a:spcBef>
              <a:spcAft>
                <a:spcPts val="0"/>
              </a:spcAft>
              <a:buClr>
                <a:schemeClr val="dk2"/>
              </a:buClr>
              <a:buSzPts val="2200"/>
              <a:buFont typeface="Trebuchet MS"/>
              <a:buChar char="●"/>
            </a:pPr>
            <a:r>
              <a:rPr lang="en" sz="2200"/>
              <a:t>Evolve experimentally</a:t>
            </a:r>
            <a:endParaRPr sz="2200"/>
          </a:p>
        </p:txBody>
      </p:sp>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4" name="Shape 1044"/>
        <p:cNvGrpSpPr/>
        <p:nvPr/>
      </p:nvGrpSpPr>
      <p:grpSpPr>
        <a:xfrm>
          <a:off x="0" y="0"/>
          <a:ext cx="0" cy="0"/>
          <a:chOff x="0" y="0"/>
          <a:chExt cx="0" cy="0"/>
        </a:xfrm>
      </p:grpSpPr>
      <p:sp>
        <p:nvSpPr>
          <p:cNvPr id="1045" name="Shape 1045"/>
          <p:cNvSpPr txBox="1"/>
          <p:nvPr>
            <p:ph type="title"/>
          </p:nvPr>
        </p:nvSpPr>
        <p:spPr>
          <a:xfrm>
            <a:off x="457200" y="155628"/>
            <a:ext cx="8229600" cy="10446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a:t>Lean</a:t>
            </a:r>
            <a:endParaRPr/>
          </a:p>
        </p:txBody>
      </p:sp>
      <p:sp>
        <p:nvSpPr>
          <p:cNvPr id="1046" name="Shape 1046"/>
          <p:cNvSpPr txBox="1"/>
          <p:nvPr>
            <p:ph idx="1" type="body"/>
          </p:nvPr>
        </p:nvSpPr>
        <p:spPr>
          <a:xfrm>
            <a:off x="457200" y="1297780"/>
            <a:ext cx="8229600" cy="3627900"/>
          </a:xfrm>
          <a:prstGeom prst="rect">
            <a:avLst/>
          </a:prstGeom>
        </p:spPr>
        <p:txBody>
          <a:bodyPr anchorCtr="0" anchor="t" bIns="91425" lIns="91425" spcFirstLastPara="1" rIns="91425" wrap="square" tIns="91425">
            <a:noAutofit/>
          </a:bodyPr>
          <a:lstStyle/>
          <a:p>
            <a:pPr indent="-419100" lvl="0" marL="457200" rtl="0">
              <a:spcBef>
                <a:spcPts val="600"/>
              </a:spcBef>
              <a:spcAft>
                <a:spcPts val="0"/>
              </a:spcAft>
              <a:buSzPts val="3000"/>
              <a:buChar char="●"/>
            </a:pPr>
            <a:r>
              <a:rPr lang="en"/>
              <a:t>Modified from manufacturing origins</a:t>
            </a:r>
            <a:endParaRPr/>
          </a:p>
          <a:p>
            <a:pPr indent="-419100" lvl="0" marL="457200" rtl="0">
              <a:spcBef>
                <a:spcPts val="0"/>
              </a:spcBef>
              <a:spcAft>
                <a:spcPts val="0"/>
              </a:spcAft>
              <a:buSzPts val="3000"/>
              <a:buChar char="●"/>
            </a:pPr>
            <a:r>
              <a:rPr lang="en"/>
              <a:t>Focus around limiting waste</a:t>
            </a:r>
            <a:endParaRPr/>
          </a:p>
          <a:p>
            <a:pPr indent="-419100" lvl="0" marL="457200" rtl="0">
              <a:spcBef>
                <a:spcPts val="0"/>
              </a:spcBef>
              <a:spcAft>
                <a:spcPts val="0"/>
              </a:spcAft>
              <a:buSzPts val="3000"/>
              <a:buChar char="●"/>
            </a:pPr>
            <a:r>
              <a:rPr lang="en"/>
              <a:t>Creating knowledge: learning is essential</a:t>
            </a:r>
            <a:endParaRPr/>
          </a:p>
          <a:p>
            <a:pPr indent="-419100" lvl="0" marL="457200" rtl="0">
              <a:spcBef>
                <a:spcPts val="0"/>
              </a:spcBef>
              <a:spcAft>
                <a:spcPts val="0"/>
              </a:spcAft>
              <a:buSzPts val="3000"/>
              <a:buChar char="●"/>
            </a:pPr>
            <a:r>
              <a:rPr lang="en"/>
              <a:t>Last responsible moment delivery</a:t>
            </a:r>
            <a:endParaRPr/>
          </a:p>
          <a:p>
            <a:pPr indent="-419100" lvl="0" marL="457200" rtl="0">
              <a:spcBef>
                <a:spcPts val="0"/>
              </a:spcBef>
              <a:spcAft>
                <a:spcPts val="0"/>
              </a:spcAft>
              <a:buSzPts val="3000"/>
              <a:buChar char="●"/>
            </a:pPr>
            <a:r>
              <a:rPr lang="en"/>
              <a:t>Build in quality:</a:t>
            </a:r>
            <a:endParaRPr/>
          </a:p>
          <a:p>
            <a:pPr indent="-381000" lvl="1" marL="914400" rtl="0">
              <a:spcBef>
                <a:spcPts val="0"/>
              </a:spcBef>
              <a:spcAft>
                <a:spcPts val="0"/>
              </a:spcAft>
              <a:buSzPts val="2400"/>
              <a:buChar char="○"/>
            </a:pPr>
            <a:r>
              <a:rPr lang="en"/>
              <a:t>Mistake-proofing code with TDD</a:t>
            </a:r>
            <a:endParaRPr/>
          </a:p>
          <a:p>
            <a:pPr indent="-381000" lvl="1" marL="914400">
              <a:spcBef>
                <a:spcPts val="0"/>
              </a:spcBef>
              <a:spcAft>
                <a:spcPts val="0"/>
              </a:spcAft>
              <a:buSzPts val="2400"/>
              <a:buChar char="○"/>
            </a:pPr>
            <a:r>
              <a:rPr lang="en"/>
              <a:t>Don’t build legacy code</a:t>
            </a:r>
            <a:endParaRPr/>
          </a:p>
        </p:txBody>
      </p:sp>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0" name="Shape 1050"/>
        <p:cNvGrpSpPr/>
        <p:nvPr/>
      </p:nvGrpSpPr>
      <p:grpSpPr>
        <a:xfrm>
          <a:off x="0" y="0"/>
          <a:ext cx="0" cy="0"/>
          <a:chOff x="0" y="0"/>
          <a:chExt cx="0" cy="0"/>
        </a:xfrm>
      </p:grpSpPr>
      <p:sp>
        <p:nvSpPr>
          <p:cNvPr id="1051" name="Shape 1051"/>
          <p:cNvSpPr txBox="1"/>
          <p:nvPr>
            <p:ph type="title"/>
          </p:nvPr>
        </p:nvSpPr>
        <p:spPr>
          <a:xfrm>
            <a:off x="457200" y="155628"/>
            <a:ext cx="8229600" cy="10446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a:t>Lean Principles</a:t>
            </a:r>
            <a:endParaRPr/>
          </a:p>
        </p:txBody>
      </p:sp>
      <p:sp>
        <p:nvSpPr>
          <p:cNvPr id="1052" name="Shape 1052"/>
          <p:cNvSpPr txBox="1"/>
          <p:nvPr>
            <p:ph idx="1" type="body"/>
          </p:nvPr>
        </p:nvSpPr>
        <p:spPr>
          <a:xfrm>
            <a:off x="457200" y="1297780"/>
            <a:ext cx="8229600" cy="3627900"/>
          </a:xfrm>
          <a:prstGeom prst="rect">
            <a:avLst/>
          </a:prstGeom>
        </p:spPr>
        <p:txBody>
          <a:bodyPr anchorCtr="0" anchor="t" bIns="91425" lIns="91425" spcFirstLastPara="1" rIns="91425" wrap="square" tIns="91425">
            <a:noAutofit/>
          </a:bodyPr>
          <a:lstStyle/>
          <a:p>
            <a:pPr indent="0" lvl="0" marL="0">
              <a:spcBef>
                <a:spcPts val="0"/>
              </a:spcBef>
              <a:spcAft>
                <a:spcPts val="0"/>
              </a:spcAft>
              <a:buClr>
                <a:schemeClr val="dk1"/>
              </a:buClr>
              <a:buSzPts val="1100"/>
              <a:buFont typeface="Arial"/>
              <a:buNone/>
            </a:pPr>
            <a:r>
              <a:rPr lang="en" sz="2200"/>
              <a:t>Lean development can be summarized by seven principles, very close in concept to lean manufacturing principles:</a:t>
            </a:r>
            <a:endParaRPr sz="2200"/>
          </a:p>
          <a:p>
            <a:pPr indent="0" lvl="0" marL="0">
              <a:spcBef>
                <a:spcPts val="0"/>
              </a:spcBef>
              <a:spcAft>
                <a:spcPts val="0"/>
              </a:spcAft>
              <a:buClr>
                <a:schemeClr val="dk1"/>
              </a:buClr>
              <a:buSzPts val="1100"/>
              <a:buFont typeface="Arial"/>
              <a:buNone/>
            </a:pPr>
            <a:r>
              <a:t/>
            </a:r>
            <a:endParaRPr sz="2200"/>
          </a:p>
          <a:p>
            <a:pPr indent="-368300" lvl="0" marL="457200">
              <a:spcBef>
                <a:spcPts val="0"/>
              </a:spcBef>
              <a:spcAft>
                <a:spcPts val="0"/>
              </a:spcAft>
              <a:buClr>
                <a:schemeClr val="dk2"/>
              </a:buClr>
              <a:buSzPts val="2200"/>
              <a:buFont typeface="Trebuchet MS"/>
              <a:buChar char="●"/>
            </a:pPr>
            <a:r>
              <a:rPr lang="en" sz="2200"/>
              <a:t>Eliminate waste</a:t>
            </a:r>
            <a:endParaRPr sz="2200"/>
          </a:p>
          <a:p>
            <a:pPr indent="-368300" lvl="0" marL="457200">
              <a:spcBef>
                <a:spcPts val="0"/>
              </a:spcBef>
              <a:spcAft>
                <a:spcPts val="0"/>
              </a:spcAft>
              <a:buClr>
                <a:schemeClr val="dk2"/>
              </a:buClr>
              <a:buSzPts val="2200"/>
              <a:buFont typeface="Trebuchet MS"/>
              <a:buChar char="●"/>
            </a:pPr>
            <a:r>
              <a:rPr lang="en" sz="2200"/>
              <a:t>Amplify learning</a:t>
            </a:r>
            <a:endParaRPr sz="2200"/>
          </a:p>
          <a:p>
            <a:pPr indent="-368300" lvl="0" marL="457200">
              <a:spcBef>
                <a:spcPts val="0"/>
              </a:spcBef>
              <a:spcAft>
                <a:spcPts val="0"/>
              </a:spcAft>
              <a:buClr>
                <a:schemeClr val="dk2"/>
              </a:buClr>
              <a:buSzPts val="2200"/>
              <a:buFont typeface="Trebuchet MS"/>
              <a:buChar char="●"/>
            </a:pPr>
            <a:r>
              <a:rPr lang="en" sz="2200"/>
              <a:t>Decide as late as possible</a:t>
            </a:r>
            <a:endParaRPr sz="2200"/>
          </a:p>
          <a:p>
            <a:pPr indent="-368300" lvl="0" marL="457200">
              <a:spcBef>
                <a:spcPts val="0"/>
              </a:spcBef>
              <a:spcAft>
                <a:spcPts val="0"/>
              </a:spcAft>
              <a:buClr>
                <a:schemeClr val="dk2"/>
              </a:buClr>
              <a:buSzPts val="2200"/>
              <a:buFont typeface="Trebuchet MS"/>
              <a:buChar char="●"/>
            </a:pPr>
            <a:r>
              <a:rPr lang="en" sz="2200"/>
              <a:t>Deliver as fast as possible</a:t>
            </a:r>
            <a:endParaRPr sz="2200"/>
          </a:p>
          <a:p>
            <a:pPr indent="-368300" lvl="0" marL="457200">
              <a:spcBef>
                <a:spcPts val="0"/>
              </a:spcBef>
              <a:spcAft>
                <a:spcPts val="0"/>
              </a:spcAft>
              <a:buClr>
                <a:schemeClr val="dk2"/>
              </a:buClr>
              <a:buSzPts val="2200"/>
              <a:buFont typeface="Trebuchet MS"/>
              <a:buChar char="●"/>
            </a:pPr>
            <a:r>
              <a:rPr lang="en" sz="2200"/>
              <a:t>Empower the team</a:t>
            </a:r>
            <a:endParaRPr sz="2200"/>
          </a:p>
          <a:p>
            <a:pPr indent="-368300" lvl="0" marL="457200">
              <a:spcBef>
                <a:spcPts val="0"/>
              </a:spcBef>
              <a:spcAft>
                <a:spcPts val="0"/>
              </a:spcAft>
              <a:buClr>
                <a:schemeClr val="dk2"/>
              </a:buClr>
              <a:buSzPts val="2200"/>
              <a:buFont typeface="Trebuchet MS"/>
              <a:buChar char="●"/>
            </a:pPr>
            <a:r>
              <a:rPr lang="en" sz="2200"/>
              <a:t>Build in integrity</a:t>
            </a:r>
            <a:endParaRPr sz="2200"/>
          </a:p>
          <a:p>
            <a:pPr indent="-368300" lvl="0" marL="457200" rtl="0">
              <a:spcBef>
                <a:spcPts val="0"/>
              </a:spcBef>
              <a:spcAft>
                <a:spcPts val="0"/>
              </a:spcAft>
              <a:buClr>
                <a:schemeClr val="dk2"/>
              </a:buClr>
              <a:buSzPts val="2200"/>
              <a:buFont typeface="Trebuchet MS"/>
              <a:buChar char="●"/>
            </a:pPr>
            <a:r>
              <a:rPr lang="en" sz="2200"/>
              <a:t>See the whole picture/system</a:t>
            </a:r>
            <a:endParaRPr sz="2200"/>
          </a:p>
        </p:txBody>
      </p:sp>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6" name="Shape 1056"/>
        <p:cNvGrpSpPr/>
        <p:nvPr/>
      </p:nvGrpSpPr>
      <p:grpSpPr>
        <a:xfrm>
          <a:off x="0" y="0"/>
          <a:ext cx="0" cy="0"/>
          <a:chOff x="0" y="0"/>
          <a:chExt cx="0" cy="0"/>
        </a:xfrm>
      </p:grpSpPr>
      <p:sp>
        <p:nvSpPr>
          <p:cNvPr id="1057" name="Shape 1057"/>
          <p:cNvSpPr txBox="1"/>
          <p:nvPr>
            <p:ph type="title"/>
          </p:nvPr>
        </p:nvSpPr>
        <p:spPr>
          <a:xfrm>
            <a:off x="457200" y="155628"/>
            <a:ext cx="8229600" cy="10446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sz="4500"/>
              <a:t>“Muda” - 7 Types of Waste</a:t>
            </a:r>
            <a:endParaRPr sz="4500"/>
          </a:p>
        </p:txBody>
      </p:sp>
      <p:sp>
        <p:nvSpPr>
          <p:cNvPr id="1058" name="Shape 1058"/>
          <p:cNvSpPr txBox="1"/>
          <p:nvPr>
            <p:ph idx="1" type="body"/>
          </p:nvPr>
        </p:nvSpPr>
        <p:spPr>
          <a:xfrm>
            <a:off x="457200" y="1297780"/>
            <a:ext cx="8229600" cy="3627900"/>
          </a:xfrm>
          <a:prstGeom prst="rect">
            <a:avLst/>
          </a:prstGeom>
        </p:spPr>
        <p:txBody>
          <a:bodyPr anchorCtr="0" anchor="t" bIns="91425" lIns="91425" spcFirstLastPara="1" rIns="91425" wrap="square" tIns="91425">
            <a:noAutofit/>
          </a:bodyPr>
          <a:lstStyle/>
          <a:p>
            <a:pPr indent="-419100" lvl="0" marL="457200">
              <a:spcBef>
                <a:spcPts val="0"/>
              </a:spcBef>
              <a:spcAft>
                <a:spcPts val="0"/>
              </a:spcAft>
              <a:buClr>
                <a:schemeClr val="dk2"/>
              </a:buClr>
              <a:buSzPts val="3000"/>
              <a:buFont typeface="Trebuchet MS"/>
              <a:buChar char="●"/>
            </a:pPr>
            <a:r>
              <a:rPr lang="en"/>
              <a:t>Partially completed work</a:t>
            </a:r>
            <a:endParaRPr/>
          </a:p>
          <a:p>
            <a:pPr indent="-419100" lvl="0" marL="457200">
              <a:spcBef>
                <a:spcPts val="0"/>
              </a:spcBef>
              <a:spcAft>
                <a:spcPts val="0"/>
              </a:spcAft>
              <a:buClr>
                <a:schemeClr val="dk2"/>
              </a:buClr>
              <a:buSzPts val="3000"/>
              <a:buFont typeface="Trebuchet MS"/>
              <a:buChar char="●"/>
            </a:pPr>
            <a:r>
              <a:rPr lang="en"/>
              <a:t>Extra, unnecessary, features</a:t>
            </a:r>
            <a:endParaRPr/>
          </a:p>
          <a:p>
            <a:pPr indent="-419100" lvl="0" marL="457200">
              <a:spcBef>
                <a:spcPts val="0"/>
              </a:spcBef>
              <a:spcAft>
                <a:spcPts val="0"/>
              </a:spcAft>
              <a:buClr>
                <a:schemeClr val="dk2"/>
              </a:buClr>
              <a:buSzPts val="3000"/>
              <a:buFont typeface="Trebuchet MS"/>
              <a:buChar char="●"/>
            </a:pPr>
            <a:r>
              <a:rPr lang="en"/>
              <a:t>Relearning and refactoring</a:t>
            </a:r>
            <a:endParaRPr/>
          </a:p>
          <a:p>
            <a:pPr indent="-419100" lvl="0" marL="457200">
              <a:spcBef>
                <a:spcPts val="0"/>
              </a:spcBef>
              <a:spcAft>
                <a:spcPts val="0"/>
              </a:spcAft>
              <a:buClr>
                <a:schemeClr val="dk2"/>
              </a:buClr>
              <a:buSzPts val="3000"/>
              <a:buFont typeface="Trebuchet MS"/>
              <a:buChar char="●"/>
            </a:pPr>
            <a:r>
              <a:rPr lang="en"/>
              <a:t>Hand-off’s</a:t>
            </a:r>
            <a:endParaRPr/>
          </a:p>
          <a:p>
            <a:pPr indent="-419100" lvl="0" marL="457200">
              <a:spcBef>
                <a:spcPts val="0"/>
              </a:spcBef>
              <a:spcAft>
                <a:spcPts val="0"/>
              </a:spcAft>
              <a:buClr>
                <a:schemeClr val="dk2"/>
              </a:buClr>
              <a:buSzPts val="3000"/>
              <a:buFont typeface="Trebuchet MS"/>
              <a:buChar char="●"/>
            </a:pPr>
            <a:r>
              <a:rPr lang="en"/>
              <a:t>Delays</a:t>
            </a:r>
            <a:endParaRPr/>
          </a:p>
          <a:p>
            <a:pPr indent="-419100" lvl="0" marL="457200">
              <a:spcBef>
                <a:spcPts val="0"/>
              </a:spcBef>
              <a:spcAft>
                <a:spcPts val="0"/>
              </a:spcAft>
              <a:buClr>
                <a:schemeClr val="dk2"/>
              </a:buClr>
              <a:buSzPts val="3000"/>
              <a:buFont typeface="Trebuchet MS"/>
              <a:buChar char="●"/>
            </a:pPr>
            <a:r>
              <a:rPr lang="en"/>
              <a:t>Task switching</a:t>
            </a:r>
            <a:endParaRPr/>
          </a:p>
          <a:p>
            <a:pPr indent="-419100" lvl="0" marL="457200">
              <a:spcBef>
                <a:spcPts val="0"/>
              </a:spcBef>
              <a:spcAft>
                <a:spcPts val="0"/>
              </a:spcAft>
              <a:buClr>
                <a:schemeClr val="dk2"/>
              </a:buClr>
              <a:buSzPts val="3000"/>
              <a:buFont typeface="Trebuchet MS"/>
              <a:buChar char="●"/>
            </a:pPr>
            <a:r>
              <a:rPr lang="en"/>
              <a:t>Defects</a:t>
            </a:r>
            <a:endParaRPr/>
          </a:p>
        </p:txBody>
      </p:sp>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2" name="Shape 1062"/>
        <p:cNvGrpSpPr/>
        <p:nvPr/>
      </p:nvGrpSpPr>
      <p:grpSpPr>
        <a:xfrm>
          <a:off x="0" y="0"/>
          <a:ext cx="0" cy="0"/>
          <a:chOff x="0" y="0"/>
          <a:chExt cx="0" cy="0"/>
        </a:xfrm>
      </p:grpSpPr>
      <p:sp>
        <p:nvSpPr>
          <p:cNvPr id="1063" name="Shape 1063"/>
          <p:cNvSpPr txBox="1"/>
          <p:nvPr>
            <p:ph type="title"/>
          </p:nvPr>
        </p:nvSpPr>
        <p:spPr>
          <a:xfrm>
            <a:off x="457200" y="155628"/>
            <a:ext cx="8229600" cy="10446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a:t>Lean Start-Up</a:t>
            </a:r>
            <a:endParaRPr/>
          </a:p>
        </p:txBody>
      </p:sp>
      <p:pic>
        <p:nvPicPr>
          <p:cNvPr descr="approach-circle-diagram2.png" id="1064" name="Shape 1064"/>
          <p:cNvPicPr preferRelativeResize="0"/>
          <p:nvPr/>
        </p:nvPicPr>
        <p:blipFill>
          <a:blip r:embed="rId3">
            <a:alphaModFix/>
          </a:blip>
          <a:stretch>
            <a:fillRect/>
          </a:stretch>
        </p:blipFill>
        <p:spPr>
          <a:xfrm>
            <a:off x="2752825" y="1109678"/>
            <a:ext cx="3638350" cy="3723225"/>
          </a:xfrm>
          <a:prstGeom prst="rect">
            <a:avLst/>
          </a:prstGeom>
          <a:noFill/>
          <a:ln>
            <a:noFill/>
          </a:ln>
        </p:spPr>
      </p:pic>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8" name="Shape 1068"/>
        <p:cNvGrpSpPr/>
        <p:nvPr/>
      </p:nvGrpSpPr>
      <p:grpSpPr>
        <a:xfrm>
          <a:off x="0" y="0"/>
          <a:ext cx="0" cy="0"/>
          <a:chOff x="0" y="0"/>
          <a:chExt cx="0" cy="0"/>
        </a:xfrm>
      </p:grpSpPr>
      <p:sp>
        <p:nvSpPr>
          <p:cNvPr id="1069" name="Shape 1069"/>
          <p:cNvSpPr txBox="1"/>
          <p:nvPr>
            <p:ph type="title"/>
          </p:nvPr>
        </p:nvSpPr>
        <p:spPr>
          <a:xfrm>
            <a:off x="457200" y="155628"/>
            <a:ext cx="8229600" cy="10446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a:t>SAFe</a:t>
            </a:r>
            <a:endParaRPr/>
          </a:p>
        </p:txBody>
      </p:sp>
      <p:sp>
        <p:nvSpPr>
          <p:cNvPr id="1070" name="Shape 1070"/>
          <p:cNvSpPr txBox="1"/>
          <p:nvPr>
            <p:ph idx="1" type="body"/>
          </p:nvPr>
        </p:nvSpPr>
        <p:spPr>
          <a:xfrm>
            <a:off x="457200" y="1297780"/>
            <a:ext cx="8229600" cy="3627900"/>
          </a:xfrm>
          <a:prstGeom prst="rect">
            <a:avLst/>
          </a:prstGeom>
        </p:spPr>
        <p:txBody>
          <a:bodyPr anchorCtr="0" anchor="t" bIns="91425" lIns="91425" spcFirstLastPara="1" rIns="91425" wrap="square" tIns="91425">
            <a:noAutofit/>
          </a:bodyPr>
          <a:lstStyle/>
          <a:p>
            <a:pPr indent="-419100" lvl="0" marL="457200" rtl="0">
              <a:spcBef>
                <a:spcPts val="600"/>
              </a:spcBef>
              <a:spcAft>
                <a:spcPts val="0"/>
              </a:spcAft>
              <a:buSzPts val="3000"/>
              <a:buChar char="●"/>
            </a:pPr>
            <a:r>
              <a:rPr lang="en"/>
              <a:t>Scaled Agile Framework is a scaled approach to Agile adoption</a:t>
            </a:r>
            <a:endParaRPr/>
          </a:p>
          <a:p>
            <a:pPr indent="-419100" lvl="0" marL="457200" rtl="0">
              <a:spcBef>
                <a:spcPts val="0"/>
              </a:spcBef>
              <a:spcAft>
                <a:spcPts val="0"/>
              </a:spcAft>
              <a:buSzPts val="3000"/>
              <a:buChar char="●"/>
            </a:pPr>
            <a:r>
              <a:rPr lang="en"/>
              <a:t>Process model that covers everything</a:t>
            </a:r>
            <a:endParaRPr/>
          </a:p>
          <a:p>
            <a:pPr indent="-419100" lvl="0" marL="457200" rtl="0">
              <a:spcBef>
                <a:spcPts val="0"/>
              </a:spcBef>
              <a:spcAft>
                <a:spcPts val="0"/>
              </a:spcAft>
              <a:buSzPts val="3000"/>
              <a:buChar char="●"/>
            </a:pPr>
            <a:r>
              <a:rPr lang="en"/>
              <a:t>Complex organisations who “cannot” scale incrementally might adopt SAFe</a:t>
            </a:r>
            <a:endParaRPr/>
          </a:p>
          <a:p>
            <a:pPr indent="-419100" lvl="0" marL="457200">
              <a:spcBef>
                <a:spcPts val="0"/>
              </a:spcBef>
              <a:spcAft>
                <a:spcPts val="0"/>
              </a:spcAft>
              <a:buSzPts val="3000"/>
              <a:buChar char="●"/>
            </a:pPr>
            <a:r>
              <a:rPr lang="en"/>
              <a:t>Considered very prescriptive, by design</a:t>
            </a:r>
            <a:endParaRPr/>
          </a:p>
        </p:txBody>
      </p:sp>
      <p:sp>
        <p:nvSpPr>
          <p:cNvPr id="1071" name="Shape 1071"/>
          <p:cNvSpPr txBox="1"/>
          <p:nvPr/>
        </p:nvSpPr>
        <p:spPr>
          <a:xfrm>
            <a:off x="7297988" y="4573900"/>
            <a:ext cx="1807500" cy="393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200">
                <a:solidFill>
                  <a:srgbClr val="A5A9AF"/>
                </a:solidFill>
                <a:latin typeface="Trebuchet MS"/>
                <a:ea typeface="Trebuchet MS"/>
                <a:cs typeface="Trebuchet MS"/>
                <a:sym typeface="Trebuchet MS"/>
              </a:rPr>
              <a:t>@AgileSnap #AgileManc</a:t>
            </a:r>
            <a:endParaRPr sz="1200">
              <a:solidFill>
                <a:srgbClr val="A5A9AF"/>
              </a:solidFill>
              <a:latin typeface="Trebuchet MS"/>
              <a:ea typeface="Trebuchet MS"/>
              <a:cs typeface="Trebuchet MS"/>
              <a:sym typeface="Trebuchet MS"/>
            </a:endParaRPr>
          </a:p>
        </p:txBody>
      </p:sp>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5" name="Shape 1075"/>
        <p:cNvGrpSpPr/>
        <p:nvPr/>
      </p:nvGrpSpPr>
      <p:grpSpPr>
        <a:xfrm>
          <a:off x="0" y="0"/>
          <a:ext cx="0" cy="0"/>
          <a:chOff x="0" y="0"/>
          <a:chExt cx="0" cy="0"/>
        </a:xfrm>
      </p:grpSpPr>
      <p:sp>
        <p:nvSpPr>
          <p:cNvPr id="1076" name="Shape 1076"/>
          <p:cNvSpPr/>
          <p:nvPr/>
        </p:nvSpPr>
        <p:spPr>
          <a:xfrm>
            <a:off x="7349150" y="205400"/>
            <a:ext cx="1301100" cy="602100"/>
          </a:xfrm>
          <a:prstGeom prst="rect">
            <a:avLst/>
          </a:pr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77" name="Shape 1077"/>
          <p:cNvSpPr/>
          <p:nvPr/>
        </p:nvSpPr>
        <p:spPr>
          <a:xfrm>
            <a:off x="127550" y="4795625"/>
            <a:ext cx="1301100" cy="248400"/>
          </a:xfrm>
          <a:prstGeom prst="rect">
            <a:avLst/>
          </a:pr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78" name="Shape 1078"/>
          <p:cNvSpPr/>
          <p:nvPr/>
        </p:nvSpPr>
        <p:spPr>
          <a:xfrm>
            <a:off x="7615850" y="4600725"/>
            <a:ext cx="1428900" cy="443400"/>
          </a:xfrm>
          <a:prstGeom prst="rect">
            <a:avLst/>
          </a:pr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pic>
        <p:nvPicPr>
          <p:cNvPr descr="safe.png" id="1079" name="Shape 1079"/>
          <p:cNvPicPr preferRelativeResize="0"/>
          <p:nvPr/>
        </p:nvPicPr>
        <p:blipFill>
          <a:blip r:embed="rId3">
            <a:alphaModFix/>
          </a:blip>
          <a:stretch>
            <a:fillRect/>
          </a:stretch>
        </p:blipFill>
        <p:spPr>
          <a:xfrm>
            <a:off x="1146825" y="0"/>
            <a:ext cx="6850349" cy="5143500"/>
          </a:xfrm>
          <a:prstGeom prst="rect">
            <a:avLst/>
          </a:prstGeom>
          <a:noFill/>
          <a:ln>
            <a:noFill/>
          </a:ln>
        </p:spPr>
      </p:pic>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3" name="Shape 1083"/>
        <p:cNvGrpSpPr/>
        <p:nvPr/>
      </p:nvGrpSpPr>
      <p:grpSpPr>
        <a:xfrm>
          <a:off x="0" y="0"/>
          <a:ext cx="0" cy="0"/>
          <a:chOff x="0" y="0"/>
          <a:chExt cx="0" cy="0"/>
        </a:xfrm>
      </p:grpSpPr>
      <p:pic>
        <p:nvPicPr>
          <p:cNvPr descr="squarepeg.png" id="1084" name="Shape 1084"/>
          <p:cNvPicPr preferRelativeResize="0"/>
          <p:nvPr/>
        </p:nvPicPr>
        <p:blipFill>
          <a:blip r:embed="rId3">
            <a:alphaModFix/>
          </a:blip>
          <a:stretch>
            <a:fillRect/>
          </a:stretch>
        </p:blipFill>
        <p:spPr>
          <a:xfrm>
            <a:off x="9" y="0"/>
            <a:ext cx="5469332" cy="5143499"/>
          </a:xfrm>
          <a:prstGeom prst="rect">
            <a:avLst/>
          </a:prstGeom>
          <a:noFill/>
          <a:ln>
            <a:noFill/>
          </a:ln>
        </p:spPr>
      </p:pic>
      <p:sp>
        <p:nvSpPr>
          <p:cNvPr id="1085" name="Shape 1085"/>
          <p:cNvSpPr txBox="1"/>
          <p:nvPr>
            <p:ph idx="1" type="body"/>
          </p:nvPr>
        </p:nvSpPr>
        <p:spPr>
          <a:xfrm>
            <a:off x="3702300" y="1108525"/>
            <a:ext cx="5168400" cy="1634400"/>
          </a:xfrm>
          <a:prstGeom prst="rect">
            <a:avLst/>
          </a:prstGeom>
        </p:spPr>
        <p:txBody>
          <a:bodyPr anchorCtr="0" anchor="t" bIns="91425" lIns="91425" spcFirstLastPara="1" rIns="91425" wrap="square" tIns="91425">
            <a:noAutofit/>
          </a:bodyPr>
          <a:lstStyle/>
          <a:p>
            <a:pPr indent="0" lvl="0" marL="0" rtl="0" algn="ctr">
              <a:spcBef>
                <a:spcPts val="600"/>
              </a:spcBef>
              <a:spcAft>
                <a:spcPts val="0"/>
              </a:spcAft>
              <a:buNone/>
            </a:pPr>
            <a:r>
              <a:rPr lang="en"/>
              <a:t>Like any decision, don’t force a framework that doesn’t feel right.</a:t>
            </a:r>
            <a:endParaRPr>
              <a:latin typeface="Trebuchet MS"/>
              <a:ea typeface="Trebuchet MS"/>
              <a:cs typeface="Trebuchet MS"/>
              <a:sym typeface="Trebuchet MS"/>
            </a:endParaRPr>
          </a:p>
        </p:txBody>
      </p:sp>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9" name="Shape 1089"/>
        <p:cNvGrpSpPr/>
        <p:nvPr/>
      </p:nvGrpSpPr>
      <p:grpSpPr>
        <a:xfrm>
          <a:off x="0" y="0"/>
          <a:ext cx="0" cy="0"/>
          <a:chOff x="0" y="0"/>
          <a:chExt cx="0" cy="0"/>
        </a:xfrm>
      </p:grpSpPr>
      <p:sp>
        <p:nvSpPr>
          <p:cNvPr id="1090" name="Shape 1090"/>
          <p:cNvSpPr txBox="1"/>
          <p:nvPr>
            <p:ph type="title"/>
          </p:nvPr>
        </p:nvSpPr>
        <p:spPr>
          <a:xfrm>
            <a:off x="457200" y="155628"/>
            <a:ext cx="8229600" cy="10446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a:t>Implementing Agile</a:t>
            </a:r>
            <a:endParaRPr/>
          </a:p>
        </p:txBody>
      </p:sp>
      <p:sp>
        <p:nvSpPr>
          <p:cNvPr id="1091" name="Shape 1091"/>
          <p:cNvSpPr txBox="1"/>
          <p:nvPr>
            <p:ph idx="1" type="body"/>
          </p:nvPr>
        </p:nvSpPr>
        <p:spPr>
          <a:xfrm>
            <a:off x="457200" y="1297780"/>
            <a:ext cx="8229600" cy="3627900"/>
          </a:xfrm>
          <a:prstGeom prst="rect">
            <a:avLst/>
          </a:prstGeom>
        </p:spPr>
        <p:txBody>
          <a:bodyPr anchorCtr="0" anchor="t" bIns="91425" lIns="91425" spcFirstLastPara="1" rIns="91425" wrap="square" tIns="91425">
            <a:noAutofit/>
          </a:bodyPr>
          <a:lstStyle/>
          <a:p>
            <a:pPr indent="-419100" lvl="0" marL="457200">
              <a:spcBef>
                <a:spcPts val="600"/>
              </a:spcBef>
              <a:spcAft>
                <a:spcPts val="0"/>
              </a:spcAft>
              <a:buSzPts val="3000"/>
              <a:buChar char="●"/>
            </a:pPr>
            <a:r>
              <a:rPr lang="en"/>
              <a:t>Training won’t make you an expert</a:t>
            </a:r>
            <a:endParaRPr/>
          </a:p>
          <a:p>
            <a:pPr indent="-419100" lvl="0" marL="457200">
              <a:spcBef>
                <a:spcPts val="0"/>
              </a:spcBef>
              <a:spcAft>
                <a:spcPts val="0"/>
              </a:spcAft>
              <a:buSzPts val="3000"/>
              <a:buChar char="●"/>
            </a:pPr>
            <a:r>
              <a:rPr lang="en"/>
              <a:t>It will help you to apply the fundamentals</a:t>
            </a:r>
            <a:endParaRPr/>
          </a:p>
          <a:p>
            <a:pPr indent="-419100" lvl="0" marL="457200">
              <a:spcBef>
                <a:spcPts val="0"/>
              </a:spcBef>
              <a:spcAft>
                <a:spcPts val="0"/>
              </a:spcAft>
              <a:buSzPts val="3000"/>
              <a:buChar char="●"/>
            </a:pPr>
            <a:r>
              <a:rPr lang="en"/>
              <a:t>Make decisions</a:t>
            </a:r>
            <a:endParaRPr/>
          </a:p>
          <a:p>
            <a:pPr indent="-419100" lvl="0" marL="457200">
              <a:spcBef>
                <a:spcPts val="0"/>
              </a:spcBef>
              <a:spcAft>
                <a:spcPts val="0"/>
              </a:spcAft>
              <a:buSzPts val="3000"/>
              <a:buChar char="●"/>
            </a:pPr>
            <a:r>
              <a:rPr lang="en"/>
              <a:t>Inspect and adapt</a:t>
            </a:r>
            <a:endParaRPr/>
          </a:p>
          <a:p>
            <a:pPr indent="-419100" lvl="0" marL="457200" rtl="0">
              <a:spcBef>
                <a:spcPts val="0"/>
              </a:spcBef>
              <a:spcAft>
                <a:spcPts val="0"/>
              </a:spcAft>
              <a:buSzPts val="3000"/>
              <a:buChar char="●"/>
            </a:pPr>
            <a:r>
              <a:rPr lang="en"/>
              <a:t>“Sell” the benefits of using Scrum by doing it and delivering using it</a:t>
            </a:r>
            <a:endParaRPr/>
          </a:p>
          <a:p>
            <a:pPr indent="-419100" lvl="0" marL="457200">
              <a:spcBef>
                <a:spcPts val="0"/>
              </a:spcBef>
              <a:spcAft>
                <a:spcPts val="0"/>
              </a:spcAft>
              <a:buSzPts val="3000"/>
              <a:buChar char="●"/>
            </a:pPr>
            <a:r>
              <a:rPr lang="en"/>
              <a:t>Expect disruption at first</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0" name="Shape 200"/>
        <p:cNvGrpSpPr/>
        <p:nvPr/>
      </p:nvGrpSpPr>
      <p:grpSpPr>
        <a:xfrm>
          <a:off x="0" y="0"/>
          <a:ext cx="0" cy="0"/>
          <a:chOff x="0" y="0"/>
          <a:chExt cx="0" cy="0"/>
        </a:xfrm>
      </p:grpSpPr>
      <p:sp>
        <p:nvSpPr>
          <p:cNvPr id="201" name="Shape 201"/>
          <p:cNvSpPr txBox="1"/>
          <p:nvPr>
            <p:ph type="title"/>
          </p:nvPr>
        </p:nvSpPr>
        <p:spPr>
          <a:xfrm>
            <a:off x="457200" y="155628"/>
            <a:ext cx="8229600" cy="10446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a:t>The Agile Principles</a:t>
            </a:r>
            <a:endParaRPr/>
          </a:p>
        </p:txBody>
      </p:sp>
      <p:sp>
        <p:nvSpPr>
          <p:cNvPr id="202" name="Shape 202"/>
          <p:cNvSpPr txBox="1"/>
          <p:nvPr>
            <p:ph idx="1" type="body"/>
          </p:nvPr>
        </p:nvSpPr>
        <p:spPr>
          <a:xfrm>
            <a:off x="457200" y="1297780"/>
            <a:ext cx="8229600" cy="3627900"/>
          </a:xfrm>
          <a:prstGeom prst="rect">
            <a:avLst/>
          </a:prstGeom>
        </p:spPr>
        <p:txBody>
          <a:bodyPr anchorCtr="0" anchor="t" bIns="91425" lIns="91425" spcFirstLastPara="1" rIns="91425" wrap="square" tIns="91425">
            <a:noAutofit/>
          </a:bodyPr>
          <a:lstStyle/>
          <a:p>
            <a:pPr indent="-317500" lvl="0" marL="457200">
              <a:lnSpc>
                <a:spcPct val="115000"/>
              </a:lnSpc>
              <a:spcBef>
                <a:spcPts val="0"/>
              </a:spcBef>
              <a:spcAft>
                <a:spcPts val="0"/>
              </a:spcAft>
              <a:buClr>
                <a:schemeClr val="dk2"/>
              </a:buClr>
              <a:buSzPts val="1400"/>
              <a:buFont typeface="Trebuchet MS"/>
              <a:buChar char="●"/>
            </a:pPr>
            <a:r>
              <a:rPr lang="en" sz="1400"/>
              <a:t>Working software is the primary measure of progress</a:t>
            </a:r>
            <a:endParaRPr sz="1400"/>
          </a:p>
          <a:p>
            <a:pPr indent="0" lvl="0" marL="0">
              <a:lnSpc>
                <a:spcPct val="115000"/>
              </a:lnSpc>
              <a:spcBef>
                <a:spcPts val="0"/>
              </a:spcBef>
              <a:spcAft>
                <a:spcPts val="0"/>
              </a:spcAft>
              <a:buClr>
                <a:schemeClr val="dk1"/>
              </a:buClr>
              <a:buSzPts val="1100"/>
              <a:buFont typeface="Arial"/>
              <a:buNone/>
            </a:pPr>
            <a:r>
              <a:t/>
            </a:r>
            <a:endParaRPr sz="600"/>
          </a:p>
          <a:p>
            <a:pPr indent="-317500" lvl="0" marL="457200">
              <a:lnSpc>
                <a:spcPct val="115000"/>
              </a:lnSpc>
              <a:spcBef>
                <a:spcPts val="0"/>
              </a:spcBef>
              <a:spcAft>
                <a:spcPts val="0"/>
              </a:spcAft>
              <a:buClr>
                <a:schemeClr val="dk2"/>
              </a:buClr>
              <a:buSzPts val="1400"/>
              <a:buFont typeface="Trebuchet MS"/>
              <a:buChar char="●"/>
            </a:pPr>
            <a:r>
              <a:rPr lang="en" sz="1400"/>
              <a:t>Agile processes promote sustainable development. The sponsors, developers, and users should be able to maintain a constant pace indefinitely</a:t>
            </a:r>
            <a:endParaRPr sz="1400"/>
          </a:p>
          <a:p>
            <a:pPr indent="0" lvl="0" marL="0">
              <a:lnSpc>
                <a:spcPct val="115000"/>
              </a:lnSpc>
              <a:spcBef>
                <a:spcPts val="0"/>
              </a:spcBef>
              <a:spcAft>
                <a:spcPts val="0"/>
              </a:spcAft>
              <a:buClr>
                <a:schemeClr val="dk1"/>
              </a:buClr>
              <a:buSzPts val="1100"/>
              <a:buFont typeface="Arial"/>
              <a:buNone/>
            </a:pPr>
            <a:r>
              <a:t/>
            </a:r>
            <a:endParaRPr sz="600"/>
          </a:p>
          <a:p>
            <a:pPr indent="-317500" lvl="0" marL="457200">
              <a:lnSpc>
                <a:spcPct val="115000"/>
              </a:lnSpc>
              <a:spcBef>
                <a:spcPts val="0"/>
              </a:spcBef>
              <a:spcAft>
                <a:spcPts val="0"/>
              </a:spcAft>
              <a:buClr>
                <a:schemeClr val="dk2"/>
              </a:buClr>
              <a:buSzPts val="1400"/>
              <a:buFont typeface="Trebuchet MS"/>
              <a:buChar char="●"/>
            </a:pPr>
            <a:r>
              <a:rPr lang="en" sz="1400"/>
              <a:t>Continuous attention to technical excellence and good design enhances agility</a:t>
            </a:r>
            <a:endParaRPr sz="1400"/>
          </a:p>
          <a:p>
            <a:pPr indent="0" lvl="0" marL="0">
              <a:lnSpc>
                <a:spcPct val="115000"/>
              </a:lnSpc>
              <a:spcBef>
                <a:spcPts val="0"/>
              </a:spcBef>
              <a:spcAft>
                <a:spcPts val="0"/>
              </a:spcAft>
              <a:buClr>
                <a:schemeClr val="dk1"/>
              </a:buClr>
              <a:buSzPts val="1100"/>
              <a:buFont typeface="Arial"/>
              <a:buNone/>
            </a:pPr>
            <a:r>
              <a:t/>
            </a:r>
            <a:endParaRPr sz="600"/>
          </a:p>
          <a:p>
            <a:pPr indent="-317500" lvl="0" marL="457200">
              <a:lnSpc>
                <a:spcPct val="115000"/>
              </a:lnSpc>
              <a:spcBef>
                <a:spcPts val="0"/>
              </a:spcBef>
              <a:spcAft>
                <a:spcPts val="0"/>
              </a:spcAft>
              <a:buClr>
                <a:schemeClr val="dk2"/>
              </a:buClr>
              <a:buSzPts val="1400"/>
              <a:buFont typeface="Trebuchet MS"/>
              <a:buChar char="●"/>
            </a:pPr>
            <a:r>
              <a:rPr lang="en" sz="1400"/>
              <a:t>Simplicity - the art of maximizing the amount of work not done - is essential</a:t>
            </a:r>
            <a:endParaRPr sz="1400"/>
          </a:p>
          <a:p>
            <a:pPr indent="0" lvl="0" marL="0">
              <a:lnSpc>
                <a:spcPct val="115000"/>
              </a:lnSpc>
              <a:spcBef>
                <a:spcPts val="0"/>
              </a:spcBef>
              <a:spcAft>
                <a:spcPts val="0"/>
              </a:spcAft>
              <a:buClr>
                <a:schemeClr val="dk1"/>
              </a:buClr>
              <a:buSzPts val="1100"/>
              <a:buFont typeface="Arial"/>
              <a:buNone/>
            </a:pPr>
            <a:r>
              <a:t/>
            </a:r>
            <a:endParaRPr sz="600"/>
          </a:p>
          <a:p>
            <a:pPr indent="-317500" lvl="0" marL="457200">
              <a:lnSpc>
                <a:spcPct val="115000"/>
              </a:lnSpc>
              <a:spcBef>
                <a:spcPts val="0"/>
              </a:spcBef>
              <a:spcAft>
                <a:spcPts val="0"/>
              </a:spcAft>
              <a:buClr>
                <a:schemeClr val="dk2"/>
              </a:buClr>
              <a:buSzPts val="1400"/>
              <a:buFont typeface="Trebuchet MS"/>
              <a:buChar char="●"/>
            </a:pPr>
            <a:r>
              <a:rPr lang="en" sz="1400"/>
              <a:t>The best architectures, requirements, and designs emerge from self-organizing teams</a:t>
            </a:r>
            <a:endParaRPr sz="1400"/>
          </a:p>
          <a:p>
            <a:pPr indent="0" lvl="0" marL="0">
              <a:lnSpc>
                <a:spcPct val="115000"/>
              </a:lnSpc>
              <a:spcBef>
                <a:spcPts val="0"/>
              </a:spcBef>
              <a:spcAft>
                <a:spcPts val="0"/>
              </a:spcAft>
              <a:buClr>
                <a:schemeClr val="dk1"/>
              </a:buClr>
              <a:buSzPts val="1100"/>
              <a:buFont typeface="Arial"/>
              <a:buNone/>
            </a:pPr>
            <a:r>
              <a:t/>
            </a:r>
            <a:endParaRPr sz="600"/>
          </a:p>
          <a:p>
            <a:pPr indent="-317500" lvl="0" marL="457200" rtl="0">
              <a:lnSpc>
                <a:spcPct val="115000"/>
              </a:lnSpc>
              <a:spcBef>
                <a:spcPts val="0"/>
              </a:spcBef>
              <a:spcAft>
                <a:spcPts val="0"/>
              </a:spcAft>
              <a:buClr>
                <a:schemeClr val="dk2"/>
              </a:buClr>
              <a:buSzPts val="1400"/>
              <a:buFont typeface="Trebuchet MS"/>
              <a:buChar char="●"/>
            </a:pPr>
            <a:r>
              <a:rPr lang="en" sz="1400"/>
              <a:t>At regular intervals, the team reflects on how to become more effective, then tunes and adjusts its behavior accordingly</a:t>
            </a:r>
            <a:endParaRPr sz="1400"/>
          </a:p>
        </p:txBody>
      </p:sp>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5" name="Shape 1095"/>
        <p:cNvGrpSpPr/>
        <p:nvPr/>
      </p:nvGrpSpPr>
      <p:grpSpPr>
        <a:xfrm>
          <a:off x="0" y="0"/>
          <a:ext cx="0" cy="0"/>
          <a:chOff x="0" y="0"/>
          <a:chExt cx="0" cy="0"/>
        </a:xfrm>
      </p:grpSpPr>
      <p:sp>
        <p:nvSpPr>
          <p:cNvPr id="1096" name="Shape 1096"/>
          <p:cNvSpPr txBox="1"/>
          <p:nvPr>
            <p:ph type="title"/>
          </p:nvPr>
        </p:nvSpPr>
        <p:spPr>
          <a:xfrm>
            <a:off x="457200" y="155628"/>
            <a:ext cx="8229600" cy="10446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a:t>Phew! That’s it...</a:t>
            </a:r>
            <a:endParaRPr/>
          </a:p>
        </p:txBody>
      </p:sp>
      <p:sp>
        <p:nvSpPr>
          <p:cNvPr id="1097" name="Shape 1097"/>
          <p:cNvSpPr txBox="1"/>
          <p:nvPr>
            <p:ph idx="1" type="body"/>
          </p:nvPr>
        </p:nvSpPr>
        <p:spPr>
          <a:xfrm>
            <a:off x="457200" y="1297780"/>
            <a:ext cx="8229600" cy="3627900"/>
          </a:xfrm>
          <a:prstGeom prst="rect">
            <a:avLst/>
          </a:prstGeom>
        </p:spPr>
        <p:txBody>
          <a:bodyPr anchorCtr="0" anchor="t" bIns="91425" lIns="91425" spcFirstLastPara="1" rIns="91425" wrap="square" tIns="91425">
            <a:noAutofit/>
          </a:bodyPr>
          <a:lstStyle/>
          <a:p>
            <a:pPr indent="0" lvl="0" marL="0">
              <a:spcBef>
                <a:spcPts val="0"/>
              </a:spcBef>
              <a:spcAft>
                <a:spcPts val="0"/>
              </a:spcAft>
              <a:buClr>
                <a:schemeClr val="dk1"/>
              </a:buClr>
              <a:buSzPts val="1100"/>
              <a:buFont typeface="Arial"/>
              <a:buNone/>
            </a:pPr>
            <a:r>
              <a:rPr lang="en"/>
              <a:t>What’s next?</a:t>
            </a:r>
            <a:endParaRPr/>
          </a:p>
          <a:p>
            <a:pPr indent="0" lvl="0" marL="0">
              <a:spcBef>
                <a:spcPts val="0"/>
              </a:spcBef>
              <a:spcAft>
                <a:spcPts val="0"/>
              </a:spcAft>
              <a:buClr>
                <a:schemeClr val="dk1"/>
              </a:buClr>
              <a:buSzPts val="1100"/>
              <a:buFont typeface="Arial"/>
              <a:buNone/>
            </a:pPr>
            <a:r>
              <a:t/>
            </a:r>
            <a:endParaRPr/>
          </a:p>
          <a:p>
            <a:pPr indent="-419100" lvl="0" marL="457200">
              <a:spcBef>
                <a:spcPts val="0"/>
              </a:spcBef>
              <a:spcAft>
                <a:spcPts val="0"/>
              </a:spcAft>
              <a:buClr>
                <a:schemeClr val="dk2"/>
              </a:buClr>
              <a:buSzPts val="3000"/>
              <a:buFont typeface="Trebuchet MS"/>
              <a:buChar char="●"/>
            </a:pPr>
            <a:r>
              <a:rPr lang="en"/>
              <a:t>Time to ask questions and/or go over any previous sections</a:t>
            </a:r>
            <a:endParaRPr/>
          </a:p>
          <a:p>
            <a:pPr indent="-419100" lvl="0" marL="457200">
              <a:spcBef>
                <a:spcPts val="0"/>
              </a:spcBef>
              <a:spcAft>
                <a:spcPts val="0"/>
              </a:spcAft>
              <a:buClr>
                <a:schemeClr val="dk2"/>
              </a:buClr>
              <a:buSzPts val="3000"/>
              <a:buFont typeface="Trebuchet MS"/>
              <a:buChar char="●"/>
            </a:pPr>
            <a:r>
              <a:rPr lang="en"/>
              <a:t>Time to revise/read through your notes</a:t>
            </a:r>
            <a:endParaRPr/>
          </a:p>
          <a:p>
            <a:pPr indent="-419100" lvl="0" marL="457200" rtl="0">
              <a:spcBef>
                <a:spcPts val="0"/>
              </a:spcBef>
              <a:spcAft>
                <a:spcPts val="0"/>
              </a:spcAft>
              <a:buClr>
                <a:schemeClr val="dk2"/>
              </a:buClr>
              <a:buSzPts val="3000"/>
              <a:buFont typeface="Trebuchet MS"/>
              <a:buChar char="●"/>
            </a:pPr>
            <a:r>
              <a:rPr lang="en"/>
              <a:t>Time to sit the exam!</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6" name="Shape 206"/>
        <p:cNvGrpSpPr/>
        <p:nvPr/>
      </p:nvGrpSpPr>
      <p:grpSpPr>
        <a:xfrm>
          <a:off x="0" y="0"/>
          <a:ext cx="0" cy="0"/>
          <a:chOff x="0" y="0"/>
          <a:chExt cx="0" cy="0"/>
        </a:xfrm>
      </p:grpSpPr>
      <p:sp>
        <p:nvSpPr>
          <p:cNvPr id="207" name="Shape 207"/>
          <p:cNvSpPr txBox="1"/>
          <p:nvPr>
            <p:ph type="title"/>
          </p:nvPr>
        </p:nvSpPr>
        <p:spPr>
          <a:xfrm>
            <a:off x="457200" y="155628"/>
            <a:ext cx="8229600" cy="10446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a:t>History of Agile</a:t>
            </a:r>
            <a:endParaRPr/>
          </a:p>
        </p:txBody>
      </p:sp>
      <p:sp>
        <p:nvSpPr>
          <p:cNvPr id="208" name="Shape 208"/>
          <p:cNvSpPr txBox="1"/>
          <p:nvPr>
            <p:ph idx="1" type="body"/>
          </p:nvPr>
        </p:nvSpPr>
        <p:spPr>
          <a:xfrm>
            <a:off x="457200" y="1297780"/>
            <a:ext cx="8229600" cy="36279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2100"/>
              <a:t>Origins and evolution of the Agile practice:</a:t>
            </a:r>
            <a:endParaRPr sz="2100"/>
          </a:p>
          <a:p>
            <a:pPr indent="0" lvl="0" marL="0" rtl="0">
              <a:spcBef>
                <a:spcPts val="0"/>
              </a:spcBef>
              <a:spcAft>
                <a:spcPts val="0"/>
              </a:spcAft>
              <a:buNone/>
            </a:pPr>
            <a:r>
              <a:t/>
            </a:r>
            <a:endParaRPr sz="2100"/>
          </a:p>
          <a:p>
            <a:pPr indent="-361950" lvl="0" marL="457200" rtl="0">
              <a:spcBef>
                <a:spcPts val="0"/>
              </a:spcBef>
              <a:spcAft>
                <a:spcPts val="0"/>
              </a:spcAft>
              <a:buClr>
                <a:schemeClr val="dk2"/>
              </a:buClr>
              <a:buSzPts val="2100"/>
              <a:buFont typeface="Trebuchet MS"/>
              <a:buChar char="●"/>
            </a:pPr>
            <a:r>
              <a:rPr lang="en" sz="2100"/>
              <a:t>Roots can be traced back to the 1970s</a:t>
            </a:r>
            <a:br>
              <a:rPr lang="en" sz="2100"/>
            </a:br>
            <a:r>
              <a:rPr lang="en" sz="2100"/>
              <a:t>(Evolutionary Project Management)</a:t>
            </a:r>
            <a:endParaRPr sz="2100"/>
          </a:p>
          <a:p>
            <a:pPr indent="-361950" lvl="0" marL="457200" rtl="0">
              <a:spcBef>
                <a:spcPts val="0"/>
              </a:spcBef>
              <a:spcAft>
                <a:spcPts val="0"/>
              </a:spcAft>
              <a:buClr>
                <a:schemeClr val="dk2"/>
              </a:buClr>
              <a:buSzPts val="2100"/>
              <a:buFont typeface="Trebuchet MS"/>
              <a:buChar char="●"/>
            </a:pPr>
            <a:r>
              <a:rPr lang="en" sz="2100"/>
              <a:t>Formal practices emerged in the mid 1990s (Scrum, DSDM)</a:t>
            </a:r>
            <a:endParaRPr sz="2100"/>
          </a:p>
          <a:p>
            <a:pPr indent="-361950" lvl="0" marL="457200" rtl="0">
              <a:spcBef>
                <a:spcPts val="0"/>
              </a:spcBef>
              <a:spcAft>
                <a:spcPts val="0"/>
              </a:spcAft>
              <a:buClr>
                <a:schemeClr val="dk2"/>
              </a:buClr>
              <a:buSzPts val="2100"/>
              <a:buFont typeface="Trebuchet MS"/>
              <a:buChar char="●"/>
            </a:pPr>
            <a:r>
              <a:rPr lang="en" sz="2100"/>
              <a:t>Manifesto for Agile Software Development was created in 2001</a:t>
            </a:r>
            <a:endParaRPr sz="2100"/>
          </a:p>
          <a:p>
            <a:pPr indent="-361950" lvl="0" marL="457200" rtl="0">
              <a:spcBef>
                <a:spcPts val="0"/>
              </a:spcBef>
              <a:spcAft>
                <a:spcPts val="0"/>
              </a:spcAft>
              <a:buClr>
                <a:schemeClr val="dk2"/>
              </a:buClr>
              <a:buSzPts val="2100"/>
              <a:buFont typeface="Trebuchet MS"/>
              <a:buChar char="●"/>
            </a:pPr>
            <a:r>
              <a:rPr lang="en" sz="2100"/>
              <a:t>Scrum has emerged as the most popular Agile framework</a:t>
            </a:r>
            <a:endParaRPr sz="2100"/>
          </a:p>
          <a:p>
            <a:pPr indent="-361950" lvl="0" marL="457200" rtl="0">
              <a:spcBef>
                <a:spcPts val="0"/>
              </a:spcBef>
              <a:spcAft>
                <a:spcPts val="0"/>
              </a:spcAft>
              <a:buClr>
                <a:schemeClr val="dk2"/>
              </a:buClr>
              <a:buSzPts val="2100"/>
              <a:buFont typeface="Trebuchet MS"/>
              <a:buChar char="●"/>
            </a:pPr>
            <a:r>
              <a:rPr lang="en" sz="2100"/>
              <a:t>Recent industry looking to scaling Agile (SaFe, Less)</a:t>
            </a:r>
            <a:endParaRPr sz="21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2" name="Shape 212"/>
        <p:cNvGrpSpPr/>
        <p:nvPr/>
      </p:nvGrpSpPr>
      <p:grpSpPr>
        <a:xfrm>
          <a:off x="0" y="0"/>
          <a:ext cx="0" cy="0"/>
          <a:chOff x="0" y="0"/>
          <a:chExt cx="0" cy="0"/>
        </a:xfrm>
      </p:grpSpPr>
      <p:sp>
        <p:nvSpPr>
          <p:cNvPr id="213" name="Shape 213"/>
          <p:cNvSpPr/>
          <p:nvPr/>
        </p:nvSpPr>
        <p:spPr>
          <a:xfrm>
            <a:off x="6684200" y="68750"/>
            <a:ext cx="2394000" cy="1044600"/>
          </a:xfrm>
          <a:prstGeom prst="rect">
            <a:avLst/>
          </a:pr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14" name="Shape 214"/>
          <p:cNvSpPr txBox="1"/>
          <p:nvPr>
            <p:ph idx="4294967295" type="title"/>
          </p:nvPr>
        </p:nvSpPr>
        <p:spPr>
          <a:xfrm>
            <a:off x="457200" y="155628"/>
            <a:ext cx="8229600" cy="10446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a:latin typeface="Trebuchet MS"/>
                <a:ea typeface="Trebuchet MS"/>
                <a:cs typeface="Trebuchet MS"/>
                <a:sym typeface="Trebuchet MS"/>
              </a:rPr>
              <a:t>Scrum is popular...</a:t>
            </a:r>
            <a:endParaRPr>
              <a:latin typeface="Trebuchet MS"/>
              <a:ea typeface="Trebuchet MS"/>
              <a:cs typeface="Trebuchet MS"/>
              <a:sym typeface="Trebuchet MS"/>
            </a:endParaRPr>
          </a:p>
        </p:txBody>
      </p:sp>
      <p:pic>
        <p:nvPicPr>
          <p:cNvPr descr="agile-flavours.png" id="215" name="Shape 215"/>
          <p:cNvPicPr preferRelativeResize="0"/>
          <p:nvPr/>
        </p:nvPicPr>
        <p:blipFill>
          <a:blip r:embed="rId3">
            <a:alphaModFix/>
          </a:blip>
          <a:stretch>
            <a:fillRect/>
          </a:stretch>
        </p:blipFill>
        <p:spPr>
          <a:xfrm>
            <a:off x="712262" y="1200226"/>
            <a:ext cx="7719475" cy="3883875"/>
          </a:xfrm>
          <a:prstGeom prst="rect">
            <a:avLst/>
          </a:prstGeom>
          <a:noFill/>
          <a:ln>
            <a:noFill/>
          </a:ln>
        </p:spPr>
      </p:pic>
      <p:sp>
        <p:nvSpPr>
          <p:cNvPr id="216" name="Shape 216"/>
          <p:cNvSpPr txBox="1"/>
          <p:nvPr/>
        </p:nvSpPr>
        <p:spPr>
          <a:xfrm>
            <a:off x="5844275" y="4021950"/>
            <a:ext cx="3103500" cy="39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51535D"/>
                </a:solidFill>
                <a:latin typeface="Trebuchet MS"/>
                <a:ea typeface="Trebuchet MS"/>
                <a:cs typeface="Trebuchet MS"/>
                <a:sym typeface="Trebuchet MS"/>
              </a:rPr>
              <a:t>Image source: State of Agile Survey, 2016</a:t>
            </a:r>
            <a:endParaRPr sz="1200">
              <a:solidFill>
                <a:srgbClr val="51535D"/>
              </a:solidFill>
              <a:latin typeface="Trebuchet MS"/>
              <a:ea typeface="Trebuchet MS"/>
              <a:cs typeface="Trebuchet MS"/>
              <a:sym typeface="Trebuchet MS"/>
            </a:endParaRPr>
          </a:p>
        </p:txBody>
      </p:sp>
      <p:pic>
        <p:nvPicPr>
          <p:cNvPr descr="Snap_Header_Logo.png" id="217" name="Shape 217"/>
          <p:cNvPicPr preferRelativeResize="0"/>
          <p:nvPr/>
        </p:nvPicPr>
        <p:blipFill>
          <a:blip r:embed="rId4">
            <a:alphaModFix/>
          </a:blip>
          <a:stretch>
            <a:fillRect/>
          </a:stretch>
        </p:blipFill>
        <p:spPr>
          <a:xfrm>
            <a:off x="7257975" y="155625"/>
            <a:ext cx="1428750" cy="7048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1" name="Shape 221"/>
        <p:cNvGrpSpPr/>
        <p:nvPr/>
      </p:nvGrpSpPr>
      <p:grpSpPr>
        <a:xfrm>
          <a:off x="0" y="0"/>
          <a:ext cx="0" cy="0"/>
          <a:chOff x="0" y="0"/>
          <a:chExt cx="0" cy="0"/>
        </a:xfrm>
      </p:grpSpPr>
      <p:pic>
        <p:nvPicPr>
          <p:cNvPr descr="agile-reasons.png" id="222" name="Shape 222"/>
          <p:cNvPicPr preferRelativeResize="0"/>
          <p:nvPr/>
        </p:nvPicPr>
        <p:blipFill rotWithShape="1">
          <a:blip r:embed="rId3">
            <a:alphaModFix/>
          </a:blip>
          <a:srcRect b="41995" l="0" r="0" t="0"/>
          <a:stretch/>
        </p:blipFill>
        <p:spPr>
          <a:xfrm>
            <a:off x="0" y="1505354"/>
            <a:ext cx="9143999" cy="2411825"/>
          </a:xfrm>
          <a:prstGeom prst="rect">
            <a:avLst/>
          </a:prstGeom>
          <a:noFill/>
          <a:ln>
            <a:noFill/>
          </a:ln>
        </p:spPr>
      </p:pic>
      <p:sp>
        <p:nvSpPr>
          <p:cNvPr id="223" name="Shape 223"/>
          <p:cNvSpPr txBox="1"/>
          <p:nvPr>
            <p:ph type="title"/>
          </p:nvPr>
        </p:nvSpPr>
        <p:spPr>
          <a:xfrm>
            <a:off x="457200" y="155628"/>
            <a:ext cx="8229600" cy="10446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latin typeface="Trebuchet MS"/>
                <a:ea typeface="Trebuchet MS"/>
                <a:cs typeface="Trebuchet MS"/>
                <a:sym typeface="Trebuchet MS"/>
              </a:rPr>
              <a:t>Why choose Agile?</a:t>
            </a:r>
            <a:endParaRPr>
              <a:latin typeface="Trebuchet MS"/>
              <a:ea typeface="Trebuchet MS"/>
              <a:cs typeface="Trebuchet MS"/>
              <a:sym typeface="Trebuchet MS"/>
            </a:endParaRPr>
          </a:p>
        </p:txBody>
      </p:sp>
      <p:sp>
        <p:nvSpPr>
          <p:cNvPr id="224" name="Shape 224"/>
          <p:cNvSpPr txBox="1"/>
          <p:nvPr/>
        </p:nvSpPr>
        <p:spPr>
          <a:xfrm>
            <a:off x="3020250" y="4128125"/>
            <a:ext cx="3103500" cy="39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51535D"/>
                </a:solidFill>
                <a:latin typeface="Trebuchet MS"/>
                <a:ea typeface="Trebuchet MS"/>
                <a:cs typeface="Trebuchet MS"/>
                <a:sym typeface="Trebuchet MS"/>
              </a:rPr>
              <a:t>Image source: State of Agile Survey, 2016</a:t>
            </a:r>
            <a:endParaRPr sz="1200">
              <a:solidFill>
                <a:srgbClr val="51535D"/>
              </a:solidFill>
              <a:latin typeface="Trebuchet MS"/>
              <a:ea typeface="Trebuchet MS"/>
              <a:cs typeface="Trebuchet MS"/>
              <a:sym typeface="Trebuchet MS"/>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8" name="Shape 228"/>
        <p:cNvGrpSpPr/>
        <p:nvPr/>
      </p:nvGrpSpPr>
      <p:grpSpPr>
        <a:xfrm>
          <a:off x="0" y="0"/>
          <a:ext cx="0" cy="0"/>
          <a:chOff x="0" y="0"/>
          <a:chExt cx="0" cy="0"/>
        </a:xfrm>
      </p:grpSpPr>
      <p:sp>
        <p:nvSpPr>
          <p:cNvPr id="229" name="Shape 229"/>
          <p:cNvSpPr txBox="1"/>
          <p:nvPr>
            <p:ph type="title"/>
          </p:nvPr>
        </p:nvSpPr>
        <p:spPr>
          <a:xfrm>
            <a:off x="457200" y="155628"/>
            <a:ext cx="8229600" cy="10446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a:t>Agile Myths</a:t>
            </a:r>
            <a:endParaRPr/>
          </a:p>
        </p:txBody>
      </p:sp>
      <p:sp>
        <p:nvSpPr>
          <p:cNvPr id="230" name="Shape 230"/>
          <p:cNvSpPr txBox="1"/>
          <p:nvPr>
            <p:ph idx="1" type="body"/>
          </p:nvPr>
        </p:nvSpPr>
        <p:spPr>
          <a:xfrm>
            <a:off x="457200" y="1297780"/>
            <a:ext cx="8229600" cy="3627900"/>
          </a:xfrm>
          <a:prstGeom prst="rect">
            <a:avLst/>
          </a:prstGeom>
        </p:spPr>
        <p:txBody>
          <a:bodyPr anchorCtr="0" anchor="t" bIns="91425" lIns="91425" spcFirstLastPara="1" rIns="91425" wrap="square" tIns="91425">
            <a:noAutofit/>
          </a:bodyPr>
          <a:lstStyle/>
          <a:p>
            <a:pPr indent="-419100" lvl="0" marL="457200">
              <a:spcBef>
                <a:spcPts val="600"/>
              </a:spcBef>
              <a:spcAft>
                <a:spcPts val="0"/>
              </a:spcAft>
              <a:buSzPts val="3000"/>
              <a:buChar char="●"/>
            </a:pPr>
            <a:r>
              <a:rPr lang="en"/>
              <a:t>Agile is a silver bullet</a:t>
            </a:r>
            <a:endParaRPr/>
          </a:p>
          <a:p>
            <a:pPr indent="-419100" lvl="0" marL="457200">
              <a:spcBef>
                <a:spcPts val="0"/>
              </a:spcBef>
              <a:spcAft>
                <a:spcPts val="0"/>
              </a:spcAft>
              <a:buSzPts val="3000"/>
              <a:buChar char="●"/>
            </a:pPr>
            <a:r>
              <a:rPr lang="en"/>
              <a:t>Agile is anti-documentation</a:t>
            </a:r>
            <a:endParaRPr/>
          </a:p>
          <a:p>
            <a:pPr indent="-419100" lvl="0" marL="457200">
              <a:spcBef>
                <a:spcPts val="0"/>
              </a:spcBef>
              <a:spcAft>
                <a:spcPts val="0"/>
              </a:spcAft>
              <a:buSzPts val="3000"/>
              <a:buChar char="●"/>
            </a:pPr>
            <a:r>
              <a:rPr lang="en"/>
              <a:t>Agile is anti-planning</a:t>
            </a:r>
            <a:endParaRPr/>
          </a:p>
          <a:p>
            <a:pPr indent="-419100" lvl="0" marL="457200">
              <a:spcBef>
                <a:spcPts val="0"/>
              </a:spcBef>
              <a:spcAft>
                <a:spcPts val="0"/>
              </a:spcAft>
              <a:buSzPts val="3000"/>
              <a:buChar char="●"/>
            </a:pPr>
            <a:r>
              <a:rPr lang="en"/>
              <a:t>Agile is undisciplined</a:t>
            </a:r>
            <a:endParaRPr/>
          </a:p>
          <a:p>
            <a:pPr indent="-419100" lvl="0" marL="457200">
              <a:spcBef>
                <a:spcPts val="0"/>
              </a:spcBef>
              <a:spcAft>
                <a:spcPts val="0"/>
              </a:spcAft>
              <a:buSzPts val="3000"/>
              <a:buChar char="●"/>
            </a:pPr>
            <a:r>
              <a:rPr lang="en"/>
              <a:t>Agile doesn't scale</a:t>
            </a:r>
            <a:endParaRPr/>
          </a:p>
          <a:p>
            <a:pPr indent="-419100" lvl="0" marL="457200" rtl="0">
              <a:spcBef>
                <a:spcPts val="0"/>
              </a:spcBef>
              <a:spcAft>
                <a:spcPts val="0"/>
              </a:spcAft>
              <a:buSzPts val="3000"/>
              <a:buChar char="●"/>
            </a:pPr>
            <a:r>
              <a:rPr lang="en"/>
              <a:t>We’ll never be able to implement Agile properly</a:t>
            </a:r>
            <a:endParaRPr/>
          </a:p>
        </p:txBody>
      </p:sp>
      <p:pic>
        <p:nvPicPr>
          <p:cNvPr descr="1530564_busted_png91c2242c71e2351d04b622085b24c247.png" id="231" name="Shape 231"/>
          <p:cNvPicPr preferRelativeResize="0"/>
          <p:nvPr/>
        </p:nvPicPr>
        <p:blipFill>
          <a:blip r:embed="rId3">
            <a:alphaModFix/>
          </a:blip>
          <a:stretch>
            <a:fillRect/>
          </a:stretch>
        </p:blipFill>
        <p:spPr>
          <a:xfrm>
            <a:off x="2428875" y="1638300"/>
            <a:ext cx="4286250" cy="18669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1"/>
                                        </p:tgtEl>
                                        <p:attrNameLst>
                                          <p:attrName>style.visibility</p:attrName>
                                        </p:attrNameLst>
                                      </p:cBhvr>
                                      <p:to>
                                        <p:strVal val="visible"/>
                                      </p:to>
                                    </p:set>
                                    <p:animEffect filter="fade" transition="in">
                                      <p:cBhvr>
                                        <p:cTn dur="1000"/>
                                        <p:tgtEl>
                                          <p:spTgt spid="23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5" name="Shape 235"/>
        <p:cNvGrpSpPr/>
        <p:nvPr/>
      </p:nvGrpSpPr>
      <p:grpSpPr>
        <a:xfrm>
          <a:off x="0" y="0"/>
          <a:ext cx="0" cy="0"/>
          <a:chOff x="0" y="0"/>
          <a:chExt cx="0" cy="0"/>
        </a:xfrm>
      </p:grpSpPr>
      <p:sp>
        <p:nvSpPr>
          <p:cNvPr id="236" name="Shape 236"/>
          <p:cNvSpPr txBox="1"/>
          <p:nvPr>
            <p:ph type="title"/>
          </p:nvPr>
        </p:nvSpPr>
        <p:spPr>
          <a:xfrm>
            <a:off x="457200" y="155628"/>
            <a:ext cx="8229600" cy="10446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a:t>Empirical Process</a:t>
            </a:r>
            <a:endParaRPr/>
          </a:p>
        </p:txBody>
      </p:sp>
      <p:sp>
        <p:nvSpPr>
          <p:cNvPr id="237" name="Shape 237"/>
          <p:cNvSpPr txBox="1"/>
          <p:nvPr>
            <p:ph idx="1" type="body"/>
          </p:nvPr>
        </p:nvSpPr>
        <p:spPr>
          <a:xfrm>
            <a:off x="457200" y="1297775"/>
            <a:ext cx="6012900" cy="3627900"/>
          </a:xfrm>
          <a:prstGeom prst="rect">
            <a:avLst/>
          </a:prstGeom>
        </p:spPr>
        <p:txBody>
          <a:bodyPr anchorCtr="0" anchor="t" bIns="91425" lIns="91425" spcFirstLastPara="1" rIns="91425" wrap="square" tIns="91425">
            <a:noAutofit/>
          </a:bodyPr>
          <a:lstStyle/>
          <a:p>
            <a:pPr indent="-419100" lvl="0" marL="457200">
              <a:spcBef>
                <a:spcPts val="600"/>
              </a:spcBef>
              <a:spcAft>
                <a:spcPts val="0"/>
              </a:spcAft>
              <a:buSzPts val="3000"/>
              <a:buChar char="●"/>
            </a:pPr>
            <a:r>
              <a:rPr lang="en"/>
              <a:t>Relying on or derived from observation or experiment</a:t>
            </a:r>
            <a:endParaRPr/>
          </a:p>
          <a:p>
            <a:pPr indent="-419100" lvl="0" marL="457200">
              <a:spcBef>
                <a:spcPts val="0"/>
              </a:spcBef>
              <a:spcAft>
                <a:spcPts val="0"/>
              </a:spcAft>
              <a:buSzPts val="3000"/>
              <a:buChar char="●"/>
            </a:pPr>
            <a:r>
              <a:rPr lang="en"/>
              <a:t>Verifiable or provable by means of observation or experiment</a:t>
            </a:r>
            <a:endParaRPr/>
          </a:p>
          <a:p>
            <a:pPr indent="-419100" lvl="0" marL="457200">
              <a:spcBef>
                <a:spcPts val="0"/>
              </a:spcBef>
              <a:spcAft>
                <a:spcPts val="0"/>
              </a:spcAft>
              <a:buSzPts val="3000"/>
              <a:buChar char="●"/>
            </a:pPr>
            <a:r>
              <a:rPr lang="en"/>
              <a:t>Guided by practical experience and not theory</a:t>
            </a:r>
            <a:endParaRPr/>
          </a:p>
        </p:txBody>
      </p:sp>
      <p:pic>
        <p:nvPicPr>
          <p:cNvPr descr="inspect_and_adapt2.png" id="238" name="Shape 238"/>
          <p:cNvPicPr preferRelativeResize="0"/>
          <p:nvPr/>
        </p:nvPicPr>
        <p:blipFill>
          <a:blip r:embed="rId3">
            <a:alphaModFix/>
          </a:blip>
          <a:stretch>
            <a:fillRect/>
          </a:stretch>
        </p:blipFill>
        <p:spPr>
          <a:xfrm>
            <a:off x="5499925" y="1428750"/>
            <a:ext cx="3429000" cy="22860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2" name="Shape 242"/>
        <p:cNvGrpSpPr/>
        <p:nvPr/>
      </p:nvGrpSpPr>
      <p:grpSpPr>
        <a:xfrm>
          <a:off x="0" y="0"/>
          <a:ext cx="0" cy="0"/>
          <a:chOff x="0" y="0"/>
          <a:chExt cx="0" cy="0"/>
        </a:xfrm>
      </p:grpSpPr>
      <p:sp>
        <p:nvSpPr>
          <p:cNvPr id="243" name="Shape 243"/>
          <p:cNvSpPr txBox="1"/>
          <p:nvPr>
            <p:ph type="title"/>
          </p:nvPr>
        </p:nvSpPr>
        <p:spPr>
          <a:xfrm>
            <a:off x="457200" y="155628"/>
            <a:ext cx="8229600" cy="10446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Empirical Process</a:t>
            </a:r>
            <a:endParaRPr>
              <a:latin typeface="Trebuchet MS"/>
              <a:ea typeface="Trebuchet MS"/>
              <a:cs typeface="Trebuchet MS"/>
              <a:sym typeface="Trebuchet MS"/>
            </a:endParaRPr>
          </a:p>
        </p:txBody>
      </p:sp>
      <p:sp>
        <p:nvSpPr>
          <p:cNvPr id="244" name="Shape 244"/>
          <p:cNvSpPr txBox="1"/>
          <p:nvPr>
            <p:ph idx="1" type="body"/>
          </p:nvPr>
        </p:nvSpPr>
        <p:spPr>
          <a:xfrm>
            <a:off x="457200" y="1297780"/>
            <a:ext cx="8229600" cy="3627900"/>
          </a:xfrm>
          <a:prstGeom prst="rect">
            <a:avLst/>
          </a:prstGeom>
        </p:spPr>
        <p:txBody>
          <a:bodyPr anchorCtr="0" anchor="t" bIns="91425" lIns="91425" spcFirstLastPara="1" rIns="91425" wrap="square" tIns="91425">
            <a:noAutofit/>
          </a:bodyPr>
          <a:lstStyle/>
          <a:p>
            <a:pPr indent="0" lvl="0" marL="0" rtl="0">
              <a:spcBef>
                <a:spcPts val="600"/>
              </a:spcBef>
              <a:spcAft>
                <a:spcPts val="0"/>
              </a:spcAft>
              <a:buNone/>
            </a:pPr>
            <a:r>
              <a:rPr lang="en"/>
              <a:t>Many Agile</a:t>
            </a:r>
            <a:r>
              <a:rPr lang="en">
                <a:latin typeface="Trebuchet MS"/>
                <a:ea typeface="Trebuchet MS"/>
                <a:cs typeface="Trebuchet MS"/>
                <a:sym typeface="Trebuchet MS"/>
              </a:rPr>
              <a:t> frameworks </a:t>
            </a:r>
            <a:r>
              <a:rPr lang="en"/>
              <a:t>are</a:t>
            </a:r>
            <a:r>
              <a:rPr lang="en">
                <a:latin typeface="Trebuchet MS"/>
                <a:ea typeface="Trebuchet MS"/>
                <a:cs typeface="Trebuchet MS"/>
                <a:sym typeface="Trebuchet MS"/>
              </a:rPr>
              <a:t> based on the three pillars of empirical process control:</a:t>
            </a:r>
            <a:endParaRPr>
              <a:latin typeface="Trebuchet MS"/>
              <a:ea typeface="Trebuchet MS"/>
              <a:cs typeface="Trebuchet MS"/>
              <a:sym typeface="Trebuchet MS"/>
            </a:endParaRPr>
          </a:p>
        </p:txBody>
      </p:sp>
      <p:grpSp>
        <p:nvGrpSpPr>
          <p:cNvPr id="245" name="Shape 245"/>
          <p:cNvGrpSpPr/>
          <p:nvPr/>
        </p:nvGrpSpPr>
        <p:grpSpPr>
          <a:xfrm>
            <a:off x="1053775" y="2595450"/>
            <a:ext cx="2157000" cy="2075275"/>
            <a:chOff x="1053775" y="2595450"/>
            <a:chExt cx="2157000" cy="2075275"/>
          </a:xfrm>
        </p:grpSpPr>
        <p:pic>
          <p:nvPicPr>
            <p:cNvPr descr="1194983767538137160capitello_modanatura_mo_01.svg.med.png" id="246" name="Shape 246"/>
            <p:cNvPicPr preferRelativeResize="0"/>
            <p:nvPr/>
          </p:nvPicPr>
          <p:blipFill>
            <a:blip r:embed="rId3">
              <a:alphaModFix/>
            </a:blip>
            <a:stretch>
              <a:fillRect/>
            </a:stretch>
          </p:blipFill>
          <p:spPr>
            <a:xfrm>
              <a:off x="1294647" y="3140675"/>
              <a:ext cx="1675250" cy="1530050"/>
            </a:xfrm>
            <a:prstGeom prst="rect">
              <a:avLst/>
            </a:prstGeom>
            <a:noFill/>
            <a:ln>
              <a:noFill/>
            </a:ln>
          </p:spPr>
        </p:pic>
        <p:sp>
          <p:nvSpPr>
            <p:cNvPr id="247" name="Shape 247"/>
            <p:cNvSpPr txBox="1"/>
            <p:nvPr/>
          </p:nvSpPr>
          <p:spPr>
            <a:xfrm>
              <a:off x="1053775" y="2595450"/>
              <a:ext cx="2157000" cy="438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400">
                  <a:solidFill>
                    <a:srgbClr val="BF9000"/>
                  </a:solidFill>
                  <a:latin typeface="Trebuchet MS"/>
                  <a:ea typeface="Trebuchet MS"/>
                  <a:cs typeface="Trebuchet MS"/>
                  <a:sym typeface="Trebuchet MS"/>
                </a:rPr>
                <a:t>Transparency</a:t>
              </a:r>
              <a:endParaRPr b="1" sz="2400">
                <a:solidFill>
                  <a:srgbClr val="BF9000"/>
                </a:solidFill>
                <a:latin typeface="Trebuchet MS"/>
                <a:ea typeface="Trebuchet MS"/>
                <a:cs typeface="Trebuchet MS"/>
                <a:sym typeface="Trebuchet MS"/>
              </a:endParaRPr>
            </a:p>
          </p:txBody>
        </p:sp>
      </p:grpSp>
      <p:grpSp>
        <p:nvGrpSpPr>
          <p:cNvPr id="248" name="Shape 248"/>
          <p:cNvGrpSpPr/>
          <p:nvPr/>
        </p:nvGrpSpPr>
        <p:grpSpPr>
          <a:xfrm>
            <a:off x="3493500" y="2595450"/>
            <a:ext cx="2157000" cy="2075275"/>
            <a:chOff x="3493500" y="2595450"/>
            <a:chExt cx="2157000" cy="2075275"/>
          </a:xfrm>
        </p:grpSpPr>
        <p:pic>
          <p:nvPicPr>
            <p:cNvPr descr="1194983767538137160capitello_modanatura_mo_01.svg.med.png" id="249" name="Shape 249"/>
            <p:cNvPicPr preferRelativeResize="0"/>
            <p:nvPr/>
          </p:nvPicPr>
          <p:blipFill>
            <a:blip r:embed="rId3">
              <a:alphaModFix/>
            </a:blip>
            <a:stretch>
              <a:fillRect/>
            </a:stretch>
          </p:blipFill>
          <p:spPr>
            <a:xfrm>
              <a:off x="3734372" y="3140675"/>
              <a:ext cx="1675250" cy="1530050"/>
            </a:xfrm>
            <a:prstGeom prst="rect">
              <a:avLst/>
            </a:prstGeom>
            <a:noFill/>
            <a:ln>
              <a:noFill/>
            </a:ln>
          </p:spPr>
        </p:pic>
        <p:sp>
          <p:nvSpPr>
            <p:cNvPr id="250" name="Shape 250"/>
            <p:cNvSpPr txBox="1"/>
            <p:nvPr/>
          </p:nvSpPr>
          <p:spPr>
            <a:xfrm>
              <a:off x="3493500" y="2595450"/>
              <a:ext cx="2157000" cy="438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400">
                  <a:solidFill>
                    <a:srgbClr val="BF9000"/>
                  </a:solidFill>
                  <a:latin typeface="Trebuchet MS"/>
                  <a:ea typeface="Trebuchet MS"/>
                  <a:cs typeface="Trebuchet MS"/>
                  <a:sym typeface="Trebuchet MS"/>
                </a:rPr>
                <a:t>Inspection</a:t>
              </a:r>
              <a:endParaRPr b="1" sz="2400">
                <a:solidFill>
                  <a:srgbClr val="BF9000"/>
                </a:solidFill>
                <a:latin typeface="Trebuchet MS"/>
                <a:ea typeface="Trebuchet MS"/>
                <a:cs typeface="Trebuchet MS"/>
                <a:sym typeface="Trebuchet MS"/>
              </a:endParaRPr>
            </a:p>
          </p:txBody>
        </p:sp>
      </p:grpSp>
      <p:grpSp>
        <p:nvGrpSpPr>
          <p:cNvPr id="251" name="Shape 251"/>
          <p:cNvGrpSpPr/>
          <p:nvPr/>
        </p:nvGrpSpPr>
        <p:grpSpPr>
          <a:xfrm>
            <a:off x="5933225" y="2595450"/>
            <a:ext cx="2157000" cy="2075275"/>
            <a:chOff x="5933225" y="2595450"/>
            <a:chExt cx="2157000" cy="2075275"/>
          </a:xfrm>
        </p:grpSpPr>
        <p:pic>
          <p:nvPicPr>
            <p:cNvPr descr="1194983767538137160capitello_modanatura_mo_01.svg.med.png" id="252" name="Shape 252"/>
            <p:cNvPicPr preferRelativeResize="0"/>
            <p:nvPr/>
          </p:nvPicPr>
          <p:blipFill>
            <a:blip r:embed="rId3">
              <a:alphaModFix/>
            </a:blip>
            <a:stretch>
              <a:fillRect/>
            </a:stretch>
          </p:blipFill>
          <p:spPr>
            <a:xfrm>
              <a:off x="6174097" y="3140675"/>
              <a:ext cx="1675250" cy="1530050"/>
            </a:xfrm>
            <a:prstGeom prst="rect">
              <a:avLst/>
            </a:prstGeom>
            <a:noFill/>
            <a:ln>
              <a:noFill/>
            </a:ln>
          </p:spPr>
        </p:pic>
        <p:sp>
          <p:nvSpPr>
            <p:cNvPr id="253" name="Shape 253"/>
            <p:cNvSpPr txBox="1"/>
            <p:nvPr/>
          </p:nvSpPr>
          <p:spPr>
            <a:xfrm>
              <a:off x="5933225" y="2595450"/>
              <a:ext cx="2157000" cy="438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400">
                  <a:solidFill>
                    <a:srgbClr val="BF9000"/>
                  </a:solidFill>
                  <a:latin typeface="Trebuchet MS"/>
                  <a:ea typeface="Trebuchet MS"/>
                  <a:cs typeface="Trebuchet MS"/>
                  <a:sym typeface="Trebuchet MS"/>
                </a:rPr>
                <a:t>Adaptation</a:t>
              </a:r>
              <a:endParaRPr b="1" sz="2400">
                <a:solidFill>
                  <a:srgbClr val="BF9000"/>
                </a:solidFill>
                <a:latin typeface="Trebuchet MS"/>
                <a:ea typeface="Trebuchet MS"/>
                <a:cs typeface="Trebuchet MS"/>
                <a:sym typeface="Trebuchet MS"/>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6" name="Shape 126"/>
        <p:cNvGrpSpPr/>
        <p:nvPr/>
      </p:nvGrpSpPr>
      <p:grpSpPr>
        <a:xfrm>
          <a:off x="0" y="0"/>
          <a:ext cx="0" cy="0"/>
          <a:chOff x="0" y="0"/>
          <a:chExt cx="0" cy="0"/>
        </a:xfrm>
      </p:grpSpPr>
      <p:sp>
        <p:nvSpPr>
          <p:cNvPr id="127" name="Shape 127"/>
          <p:cNvSpPr txBox="1"/>
          <p:nvPr>
            <p:ph type="title"/>
          </p:nvPr>
        </p:nvSpPr>
        <p:spPr>
          <a:xfrm>
            <a:off x="457200" y="155628"/>
            <a:ext cx="8229600" cy="10446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a:latin typeface="Trebuchet MS"/>
                <a:ea typeface="Trebuchet MS"/>
                <a:cs typeface="Trebuchet MS"/>
                <a:sym typeface="Trebuchet MS"/>
              </a:rPr>
              <a:t>James Harvey</a:t>
            </a:r>
            <a:endParaRPr>
              <a:latin typeface="Trebuchet MS"/>
              <a:ea typeface="Trebuchet MS"/>
              <a:cs typeface="Trebuchet MS"/>
              <a:sym typeface="Trebuchet MS"/>
            </a:endParaRPr>
          </a:p>
        </p:txBody>
      </p:sp>
      <p:sp>
        <p:nvSpPr>
          <p:cNvPr id="128" name="Shape 128"/>
          <p:cNvSpPr txBox="1"/>
          <p:nvPr>
            <p:ph idx="1" type="body"/>
          </p:nvPr>
        </p:nvSpPr>
        <p:spPr>
          <a:xfrm>
            <a:off x="457200" y="1200225"/>
            <a:ext cx="8229600" cy="3627900"/>
          </a:xfrm>
          <a:prstGeom prst="rect">
            <a:avLst/>
          </a:prstGeom>
        </p:spPr>
        <p:txBody>
          <a:bodyPr anchorCtr="0" anchor="t" bIns="91425" lIns="91425" spcFirstLastPara="1" rIns="91425" wrap="square" tIns="91425">
            <a:noAutofit/>
          </a:bodyPr>
          <a:lstStyle/>
          <a:p>
            <a:pPr indent="-419100" lvl="0" marL="457200" rtl="0">
              <a:spcBef>
                <a:spcPts val="600"/>
              </a:spcBef>
              <a:spcAft>
                <a:spcPts val="0"/>
              </a:spcAft>
              <a:buSzPts val="3000"/>
              <a:buFont typeface="Trebuchet MS"/>
              <a:buChar char="●"/>
            </a:pPr>
            <a:r>
              <a:rPr lang="en">
                <a:latin typeface="Trebuchet MS"/>
                <a:ea typeface="Trebuchet MS"/>
                <a:cs typeface="Trebuchet MS"/>
                <a:sym typeface="Trebuchet MS"/>
              </a:rPr>
              <a:t>Agile practitioner for </a:t>
            </a:r>
            <a:r>
              <a:rPr lang="en"/>
              <a:t>over a decade</a:t>
            </a:r>
            <a:br>
              <a:rPr lang="en">
                <a:latin typeface="Trebuchet MS"/>
                <a:ea typeface="Trebuchet MS"/>
                <a:cs typeface="Trebuchet MS"/>
                <a:sym typeface="Trebuchet MS"/>
              </a:rPr>
            </a:br>
            <a:endParaRPr sz="600">
              <a:latin typeface="Trebuchet MS"/>
              <a:ea typeface="Trebuchet MS"/>
              <a:cs typeface="Trebuchet MS"/>
              <a:sym typeface="Trebuchet MS"/>
            </a:endParaRPr>
          </a:p>
          <a:p>
            <a:pPr indent="-419100" lvl="0" marL="457200" rtl="0">
              <a:spcBef>
                <a:spcPts val="0"/>
              </a:spcBef>
              <a:spcAft>
                <a:spcPts val="0"/>
              </a:spcAft>
              <a:buSzPts val="3000"/>
              <a:buFont typeface="Trebuchet MS"/>
              <a:buChar char="●"/>
            </a:pPr>
            <a:r>
              <a:rPr lang="en"/>
              <a:t>Started off as a web developer</a:t>
            </a:r>
            <a:br>
              <a:rPr lang="en">
                <a:latin typeface="Trebuchet MS"/>
                <a:ea typeface="Trebuchet MS"/>
                <a:cs typeface="Trebuchet MS"/>
                <a:sym typeface="Trebuchet MS"/>
              </a:rPr>
            </a:br>
            <a:endParaRPr sz="600">
              <a:latin typeface="Trebuchet MS"/>
              <a:ea typeface="Trebuchet MS"/>
              <a:cs typeface="Trebuchet MS"/>
              <a:sym typeface="Trebuchet MS"/>
            </a:endParaRPr>
          </a:p>
          <a:p>
            <a:pPr indent="-419100" lvl="0" marL="457200" rtl="0">
              <a:spcBef>
                <a:spcPts val="0"/>
              </a:spcBef>
              <a:spcAft>
                <a:spcPts val="0"/>
              </a:spcAft>
              <a:buSzPts val="3000"/>
              <a:buFont typeface="Trebuchet MS"/>
              <a:buChar char="●"/>
            </a:pPr>
            <a:r>
              <a:rPr lang="en">
                <a:latin typeface="Trebuchet MS"/>
                <a:ea typeface="Trebuchet MS"/>
                <a:cs typeface="Trebuchet MS"/>
                <a:sym typeface="Trebuchet MS"/>
              </a:rPr>
              <a:t>Certified Agile Trainer</a:t>
            </a:r>
            <a:br>
              <a:rPr lang="en">
                <a:latin typeface="Trebuchet MS"/>
                <a:ea typeface="Trebuchet MS"/>
                <a:cs typeface="Trebuchet MS"/>
                <a:sym typeface="Trebuchet MS"/>
              </a:rPr>
            </a:br>
            <a:endParaRPr sz="600">
              <a:latin typeface="Trebuchet MS"/>
              <a:ea typeface="Trebuchet MS"/>
              <a:cs typeface="Trebuchet MS"/>
              <a:sym typeface="Trebuchet MS"/>
            </a:endParaRPr>
          </a:p>
          <a:p>
            <a:pPr indent="-419100" lvl="0" marL="457200" rtl="0">
              <a:spcBef>
                <a:spcPts val="0"/>
              </a:spcBef>
              <a:spcAft>
                <a:spcPts val="0"/>
              </a:spcAft>
              <a:buSzPts val="3000"/>
              <a:buFont typeface="Trebuchet MS"/>
              <a:buChar char="●"/>
            </a:pPr>
            <a:r>
              <a:rPr lang="en">
                <a:latin typeface="Trebuchet MS"/>
                <a:ea typeface="Trebuchet MS"/>
                <a:cs typeface="Trebuchet MS"/>
                <a:sym typeface="Trebuchet MS"/>
              </a:rPr>
              <a:t>Agile Snap</a:t>
            </a:r>
            <a:br>
              <a:rPr lang="en">
                <a:latin typeface="Trebuchet MS"/>
                <a:ea typeface="Trebuchet MS"/>
                <a:cs typeface="Trebuchet MS"/>
                <a:sym typeface="Trebuchet MS"/>
              </a:rPr>
            </a:br>
            <a:endParaRPr sz="600">
              <a:latin typeface="Trebuchet MS"/>
              <a:ea typeface="Trebuchet MS"/>
              <a:cs typeface="Trebuchet MS"/>
              <a:sym typeface="Trebuchet MS"/>
            </a:endParaRPr>
          </a:p>
          <a:p>
            <a:pPr indent="-419100" lvl="0" marL="457200" rtl="0">
              <a:spcBef>
                <a:spcPts val="0"/>
              </a:spcBef>
              <a:spcAft>
                <a:spcPts val="0"/>
              </a:spcAft>
              <a:buSzPts val="3000"/>
              <a:buChar char="●"/>
            </a:pPr>
            <a:r>
              <a:rPr lang="en"/>
              <a:t>Co-organiser of South Wales Agile Group</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7" name="Shape 257"/>
        <p:cNvGrpSpPr/>
        <p:nvPr/>
      </p:nvGrpSpPr>
      <p:grpSpPr>
        <a:xfrm>
          <a:off x="0" y="0"/>
          <a:ext cx="0" cy="0"/>
          <a:chOff x="0" y="0"/>
          <a:chExt cx="0" cy="0"/>
        </a:xfrm>
      </p:grpSpPr>
      <p:sp>
        <p:nvSpPr>
          <p:cNvPr id="258" name="Shape 258"/>
          <p:cNvSpPr txBox="1"/>
          <p:nvPr>
            <p:ph type="title"/>
          </p:nvPr>
        </p:nvSpPr>
        <p:spPr>
          <a:xfrm>
            <a:off x="457200" y="155628"/>
            <a:ext cx="8229600" cy="10446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a:t>Empirical Pillars</a:t>
            </a:r>
            <a:endParaRPr/>
          </a:p>
        </p:txBody>
      </p:sp>
      <p:sp>
        <p:nvSpPr>
          <p:cNvPr id="259" name="Shape 259"/>
          <p:cNvSpPr txBox="1"/>
          <p:nvPr/>
        </p:nvSpPr>
        <p:spPr>
          <a:xfrm>
            <a:off x="457200" y="1297780"/>
            <a:ext cx="8229600" cy="3627900"/>
          </a:xfrm>
          <a:prstGeom prst="rect">
            <a:avLst/>
          </a:prstGeom>
          <a:noFill/>
          <a:ln>
            <a:noFill/>
          </a:ln>
        </p:spPr>
        <p:txBody>
          <a:bodyPr anchorCtr="0" anchor="t" bIns="91425" lIns="91425" spcFirstLastPara="1" rIns="91425" wrap="square" tIns="91425">
            <a:noAutofit/>
          </a:bodyPr>
          <a:lstStyle/>
          <a:p>
            <a:pPr indent="0" lvl="0" marL="0" rtl="0">
              <a:spcBef>
                <a:spcPts val="600"/>
              </a:spcBef>
              <a:spcAft>
                <a:spcPts val="0"/>
              </a:spcAft>
              <a:buNone/>
            </a:pPr>
            <a:r>
              <a:rPr b="1" lang="en" sz="2400">
                <a:solidFill>
                  <a:srgbClr val="BF9000"/>
                </a:solidFill>
                <a:latin typeface="Trebuchet MS"/>
                <a:ea typeface="Trebuchet MS"/>
                <a:cs typeface="Trebuchet MS"/>
                <a:sym typeface="Trebuchet MS"/>
              </a:rPr>
              <a:t>Transparency</a:t>
            </a:r>
            <a:r>
              <a:rPr lang="en" sz="2400">
                <a:solidFill>
                  <a:srgbClr val="51535D"/>
                </a:solidFill>
                <a:latin typeface="Trebuchet MS"/>
                <a:ea typeface="Trebuchet MS"/>
                <a:cs typeface="Trebuchet MS"/>
                <a:sym typeface="Trebuchet MS"/>
              </a:rPr>
              <a:t>: </a:t>
            </a:r>
            <a:endParaRPr sz="2400">
              <a:solidFill>
                <a:srgbClr val="51535D"/>
              </a:solidFill>
              <a:latin typeface="Trebuchet MS"/>
              <a:ea typeface="Trebuchet MS"/>
              <a:cs typeface="Trebuchet MS"/>
              <a:sym typeface="Trebuchet MS"/>
            </a:endParaRPr>
          </a:p>
          <a:p>
            <a:pPr indent="-381000" lvl="1" marL="914400" rtl="0">
              <a:spcBef>
                <a:spcPts val="480"/>
              </a:spcBef>
              <a:spcAft>
                <a:spcPts val="0"/>
              </a:spcAft>
              <a:buClr>
                <a:srgbClr val="51535D"/>
              </a:buClr>
              <a:buSzPts val="2400"/>
              <a:buFont typeface="Trebuchet MS"/>
              <a:buChar char="○"/>
            </a:pPr>
            <a:r>
              <a:rPr lang="en" sz="2400">
                <a:solidFill>
                  <a:srgbClr val="51535D"/>
                </a:solidFill>
                <a:latin typeface="Trebuchet MS"/>
                <a:ea typeface="Trebuchet MS"/>
                <a:cs typeface="Trebuchet MS"/>
                <a:sym typeface="Trebuchet MS"/>
              </a:rPr>
              <a:t>Provide visibility to all stakeholders, customers and anyone else responsible for the outcome</a:t>
            </a:r>
            <a:endParaRPr sz="2400">
              <a:solidFill>
                <a:srgbClr val="51535D"/>
              </a:solidFill>
              <a:latin typeface="Trebuchet MS"/>
              <a:ea typeface="Trebuchet MS"/>
              <a:cs typeface="Trebuchet MS"/>
              <a:sym typeface="Trebuchet MS"/>
            </a:endParaRPr>
          </a:p>
          <a:p>
            <a:pPr indent="0" lvl="0" marL="0" rtl="0">
              <a:spcBef>
                <a:spcPts val="600"/>
              </a:spcBef>
              <a:spcAft>
                <a:spcPts val="0"/>
              </a:spcAft>
              <a:buNone/>
            </a:pPr>
            <a:r>
              <a:rPr b="1" lang="en" sz="2400">
                <a:solidFill>
                  <a:srgbClr val="BF9000"/>
                </a:solidFill>
                <a:latin typeface="Trebuchet MS"/>
                <a:ea typeface="Trebuchet MS"/>
                <a:cs typeface="Trebuchet MS"/>
                <a:sym typeface="Trebuchet MS"/>
              </a:rPr>
              <a:t>Inspection</a:t>
            </a:r>
            <a:r>
              <a:rPr lang="en" sz="2400">
                <a:solidFill>
                  <a:srgbClr val="51535D"/>
                </a:solidFill>
                <a:latin typeface="Trebuchet MS"/>
                <a:ea typeface="Trebuchet MS"/>
                <a:cs typeface="Trebuchet MS"/>
                <a:sym typeface="Trebuchet MS"/>
              </a:rPr>
              <a:t>: </a:t>
            </a:r>
            <a:endParaRPr sz="2400">
              <a:solidFill>
                <a:srgbClr val="51535D"/>
              </a:solidFill>
              <a:latin typeface="Trebuchet MS"/>
              <a:ea typeface="Trebuchet MS"/>
              <a:cs typeface="Trebuchet MS"/>
              <a:sym typeface="Trebuchet MS"/>
            </a:endParaRPr>
          </a:p>
          <a:p>
            <a:pPr indent="-381000" lvl="1" marL="914400" rtl="0">
              <a:spcBef>
                <a:spcPts val="480"/>
              </a:spcBef>
              <a:spcAft>
                <a:spcPts val="0"/>
              </a:spcAft>
              <a:buClr>
                <a:srgbClr val="51535D"/>
              </a:buClr>
              <a:buSzPts val="2400"/>
              <a:buFont typeface="Trebuchet MS"/>
              <a:buChar char="○"/>
            </a:pPr>
            <a:r>
              <a:rPr lang="en" sz="2400">
                <a:solidFill>
                  <a:srgbClr val="51535D"/>
                </a:solidFill>
                <a:latin typeface="Trebuchet MS"/>
                <a:ea typeface="Trebuchet MS"/>
                <a:cs typeface="Trebuchet MS"/>
                <a:sym typeface="Trebuchet MS"/>
              </a:rPr>
              <a:t>Check in a timely fashion on how well a product is progressing towards its goals</a:t>
            </a:r>
            <a:endParaRPr sz="2400">
              <a:solidFill>
                <a:srgbClr val="51535D"/>
              </a:solidFill>
              <a:latin typeface="Trebuchet MS"/>
              <a:ea typeface="Trebuchet MS"/>
              <a:cs typeface="Trebuchet MS"/>
              <a:sym typeface="Trebuchet MS"/>
            </a:endParaRPr>
          </a:p>
          <a:p>
            <a:pPr indent="0" lvl="0" marL="0" rtl="0">
              <a:spcBef>
                <a:spcPts val="600"/>
              </a:spcBef>
              <a:spcAft>
                <a:spcPts val="0"/>
              </a:spcAft>
              <a:buNone/>
            </a:pPr>
            <a:r>
              <a:rPr b="1" lang="en" sz="2400">
                <a:solidFill>
                  <a:srgbClr val="BF9000"/>
                </a:solidFill>
                <a:latin typeface="Trebuchet MS"/>
                <a:ea typeface="Trebuchet MS"/>
                <a:cs typeface="Trebuchet MS"/>
                <a:sym typeface="Trebuchet MS"/>
              </a:rPr>
              <a:t>Adaptation</a:t>
            </a:r>
            <a:r>
              <a:rPr lang="en" sz="2400">
                <a:solidFill>
                  <a:srgbClr val="51535D"/>
                </a:solidFill>
                <a:latin typeface="Trebuchet MS"/>
                <a:ea typeface="Trebuchet MS"/>
                <a:cs typeface="Trebuchet MS"/>
                <a:sym typeface="Trebuchet MS"/>
              </a:rPr>
              <a:t>: </a:t>
            </a:r>
            <a:endParaRPr sz="2400">
              <a:solidFill>
                <a:srgbClr val="51535D"/>
              </a:solidFill>
              <a:latin typeface="Trebuchet MS"/>
              <a:ea typeface="Trebuchet MS"/>
              <a:cs typeface="Trebuchet MS"/>
              <a:sym typeface="Trebuchet MS"/>
            </a:endParaRPr>
          </a:p>
          <a:p>
            <a:pPr indent="-381000" lvl="1" marL="914400" rtl="0">
              <a:spcBef>
                <a:spcPts val="480"/>
              </a:spcBef>
              <a:spcAft>
                <a:spcPts val="0"/>
              </a:spcAft>
              <a:buClr>
                <a:srgbClr val="51535D"/>
              </a:buClr>
              <a:buSzPts val="2400"/>
              <a:buFont typeface="Trebuchet MS"/>
              <a:buChar char="○"/>
            </a:pPr>
            <a:r>
              <a:rPr lang="en" sz="2400">
                <a:solidFill>
                  <a:srgbClr val="51535D"/>
                </a:solidFill>
                <a:latin typeface="Trebuchet MS"/>
                <a:ea typeface="Trebuchet MS"/>
                <a:cs typeface="Trebuchet MS"/>
                <a:sym typeface="Trebuchet MS"/>
              </a:rPr>
              <a:t>Adjust process to minimise deviation from goals</a:t>
            </a:r>
            <a:endParaRPr sz="2400">
              <a:solidFill>
                <a:srgbClr val="51535D"/>
              </a:solidFill>
              <a:latin typeface="Trebuchet MS"/>
              <a:ea typeface="Trebuchet MS"/>
              <a:cs typeface="Trebuchet MS"/>
              <a:sym typeface="Trebuchet MS"/>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3" name="Shape 263"/>
        <p:cNvGrpSpPr/>
        <p:nvPr/>
      </p:nvGrpSpPr>
      <p:grpSpPr>
        <a:xfrm>
          <a:off x="0" y="0"/>
          <a:ext cx="0" cy="0"/>
          <a:chOff x="0" y="0"/>
          <a:chExt cx="0" cy="0"/>
        </a:xfrm>
      </p:grpSpPr>
      <p:sp>
        <p:nvSpPr>
          <p:cNvPr id="264" name="Shape 264"/>
          <p:cNvSpPr txBox="1"/>
          <p:nvPr/>
        </p:nvSpPr>
        <p:spPr>
          <a:xfrm>
            <a:off x="457200" y="155628"/>
            <a:ext cx="8229600" cy="1044600"/>
          </a:xfrm>
          <a:prstGeom prst="rect">
            <a:avLst/>
          </a:prstGeom>
          <a:noFill/>
          <a:ln>
            <a:noFill/>
          </a:ln>
        </p:spPr>
        <p:txBody>
          <a:bodyPr anchorCtr="0" anchor="b" bIns="91425" lIns="91425" spcFirstLastPara="1" rIns="91425" wrap="square" tIns="91425">
            <a:noAutofit/>
          </a:bodyPr>
          <a:lstStyle/>
          <a:p>
            <a:pPr indent="0" lvl="0" marL="0" rtl="0">
              <a:spcBef>
                <a:spcPts val="0"/>
              </a:spcBef>
              <a:spcAft>
                <a:spcPts val="0"/>
              </a:spcAft>
              <a:buNone/>
            </a:pPr>
            <a:r>
              <a:rPr lang="en" sz="4800">
                <a:solidFill>
                  <a:srgbClr val="51535D"/>
                </a:solidFill>
                <a:latin typeface="Trebuchet MS"/>
                <a:ea typeface="Trebuchet MS"/>
                <a:cs typeface="Trebuchet MS"/>
                <a:sym typeface="Trebuchet MS"/>
              </a:rPr>
              <a:t>Agile Process</a:t>
            </a:r>
            <a:endParaRPr sz="4800">
              <a:solidFill>
                <a:srgbClr val="51535D"/>
              </a:solidFill>
              <a:latin typeface="Trebuchet MS"/>
              <a:ea typeface="Trebuchet MS"/>
              <a:cs typeface="Trebuchet MS"/>
              <a:sym typeface="Trebuchet MS"/>
            </a:endParaRPr>
          </a:p>
        </p:txBody>
      </p:sp>
      <p:pic>
        <p:nvPicPr>
          <p:cNvPr descr="agile-drawing.png" id="265" name="Shape 265"/>
          <p:cNvPicPr preferRelativeResize="0"/>
          <p:nvPr/>
        </p:nvPicPr>
        <p:blipFill>
          <a:blip r:embed="rId3">
            <a:alphaModFix/>
          </a:blip>
          <a:stretch>
            <a:fillRect/>
          </a:stretch>
        </p:blipFill>
        <p:spPr>
          <a:xfrm>
            <a:off x="2798550" y="1200225"/>
            <a:ext cx="3546900" cy="35469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9" name="Shape 269"/>
        <p:cNvGrpSpPr/>
        <p:nvPr/>
      </p:nvGrpSpPr>
      <p:grpSpPr>
        <a:xfrm>
          <a:off x="0" y="0"/>
          <a:ext cx="0" cy="0"/>
          <a:chOff x="0" y="0"/>
          <a:chExt cx="0" cy="0"/>
        </a:xfrm>
      </p:grpSpPr>
      <p:sp>
        <p:nvSpPr>
          <p:cNvPr id="270" name="Shape 270"/>
          <p:cNvSpPr txBox="1"/>
          <p:nvPr>
            <p:ph type="title"/>
          </p:nvPr>
        </p:nvSpPr>
        <p:spPr>
          <a:xfrm>
            <a:off x="457200" y="155628"/>
            <a:ext cx="8229600" cy="10446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a:t>Early Engagements</a:t>
            </a:r>
            <a:endParaRPr/>
          </a:p>
        </p:txBody>
      </p:sp>
      <p:pic>
        <p:nvPicPr>
          <p:cNvPr descr="group-of-people-in-therapy-talking.jpg" id="271" name="Shape 271"/>
          <p:cNvPicPr preferRelativeResize="0"/>
          <p:nvPr/>
        </p:nvPicPr>
        <p:blipFill>
          <a:blip r:embed="rId3">
            <a:alphaModFix/>
          </a:blip>
          <a:stretch>
            <a:fillRect/>
          </a:stretch>
        </p:blipFill>
        <p:spPr>
          <a:xfrm>
            <a:off x="1534875" y="1200228"/>
            <a:ext cx="6074245" cy="3638473"/>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5" name="Shape 275"/>
        <p:cNvGrpSpPr/>
        <p:nvPr/>
      </p:nvGrpSpPr>
      <p:grpSpPr>
        <a:xfrm>
          <a:off x="0" y="0"/>
          <a:ext cx="0" cy="0"/>
          <a:chOff x="0" y="0"/>
          <a:chExt cx="0" cy="0"/>
        </a:xfrm>
      </p:grpSpPr>
      <p:sp>
        <p:nvSpPr>
          <p:cNvPr id="276" name="Shape 276"/>
          <p:cNvSpPr txBox="1"/>
          <p:nvPr>
            <p:ph type="title"/>
          </p:nvPr>
        </p:nvSpPr>
        <p:spPr>
          <a:xfrm>
            <a:off x="457200" y="155628"/>
            <a:ext cx="8229600" cy="10446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a:t>Agile Principles</a:t>
            </a:r>
            <a:endParaRPr/>
          </a:p>
        </p:txBody>
      </p:sp>
      <p:sp>
        <p:nvSpPr>
          <p:cNvPr id="277" name="Shape 277"/>
          <p:cNvSpPr txBox="1"/>
          <p:nvPr>
            <p:ph idx="1" type="body"/>
          </p:nvPr>
        </p:nvSpPr>
        <p:spPr>
          <a:xfrm>
            <a:off x="457200" y="1297780"/>
            <a:ext cx="8229600" cy="3627900"/>
          </a:xfrm>
          <a:prstGeom prst="rect">
            <a:avLst/>
          </a:prstGeom>
        </p:spPr>
        <p:txBody>
          <a:bodyPr anchorCtr="0" anchor="t" bIns="91425" lIns="91425" spcFirstLastPara="1" rIns="91425" wrap="square" tIns="91425">
            <a:noAutofit/>
          </a:bodyPr>
          <a:lstStyle/>
          <a:p>
            <a:pPr indent="-419100" lvl="0" marL="457200">
              <a:spcBef>
                <a:spcPts val="600"/>
              </a:spcBef>
              <a:spcAft>
                <a:spcPts val="0"/>
              </a:spcAft>
              <a:buSzPts val="3000"/>
              <a:buChar char="●"/>
            </a:pPr>
            <a:r>
              <a:rPr lang="en"/>
              <a:t>Customer satisfaction via early and continuous delivery</a:t>
            </a:r>
            <a:endParaRPr/>
          </a:p>
          <a:p>
            <a:pPr indent="-419100" lvl="0" marL="457200">
              <a:spcBef>
                <a:spcPts val="0"/>
              </a:spcBef>
              <a:spcAft>
                <a:spcPts val="0"/>
              </a:spcAft>
              <a:buSzPts val="3000"/>
              <a:buChar char="●"/>
            </a:pPr>
            <a:r>
              <a:rPr lang="en"/>
              <a:t>Welcome change; even late in the day</a:t>
            </a:r>
            <a:endParaRPr/>
          </a:p>
          <a:p>
            <a:pPr indent="-419100" lvl="0" marL="457200">
              <a:spcBef>
                <a:spcPts val="0"/>
              </a:spcBef>
              <a:spcAft>
                <a:spcPts val="0"/>
              </a:spcAft>
              <a:buSzPts val="3000"/>
              <a:buChar char="●"/>
            </a:pPr>
            <a:r>
              <a:rPr lang="en"/>
              <a:t>Business people and technical people must work together daily</a:t>
            </a:r>
            <a:endParaRPr/>
          </a:p>
          <a:p>
            <a:pPr indent="-419100" lvl="0" marL="457200">
              <a:spcBef>
                <a:spcPts val="0"/>
              </a:spcBef>
              <a:spcAft>
                <a:spcPts val="0"/>
              </a:spcAft>
              <a:buSzPts val="3000"/>
              <a:buChar char="●"/>
            </a:pPr>
            <a:r>
              <a:rPr lang="en"/>
              <a:t>Trust your team to get the job done</a:t>
            </a:r>
            <a:endParaRPr/>
          </a:p>
          <a:p>
            <a:pPr indent="0" lvl="0" marL="0">
              <a:spcBef>
                <a:spcPts val="600"/>
              </a:spcBef>
              <a:spcAft>
                <a:spcPts val="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1" name="Shape 281"/>
        <p:cNvGrpSpPr/>
        <p:nvPr/>
      </p:nvGrpSpPr>
      <p:grpSpPr>
        <a:xfrm>
          <a:off x="0" y="0"/>
          <a:ext cx="0" cy="0"/>
          <a:chOff x="0" y="0"/>
          <a:chExt cx="0" cy="0"/>
        </a:xfrm>
      </p:grpSpPr>
      <p:sp>
        <p:nvSpPr>
          <p:cNvPr id="282" name="Shape 282"/>
          <p:cNvSpPr txBox="1"/>
          <p:nvPr>
            <p:ph type="title"/>
          </p:nvPr>
        </p:nvSpPr>
        <p:spPr>
          <a:xfrm>
            <a:off x="457200" y="155628"/>
            <a:ext cx="8229600" cy="10446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a:t>Agile Principles	</a:t>
            </a:r>
            <a:endParaRPr/>
          </a:p>
        </p:txBody>
      </p:sp>
      <p:sp>
        <p:nvSpPr>
          <p:cNvPr id="283" name="Shape 283"/>
          <p:cNvSpPr txBox="1"/>
          <p:nvPr>
            <p:ph idx="1" type="body"/>
          </p:nvPr>
        </p:nvSpPr>
        <p:spPr>
          <a:xfrm>
            <a:off x="457200" y="1297780"/>
            <a:ext cx="8229600" cy="3627900"/>
          </a:xfrm>
          <a:prstGeom prst="rect">
            <a:avLst/>
          </a:prstGeom>
        </p:spPr>
        <p:txBody>
          <a:bodyPr anchorCtr="0" anchor="t" bIns="91425" lIns="91425" spcFirstLastPara="1" rIns="91425" wrap="square" tIns="91425">
            <a:noAutofit/>
          </a:bodyPr>
          <a:lstStyle/>
          <a:p>
            <a:pPr indent="-419100" lvl="0" marL="457200">
              <a:spcBef>
                <a:spcPts val="600"/>
              </a:spcBef>
              <a:spcAft>
                <a:spcPts val="0"/>
              </a:spcAft>
              <a:buSzPts val="3000"/>
              <a:buChar char="●"/>
            </a:pPr>
            <a:r>
              <a:rPr lang="en"/>
              <a:t>Face-to-face communication is the most efficient and effective</a:t>
            </a:r>
            <a:endParaRPr/>
          </a:p>
          <a:p>
            <a:pPr indent="-419100" lvl="0" marL="457200">
              <a:spcBef>
                <a:spcPts val="0"/>
              </a:spcBef>
              <a:spcAft>
                <a:spcPts val="0"/>
              </a:spcAft>
              <a:buSzPts val="3000"/>
              <a:buChar char="●"/>
            </a:pPr>
            <a:r>
              <a:rPr lang="en"/>
              <a:t>Working software is the primary measure of progress, delivered early on in project (from a couple of weeks in)</a:t>
            </a:r>
            <a:endParaRPr/>
          </a:p>
          <a:p>
            <a:pPr indent="-419100" lvl="0" marL="457200">
              <a:spcBef>
                <a:spcPts val="0"/>
              </a:spcBef>
              <a:spcAft>
                <a:spcPts val="0"/>
              </a:spcAft>
              <a:buSzPts val="3000"/>
              <a:buChar char="●"/>
            </a:pPr>
            <a:r>
              <a:rPr lang="en"/>
              <a:t>Simplicity; maximise work not done</a:t>
            </a:r>
            <a:endParaRPr/>
          </a:p>
          <a:p>
            <a:pPr indent="-419100" lvl="0" marL="457200">
              <a:spcBef>
                <a:spcPts val="0"/>
              </a:spcBef>
              <a:spcAft>
                <a:spcPts val="0"/>
              </a:spcAft>
              <a:buSzPts val="3000"/>
              <a:buChar char="●"/>
            </a:pPr>
            <a:r>
              <a:rPr lang="en"/>
              <a:t>Reflect and adjust accordingly</a:t>
            </a:r>
            <a:endParaRPr/>
          </a:p>
          <a:p>
            <a:pPr indent="0" lvl="0" marL="0">
              <a:spcBef>
                <a:spcPts val="600"/>
              </a:spcBef>
              <a:spcAft>
                <a:spcPts val="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7" name="Shape 287"/>
        <p:cNvGrpSpPr/>
        <p:nvPr/>
      </p:nvGrpSpPr>
      <p:grpSpPr>
        <a:xfrm>
          <a:off x="0" y="0"/>
          <a:ext cx="0" cy="0"/>
          <a:chOff x="0" y="0"/>
          <a:chExt cx="0" cy="0"/>
        </a:xfrm>
      </p:grpSpPr>
      <p:sp>
        <p:nvSpPr>
          <p:cNvPr id="288" name="Shape 288"/>
          <p:cNvSpPr txBox="1"/>
          <p:nvPr>
            <p:ph type="title"/>
          </p:nvPr>
        </p:nvSpPr>
        <p:spPr>
          <a:xfrm>
            <a:off x="457200" y="155628"/>
            <a:ext cx="8229600" cy="10446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a:t>Defined Process</a:t>
            </a:r>
            <a:endParaRPr/>
          </a:p>
        </p:txBody>
      </p:sp>
      <p:sp>
        <p:nvSpPr>
          <p:cNvPr id="289" name="Shape 289"/>
          <p:cNvSpPr txBox="1"/>
          <p:nvPr>
            <p:ph idx="1" type="body"/>
          </p:nvPr>
        </p:nvSpPr>
        <p:spPr>
          <a:xfrm>
            <a:off x="457200" y="1297775"/>
            <a:ext cx="6012900" cy="3627900"/>
          </a:xfrm>
          <a:prstGeom prst="rect">
            <a:avLst/>
          </a:prstGeom>
        </p:spPr>
        <p:txBody>
          <a:bodyPr anchorCtr="0" anchor="t" bIns="91425" lIns="91425" spcFirstLastPara="1" rIns="91425" wrap="square" tIns="91425">
            <a:noAutofit/>
          </a:bodyPr>
          <a:lstStyle/>
          <a:p>
            <a:pPr indent="-419100" lvl="0" marL="457200" rtl="0">
              <a:spcBef>
                <a:spcPts val="600"/>
              </a:spcBef>
              <a:spcAft>
                <a:spcPts val="0"/>
              </a:spcAft>
              <a:buSzPts val="3000"/>
              <a:buChar char="●"/>
            </a:pPr>
            <a:r>
              <a:rPr lang="en"/>
              <a:t>State or describe exactly the nature, scope, etc</a:t>
            </a:r>
            <a:br>
              <a:rPr lang="en"/>
            </a:br>
            <a:endParaRPr sz="900"/>
          </a:p>
          <a:p>
            <a:pPr indent="-419100" lvl="0" marL="457200" rtl="0">
              <a:spcBef>
                <a:spcPts val="0"/>
              </a:spcBef>
              <a:spcAft>
                <a:spcPts val="0"/>
              </a:spcAft>
              <a:buSzPts val="3000"/>
              <a:buChar char="●"/>
            </a:pPr>
            <a:r>
              <a:rPr lang="en"/>
              <a:t>Clearly defined boundaries</a:t>
            </a:r>
            <a:br>
              <a:rPr lang="en"/>
            </a:br>
            <a:endParaRPr sz="900"/>
          </a:p>
          <a:p>
            <a:pPr indent="-419100" lvl="0" marL="457200" rtl="0">
              <a:spcBef>
                <a:spcPts val="0"/>
              </a:spcBef>
              <a:spcAft>
                <a:spcPts val="0"/>
              </a:spcAft>
              <a:buSzPts val="3000"/>
              <a:buChar char="●"/>
            </a:pPr>
            <a:r>
              <a:rPr lang="en"/>
              <a:t>Prescribed process with little/no room for change</a:t>
            </a:r>
            <a:endParaRPr/>
          </a:p>
        </p:txBody>
      </p:sp>
      <p:pic>
        <p:nvPicPr>
          <p:cNvPr descr="importance-of-a-defined-process.png" id="290" name="Shape 290"/>
          <p:cNvPicPr preferRelativeResize="0"/>
          <p:nvPr/>
        </p:nvPicPr>
        <p:blipFill>
          <a:blip r:embed="rId3">
            <a:alphaModFix/>
          </a:blip>
          <a:stretch>
            <a:fillRect/>
          </a:stretch>
        </p:blipFill>
        <p:spPr>
          <a:xfrm>
            <a:off x="6039704" y="1170675"/>
            <a:ext cx="2560125" cy="2802127"/>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4" name="Shape 294"/>
        <p:cNvGrpSpPr/>
        <p:nvPr/>
      </p:nvGrpSpPr>
      <p:grpSpPr>
        <a:xfrm>
          <a:off x="0" y="0"/>
          <a:ext cx="0" cy="0"/>
          <a:chOff x="0" y="0"/>
          <a:chExt cx="0" cy="0"/>
        </a:xfrm>
      </p:grpSpPr>
      <p:sp>
        <p:nvSpPr>
          <p:cNvPr id="295" name="Shape 295"/>
          <p:cNvSpPr txBox="1"/>
          <p:nvPr/>
        </p:nvSpPr>
        <p:spPr>
          <a:xfrm>
            <a:off x="457200" y="155628"/>
            <a:ext cx="8229600" cy="1044600"/>
          </a:xfrm>
          <a:prstGeom prst="rect">
            <a:avLst/>
          </a:prstGeom>
          <a:noFill/>
          <a:ln>
            <a:noFill/>
          </a:ln>
        </p:spPr>
        <p:txBody>
          <a:bodyPr anchorCtr="0" anchor="b" bIns="91425" lIns="91425" spcFirstLastPara="1" rIns="91425" wrap="square" tIns="91425">
            <a:noAutofit/>
          </a:bodyPr>
          <a:lstStyle/>
          <a:p>
            <a:pPr indent="0" lvl="0" marL="0" rtl="0">
              <a:spcBef>
                <a:spcPts val="0"/>
              </a:spcBef>
              <a:spcAft>
                <a:spcPts val="0"/>
              </a:spcAft>
              <a:buNone/>
            </a:pPr>
            <a:r>
              <a:rPr lang="en" sz="4800">
                <a:solidFill>
                  <a:srgbClr val="51535D"/>
                </a:solidFill>
                <a:latin typeface="Trebuchet MS"/>
                <a:ea typeface="Trebuchet MS"/>
                <a:cs typeface="Trebuchet MS"/>
                <a:sym typeface="Trebuchet MS"/>
              </a:rPr>
              <a:t>Waterfall</a:t>
            </a:r>
            <a:endParaRPr sz="4800">
              <a:solidFill>
                <a:srgbClr val="51535D"/>
              </a:solidFill>
              <a:latin typeface="Trebuchet MS"/>
              <a:ea typeface="Trebuchet MS"/>
              <a:cs typeface="Trebuchet MS"/>
              <a:sym typeface="Trebuchet MS"/>
            </a:endParaRPr>
          </a:p>
        </p:txBody>
      </p:sp>
      <p:sp>
        <p:nvSpPr>
          <p:cNvPr id="296" name="Shape 296"/>
          <p:cNvSpPr/>
          <p:nvPr/>
        </p:nvSpPr>
        <p:spPr>
          <a:xfrm>
            <a:off x="1567800" y="1318750"/>
            <a:ext cx="2002800" cy="411600"/>
          </a:xfrm>
          <a:prstGeom prst="rect">
            <a:avLst/>
          </a:prstGeom>
          <a:solidFill>
            <a:srgbClr val="3D85C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Trebuchet MS"/>
                <a:ea typeface="Trebuchet MS"/>
                <a:cs typeface="Trebuchet MS"/>
                <a:sym typeface="Trebuchet MS"/>
              </a:rPr>
              <a:t>Requirements</a:t>
            </a:r>
            <a:endParaRPr sz="1800">
              <a:solidFill>
                <a:srgbClr val="FFFFFF"/>
              </a:solidFill>
              <a:latin typeface="Trebuchet MS"/>
              <a:ea typeface="Trebuchet MS"/>
              <a:cs typeface="Trebuchet MS"/>
              <a:sym typeface="Trebuchet MS"/>
            </a:endParaRPr>
          </a:p>
        </p:txBody>
      </p:sp>
      <p:sp>
        <p:nvSpPr>
          <p:cNvPr id="297" name="Shape 297"/>
          <p:cNvSpPr/>
          <p:nvPr/>
        </p:nvSpPr>
        <p:spPr>
          <a:xfrm>
            <a:off x="2573450" y="2038500"/>
            <a:ext cx="2002800" cy="411600"/>
          </a:xfrm>
          <a:prstGeom prst="rect">
            <a:avLst/>
          </a:prstGeom>
          <a:solidFill>
            <a:srgbClr val="3D85C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Trebuchet MS"/>
                <a:ea typeface="Trebuchet MS"/>
                <a:cs typeface="Trebuchet MS"/>
                <a:sym typeface="Trebuchet MS"/>
              </a:rPr>
              <a:t>Design</a:t>
            </a:r>
            <a:endParaRPr sz="1800">
              <a:solidFill>
                <a:srgbClr val="FFFFFF"/>
              </a:solidFill>
              <a:latin typeface="Trebuchet MS"/>
              <a:ea typeface="Trebuchet MS"/>
              <a:cs typeface="Trebuchet MS"/>
              <a:sym typeface="Trebuchet MS"/>
            </a:endParaRPr>
          </a:p>
        </p:txBody>
      </p:sp>
      <p:sp>
        <p:nvSpPr>
          <p:cNvPr id="298" name="Shape 298"/>
          <p:cNvSpPr/>
          <p:nvPr/>
        </p:nvSpPr>
        <p:spPr>
          <a:xfrm>
            <a:off x="3570600" y="2736050"/>
            <a:ext cx="2002800" cy="411600"/>
          </a:xfrm>
          <a:prstGeom prst="rect">
            <a:avLst/>
          </a:prstGeom>
          <a:solidFill>
            <a:srgbClr val="3D85C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Trebuchet MS"/>
                <a:ea typeface="Trebuchet MS"/>
                <a:cs typeface="Trebuchet MS"/>
                <a:sym typeface="Trebuchet MS"/>
              </a:rPr>
              <a:t>Develop</a:t>
            </a:r>
            <a:endParaRPr sz="1800">
              <a:solidFill>
                <a:srgbClr val="FFFFFF"/>
              </a:solidFill>
              <a:latin typeface="Trebuchet MS"/>
              <a:ea typeface="Trebuchet MS"/>
              <a:cs typeface="Trebuchet MS"/>
              <a:sym typeface="Trebuchet MS"/>
            </a:endParaRPr>
          </a:p>
        </p:txBody>
      </p:sp>
      <p:sp>
        <p:nvSpPr>
          <p:cNvPr id="299" name="Shape 299"/>
          <p:cNvSpPr/>
          <p:nvPr/>
        </p:nvSpPr>
        <p:spPr>
          <a:xfrm>
            <a:off x="4600875" y="3433600"/>
            <a:ext cx="2002800" cy="411600"/>
          </a:xfrm>
          <a:prstGeom prst="rect">
            <a:avLst/>
          </a:prstGeom>
          <a:solidFill>
            <a:srgbClr val="3D85C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Trebuchet MS"/>
                <a:ea typeface="Trebuchet MS"/>
                <a:cs typeface="Trebuchet MS"/>
                <a:sym typeface="Trebuchet MS"/>
              </a:rPr>
              <a:t>Release</a:t>
            </a:r>
            <a:endParaRPr sz="1800">
              <a:solidFill>
                <a:srgbClr val="FFFFFF"/>
              </a:solidFill>
              <a:latin typeface="Trebuchet MS"/>
              <a:ea typeface="Trebuchet MS"/>
              <a:cs typeface="Trebuchet MS"/>
              <a:sym typeface="Trebuchet MS"/>
            </a:endParaRPr>
          </a:p>
        </p:txBody>
      </p:sp>
      <p:sp>
        <p:nvSpPr>
          <p:cNvPr id="300" name="Shape 300"/>
          <p:cNvSpPr/>
          <p:nvPr/>
        </p:nvSpPr>
        <p:spPr>
          <a:xfrm>
            <a:off x="5573400" y="4131150"/>
            <a:ext cx="2002800" cy="411600"/>
          </a:xfrm>
          <a:prstGeom prst="rect">
            <a:avLst/>
          </a:prstGeom>
          <a:solidFill>
            <a:srgbClr val="3D85C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Trebuchet MS"/>
                <a:ea typeface="Trebuchet MS"/>
                <a:cs typeface="Trebuchet MS"/>
                <a:sym typeface="Trebuchet MS"/>
              </a:rPr>
              <a:t>Maintain</a:t>
            </a:r>
            <a:endParaRPr sz="1800">
              <a:solidFill>
                <a:srgbClr val="FFFFFF"/>
              </a:solidFill>
              <a:latin typeface="Trebuchet MS"/>
              <a:ea typeface="Trebuchet MS"/>
              <a:cs typeface="Trebuchet MS"/>
              <a:sym typeface="Trebuchet MS"/>
            </a:endParaRPr>
          </a:p>
        </p:txBody>
      </p:sp>
      <p:cxnSp>
        <p:nvCxnSpPr>
          <p:cNvPr id="301" name="Shape 301"/>
          <p:cNvCxnSpPr>
            <a:stCxn id="296" idx="2"/>
            <a:endCxn id="297" idx="0"/>
          </p:cNvCxnSpPr>
          <p:nvPr/>
        </p:nvCxnSpPr>
        <p:spPr>
          <a:xfrm>
            <a:off x="2569200" y="1730350"/>
            <a:ext cx="1005600" cy="308100"/>
          </a:xfrm>
          <a:prstGeom prst="straightConnector1">
            <a:avLst/>
          </a:prstGeom>
          <a:noFill/>
          <a:ln cap="flat" cmpd="sng" w="19050">
            <a:solidFill>
              <a:srgbClr val="51535D"/>
            </a:solidFill>
            <a:prstDash val="solid"/>
            <a:round/>
            <a:headEnd len="lg" w="lg" type="none"/>
            <a:tailEnd len="lg" w="lg" type="triangle"/>
          </a:ln>
        </p:spPr>
      </p:cxnSp>
      <p:cxnSp>
        <p:nvCxnSpPr>
          <p:cNvPr id="302" name="Shape 302"/>
          <p:cNvCxnSpPr>
            <a:stCxn id="297" idx="2"/>
            <a:endCxn id="298" idx="0"/>
          </p:cNvCxnSpPr>
          <p:nvPr/>
        </p:nvCxnSpPr>
        <p:spPr>
          <a:xfrm>
            <a:off x="3574850" y="2450100"/>
            <a:ext cx="997200" cy="285900"/>
          </a:xfrm>
          <a:prstGeom prst="straightConnector1">
            <a:avLst/>
          </a:prstGeom>
          <a:noFill/>
          <a:ln cap="flat" cmpd="sng" w="19050">
            <a:solidFill>
              <a:srgbClr val="51535D"/>
            </a:solidFill>
            <a:prstDash val="solid"/>
            <a:round/>
            <a:headEnd len="lg" w="lg" type="none"/>
            <a:tailEnd len="lg" w="lg" type="triangle"/>
          </a:ln>
        </p:spPr>
      </p:cxnSp>
      <p:cxnSp>
        <p:nvCxnSpPr>
          <p:cNvPr id="303" name="Shape 303"/>
          <p:cNvCxnSpPr>
            <a:stCxn id="298" idx="2"/>
            <a:endCxn id="299" idx="0"/>
          </p:cNvCxnSpPr>
          <p:nvPr/>
        </p:nvCxnSpPr>
        <p:spPr>
          <a:xfrm>
            <a:off x="4572000" y="3147650"/>
            <a:ext cx="1030200" cy="285900"/>
          </a:xfrm>
          <a:prstGeom prst="straightConnector1">
            <a:avLst/>
          </a:prstGeom>
          <a:noFill/>
          <a:ln cap="flat" cmpd="sng" w="19050">
            <a:solidFill>
              <a:srgbClr val="51535D"/>
            </a:solidFill>
            <a:prstDash val="solid"/>
            <a:round/>
            <a:headEnd len="lg" w="lg" type="none"/>
            <a:tailEnd len="lg" w="lg" type="triangle"/>
          </a:ln>
        </p:spPr>
      </p:cxnSp>
      <p:cxnSp>
        <p:nvCxnSpPr>
          <p:cNvPr id="304" name="Shape 304"/>
          <p:cNvCxnSpPr>
            <a:stCxn id="299" idx="2"/>
            <a:endCxn id="300" idx="0"/>
          </p:cNvCxnSpPr>
          <p:nvPr/>
        </p:nvCxnSpPr>
        <p:spPr>
          <a:xfrm>
            <a:off x="5602275" y="3845200"/>
            <a:ext cx="972600" cy="285900"/>
          </a:xfrm>
          <a:prstGeom prst="straightConnector1">
            <a:avLst/>
          </a:prstGeom>
          <a:noFill/>
          <a:ln cap="flat" cmpd="sng" w="19050">
            <a:solidFill>
              <a:srgbClr val="51535D"/>
            </a:solidFill>
            <a:prstDash val="solid"/>
            <a:round/>
            <a:headEnd len="lg" w="lg" type="none"/>
            <a:tailEnd len="lg" w="lg" type="triangle"/>
          </a:ln>
        </p:spPr>
      </p:cxn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8" name="Shape 308"/>
        <p:cNvGrpSpPr/>
        <p:nvPr/>
      </p:nvGrpSpPr>
      <p:grpSpPr>
        <a:xfrm>
          <a:off x="0" y="0"/>
          <a:ext cx="0" cy="0"/>
          <a:chOff x="0" y="0"/>
          <a:chExt cx="0" cy="0"/>
        </a:xfrm>
      </p:grpSpPr>
      <p:pic>
        <p:nvPicPr>
          <p:cNvPr descr="133263-skogafoss-waterfall.jpg" id="309" name="Shape 309"/>
          <p:cNvPicPr preferRelativeResize="0"/>
          <p:nvPr/>
        </p:nvPicPr>
        <p:blipFill>
          <a:blip r:embed="rId3">
            <a:alphaModFix/>
          </a:blip>
          <a:stretch>
            <a:fillRect/>
          </a:stretch>
        </p:blipFill>
        <p:spPr>
          <a:xfrm>
            <a:off x="1409609" y="1140187"/>
            <a:ext cx="6365981" cy="3580875"/>
          </a:xfrm>
          <a:prstGeom prst="rect">
            <a:avLst/>
          </a:prstGeom>
          <a:noFill/>
          <a:ln>
            <a:noFill/>
          </a:ln>
        </p:spPr>
      </p:pic>
      <p:sp>
        <p:nvSpPr>
          <p:cNvPr id="310" name="Shape 310"/>
          <p:cNvSpPr/>
          <p:nvPr/>
        </p:nvSpPr>
        <p:spPr>
          <a:xfrm>
            <a:off x="436650" y="1219350"/>
            <a:ext cx="3629100" cy="1151100"/>
          </a:xfrm>
          <a:prstGeom prst="notchedRightArrow">
            <a:avLst>
              <a:gd fmla="val 50000" name="adj1"/>
              <a:gd fmla="val 50000" name="adj2"/>
            </a:avLst>
          </a:prstGeom>
          <a:solidFill>
            <a:srgbClr val="93C47D"/>
          </a:solidFill>
          <a:ln cap="flat" cmpd="sng" w="19050">
            <a:solidFill>
              <a:srgbClr val="51535D"/>
            </a:solidFill>
            <a:prstDash val="solid"/>
            <a:round/>
            <a:headEnd len="med" w="med" type="none"/>
            <a:tailEnd len="med" w="med"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51535D"/>
                </a:solidFill>
                <a:latin typeface="Trebuchet MS"/>
                <a:ea typeface="Trebuchet MS"/>
                <a:cs typeface="Trebuchet MS"/>
                <a:sym typeface="Trebuchet MS"/>
              </a:rPr>
              <a:t>We make all our decisions up here</a:t>
            </a:r>
            <a:endParaRPr sz="1800">
              <a:solidFill>
                <a:srgbClr val="51535D"/>
              </a:solidFill>
              <a:latin typeface="Trebuchet MS"/>
              <a:ea typeface="Trebuchet MS"/>
              <a:cs typeface="Trebuchet MS"/>
              <a:sym typeface="Trebuchet MS"/>
            </a:endParaRPr>
          </a:p>
        </p:txBody>
      </p:sp>
      <p:sp>
        <p:nvSpPr>
          <p:cNvPr id="311" name="Shape 311"/>
          <p:cNvSpPr/>
          <p:nvPr/>
        </p:nvSpPr>
        <p:spPr>
          <a:xfrm flipH="1">
            <a:off x="5078225" y="3492725"/>
            <a:ext cx="3629100" cy="1151100"/>
          </a:xfrm>
          <a:prstGeom prst="notchedRightArrow">
            <a:avLst>
              <a:gd fmla="val 49734" name="adj1"/>
              <a:gd fmla="val 50000" name="adj2"/>
            </a:avLst>
          </a:prstGeom>
          <a:solidFill>
            <a:srgbClr val="93C47D"/>
          </a:solidFill>
          <a:ln cap="flat" cmpd="sng" w="19050">
            <a:solidFill>
              <a:srgbClr val="51535D"/>
            </a:solidFill>
            <a:prstDash val="solid"/>
            <a:round/>
            <a:headEnd len="med" w="med" type="none"/>
            <a:tailEnd len="med" w="med"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51535D"/>
                </a:solidFill>
                <a:latin typeface="Trebuchet MS"/>
                <a:ea typeface="Trebuchet MS"/>
                <a:cs typeface="Trebuchet MS"/>
                <a:sym typeface="Trebuchet MS"/>
              </a:rPr>
              <a:t>And hope they were right when we get down here</a:t>
            </a:r>
            <a:endParaRPr sz="1800">
              <a:solidFill>
                <a:srgbClr val="51535D"/>
              </a:solidFill>
              <a:latin typeface="Trebuchet MS"/>
              <a:ea typeface="Trebuchet MS"/>
              <a:cs typeface="Trebuchet MS"/>
              <a:sym typeface="Trebuchet MS"/>
            </a:endParaRPr>
          </a:p>
        </p:txBody>
      </p:sp>
      <p:sp>
        <p:nvSpPr>
          <p:cNvPr id="312" name="Shape 312"/>
          <p:cNvSpPr txBox="1"/>
          <p:nvPr/>
        </p:nvSpPr>
        <p:spPr>
          <a:xfrm>
            <a:off x="457200" y="155625"/>
            <a:ext cx="6600300" cy="1044600"/>
          </a:xfrm>
          <a:prstGeom prst="rect">
            <a:avLst/>
          </a:prstGeom>
          <a:noFill/>
          <a:ln>
            <a:noFill/>
          </a:ln>
        </p:spPr>
        <p:txBody>
          <a:bodyPr anchorCtr="0" anchor="b" bIns="91425" lIns="91425" spcFirstLastPara="1" rIns="91425" wrap="square" tIns="91425">
            <a:noAutofit/>
          </a:bodyPr>
          <a:lstStyle/>
          <a:p>
            <a:pPr indent="0" lvl="0" marL="0" rtl="0">
              <a:spcBef>
                <a:spcPts val="0"/>
              </a:spcBef>
              <a:spcAft>
                <a:spcPts val="0"/>
              </a:spcAft>
              <a:buNone/>
            </a:pPr>
            <a:r>
              <a:rPr lang="en" sz="4800">
                <a:solidFill>
                  <a:srgbClr val="51535D"/>
                </a:solidFill>
                <a:latin typeface="Trebuchet MS"/>
                <a:ea typeface="Trebuchet MS"/>
                <a:cs typeface="Trebuchet MS"/>
                <a:sym typeface="Trebuchet MS"/>
              </a:rPr>
              <a:t>Waterfall</a:t>
            </a:r>
            <a:endParaRPr sz="4800">
              <a:solidFill>
                <a:srgbClr val="51535D"/>
              </a:solidFill>
              <a:latin typeface="Trebuchet MS"/>
              <a:ea typeface="Trebuchet MS"/>
              <a:cs typeface="Trebuchet MS"/>
              <a:sym typeface="Trebuchet MS"/>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6" name="Shape 316"/>
        <p:cNvGrpSpPr/>
        <p:nvPr/>
      </p:nvGrpSpPr>
      <p:grpSpPr>
        <a:xfrm>
          <a:off x="0" y="0"/>
          <a:ext cx="0" cy="0"/>
          <a:chOff x="0" y="0"/>
          <a:chExt cx="0" cy="0"/>
        </a:xfrm>
      </p:grpSpPr>
      <p:sp>
        <p:nvSpPr>
          <p:cNvPr id="317" name="Shape 317"/>
          <p:cNvSpPr txBox="1"/>
          <p:nvPr>
            <p:ph type="title"/>
          </p:nvPr>
        </p:nvSpPr>
        <p:spPr>
          <a:xfrm>
            <a:off x="457200" y="155628"/>
            <a:ext cx="8229600" cy="10446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sz="4500"/>
              <a:t>Iron Triangle</a:t>
            </a:r>
            <a:endParaRPr sz="4500"/>
          </a:p>
        </p:txBody>
      </p:sp>
      <p:pic>
        <p:nvPicPr>
          <p:cNvPr descr="flex-quality.png" id="318" name="Shape 318"/>
          <p:cNvPicPr preferRelativeResize="0"/>
          <p:nvPr/>
        </p:nvPicPr>
        <p:blipFill>
          <a:blip r:embed="rId3">
            <a:alphaModFix/>
          </a:blip>
          <a:stretch>
            <a:fillRect/>
          </a:stretch>
        </p:blipFill>
        <p:spPr>
          <a:xfrm>
            <a:off x="1663163" y="463612"/>
            <a:ext cx="5817675" cy="42162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2" name="Shape 322"/>
        <p:cNvGrpSpPr/>
        <p:nvPr/>
      </p:nvGrpSpPr>
      <p:grpSpPr>
        <a:xfrm>
          <a:off x="0" y="0"/>
          <a:ext cx="0" cy="0"/>
          <a:chOff x="0" y="0"/>
          <a:chExt cx="0" cy="0"/>
        </a:xfrm>
      </p:grpSpPr>
      <p:sp>
        <p:nvSpPr>
          <p:cNvPr id="323" name="Shape 323"/>
          <p:cNvSpPr txBox="1"/>
          <p:nvPr>
            <p:ph type="title"/>
          </p:nvPr>
        </p:nvSpPr>
        <p:spPr>
          <a:xfrm>
            <a:off x="457200" y="155628"/>
            <a:ext cx="8229600" cy="10446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sz="4500"/>
              <a:t>Iron Triangle</a:t>
            </a:r>
            <a:endParaRPr sz="4500"/>
          </a:p>
        </p:txBody>
      </p:sp>
      <p:pic>
        <p:nvPicPr>
          <p:cNvPr descr="Iron-Triangle.png" id="324" name="Shape 324"/>
          <p:cNvPicPr preferRelativeResize="0"/>
          <p:nvPr/>
        </p:nvPicPr>
        <p:blipFill>
          <a:blip r:embed="rId3">
            <a:alphaModFix/>
          </a:blip>
          <a:stretch>
            <a:fillRect/>
          </a:stretch>
        </p:blipFill>
        <p:spPr>
          <a:xfrm>
            <a:off x="2123025" y="1200225"/>
            <a:ext cx="4897950" cy="36206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2" name="Shape 132"/>
        <p:cNvGrpSpPr/>
        <p:nvPr/>
      </p:nvGrpSpPr>
      <p:grpSpPr>
        <a:xfrm>
          <a:off x="0" y="0"/>
          <a:ext cx="0" cy="0"/>
          <a:chOff x="0" y="0"/>
          <a:chExt cx="0" cy="0"/>
        </a:xfrm>
      </p:grpSpPr>
      <p:sp>
        <p:nvSpPr>
          <p:cNvPr id="133" name="Shape 133"/>
          <p:cNvSpPr txBox="1"/>
          <p:nvPr>
            <p:ph type="title"/>
          </p:nvPr>
        </p:nvSpPr>
        <p:spPr>
          <a:xfrm>
            <a:off x="457200" y="155628"/>
            <a:ext cx="8229600" cy="10446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a:t>About the Course</a:t>
            </a:r>
            <a:endParaRPr/>
          </a:p>
        </p:txBody>
      </p:sp>
      <p:sp>
        <p:nvSpPr>
          <p:cNvPr id="134" name="Shape 134"/>
          <p:cNvSpPr txBox="1"/>
          <p:nvPr>
            <p:ph idx="1" type="body"/>
          </p:nvPr>
        </p:nvSpPr>
        <p:spPr>
          <a:xfrm>
            <a:off x="457200" y="1297780"/>
            <a:ext cx="8229600" cy="3627900"/>
          </a:xfrm>
          <a:prstGeom prst="rect">
            <a:avLst/>
          </a:prstGeom>
        </p:spPr>
        <p:txBody>
          <a:bodyPr anchorCtr="0" anchor="t" bIns="91425" lIns="91425" spcFirstLastPara="1" rIns="91425" wrap="square" tIns="91425">
            <a:noAutofit/>
          </a:bodyPr>
          <a:lstStyle/>
          <a:p>
            <a:pPr indent="0" lvl="0" marL="0">
              <a:spcBef>
                <a:spcPts val="600"/>
              </a:spcBef>
              <a:spcAft>
                <a:spcPts val="0"/>
              </a:spcAft>
              <a:buNone/>
            </a:pPr>
            <a:r>
              <a:rPr lang="en" sz="2400"/>
              <a:t>The syllabus we will follow is designed to ensure (you) the candidate has suitable knowledge of the core concepts of Agile practices, the Agile values and principles, across a breadth of Agile methodologies; </a:t>
            </a:r>
            <a:r>
              <a:rPr b="1" lang="en" sz="2400" u="sng"/>
              <a:t>it does not solely focus on one specific methodology</a:t>
            </a:r>
            <a:r>
              <a:rPr lang="en" sz="2400"/>
              <a:t>.</a:t>
            </a:r>
            <a:endParaRPr sz="2400"/>
          </a:p>
          <a:p>
            <a:pPr indent="0" lvl="0" marL="0">
              <a:spcBef>
                <a:spcPts val="600"/>
              </a:spcBef>
              <a:spcAft>
                <a:spcPts val="0"/>
              </a:spcAft>
              <a:buClr>
                <a:srgbClr val="000000"/>
              </a:buClr>
              <a:buSzPts val="1100"/>
              <a:buFont typeface="Arial"/>
              <a:buNone/>
            </a:pPr>
            <a:r>
              <a:rPr lang="en" sz="2400"/>
              <a:t>The main focus is to explain “why” agile works in the way it does and connect the roles, techniques and practices back to the Agile Manifesto and the “why” of agile. </a:t>
            </a:r>
            <a:endParaRPr sz="24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8" name="Shape 328"/>
        <p:cNvGrpSpPr/>
        <p:nvPr/>
      </p:nvGrpSpPr>
      <p:grpSpPr>
        <a:xfrm>
          <a:off x="0" y="0"/>
          <a:ext cx="0" cy="0"/>
          <a:chOff x="0" y="0"/>
          <a:chExt cx="0" cy="0"/>
        </a:xfrm>
      </p:grpSpPr>
      <p:sp>
        <p:nvSpPr>
          <p:cNvPr id="329" name="Shape 329"/>
          <p:cNvSpPr txBox="1"/>
          <p:nvPr>
            <p:ph type="title"/>
          </p:nvPr>
        </p:nvSpPr>
        <p:spPr>
          <a:xfrm>
            <a:off x="457200" y="155628"/>
            <a:ext cx="8229600" cy="10446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sz="4500"/>
              <a:t>Iron Triangle</a:t>
            </a:r>
            <a:endParaRPr sz="4500"/>
          </a:p>
        </p:txBody>
      </p:sp>
      <p:pic>
        <p:nvPicPr>
          <p:cNvPr descr="flex-scope.png" id="330" name="Shape 330"/>
          <p:cNvPicPr preferRelativeResize="0"/>
          <p:nvPr/>
        </p:nvPicPr>
        <p:blipFill>
          <a:blip r:embed="rId3">
            <a:alphaModFix/>
          </a:blip>
          <a:stretch>
            <a:fillRect/>
          </a:stretch>
        </p:blipFill>
        <p:spPr>
          <a:xfrm>
            <a:off x="1577225" y="483000"/>
            <a:ext cx="5989551" cy="41775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4" name="Shape 334"/>
        <p:cNvGrpSpPr/>
        <p:nvPr/>
      </p:nvGrpSpPr>
      <p:grpSpPr>
        <a:xfrm>
          <a:off x="0" y="0"/>
          <a:ext cx="0" cy="0"/>
          <a:chOff x="0" y="0"/>
          <a:chExt cx="0" cy="0"/>
        </a:xfrm>
      </p:grpSpPr>
      <p:pic>
        <p:nvPicPr>
          <p:cNvPr descr="valuegraphs.png" id="335" name="Shape 335"/>
          <p:cNvPicPr preferRelativeResize="0"/>
          <p:nvPr/>
        </p:nvPicPr>
        <p:blipFill>
          <a:blip r:embed="rId3">
            <a:alphaModFix/>
          </a:blip>
          <a:stretch>
            <a:fillRect/>
          </a:stretch>
        </p:blipFill>
        <p:spPr>
          <a:xfrm>
            <a:off x="1893788" y="1200225"/>
            <a:ext cx="5356425" cy="3545800"/>
          </a:xfrm>
          <a:prstGeom prst="rect">
            <a:avLst/>
          </a:prstGeom>
          <a:noFill/>
          <a:ln>
            <a:noFill/>
          </a:ln>
        </p:spPr>
      </p:pic>
      <p:cxnSp>
        <p:nvCxnSpPr>
          <p:cNvPr id="336" name="Shape 336"/>
          <p:cNvCxnSpPr/>
          <p:nvPr/>
        </p:nvCxnSpPr>
        <p:spPr>
          <a:xfrm>
            <a:off x="848200" y="2506413"/>
            <a:ext cx="565500" cy="0"/>
          </a:xfrm>
          <a:prstGeom prst="straightConnector1">
            <a:avLst/>
          </a:prstGeom>
          <a:noFill/>
          <a:ln cap="flat" cmpd="sng" w="76200">
            <a:solidFill>
              <a:srgbClr val="A61C00"/>
            </a:solidFill>
            <a:prstDash val="solid"/>
            <a:round/>
            <a:headEnd len="lg" w="lg" type="none"/>
            <a:tailEnd len="lg" w="lg" type="none"/>
          </a:ln>
        </p:spPr>
      </p:cxnSp>
      <p:cxnSp>
        <p:nvCxnSpPr>
          <p:cNvPr id="337" name="Shape 337"/>
          <p:cNvCxnSpPr/>
          <p:nvPr/>
        </p:nvCxnSpPr>
        <p:spPr>
          <a:xfrm>
            <a:off x="848200" y="3061163"/>
            <a:ext cx="565500" cy="0"/>
          </a:xfrm>
          <a:prstGeom prst="straightConnector1">
            <a:avLst/>
          </a:prstGeom>
          <a:noFill/>
          <a:ln cap="flat" cmpd="sng" w="76200">
            <a:solidFill>
              <a:srgbClr val="B7B7B7"/>
            </a:solidFill>
            <a:prstDash val="lgDash"/>
            <a:round/>
            <a:headEnd len="lg" w="lg" type="none"/>
            <a:tailEnd len="lg" w="lg" type="none"/>
          </a:ln>
        </p:spPr>
      </p:cxnSp>
      <p:sp>
        <p:nvSpPr>
          <p:cNvPr id="338" name="Shape 338"/>
          <p:cNvSpPr txBox="1"/>
          <p:nvPr/>
        </p:nvSpPr>
        <p:spPr>
          <a:xfrm>
            <a:off x="608950" y="2082338"/>
            <a:ext cx="1044000" cy="358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Trebuchet MS"/>
                <a:ea typeface="Trebuchet MS"/>
                <a:cs typeface="Trebuchet MS"/>
                <a:sym typeface="Trebuchet MS"/>
              </a:rPr>
              <a:t>Agile</a:t>
            </a:r>
            <a:endParaRPr>
              <a:latin typeface="Trebuchet MS"/>
              <a:ea typeface="Trebuchet MS"/>
              <a:cs typeface="Trebuchet MS"/>
              <a:sym typeface="Trebuchet MS"/>
            </a:endParaRPr>
          </a:p>
        </p:txBody>
      </p:sp>
      <p:sp>
        <p:nvSpPr>
          <p:cNvPr id="339" name="Shape 339"/>
          <p:cNvSpPr txBox="1"/>
          <p:nvPr/>
        </p:nvSpPr>
        <p:spPr>
          <a:xfrm>
            <a:off x="608950" y="2647888"/>
            <a:ext cx="1044000" cy="358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Trebuchet MS"/>
                <a:ea typeface="Trebuchet MS"/>
                <a:cs typeface="Trebuchet MS"/>
                <a:sym typeface="Trebuchet MS"/>
              </a:rPr>
              <a:t>Waterfall</a:t>
            </a:r>
            <a:endParaRPr>
              <a:latin typeface="Trebuchet MS"/>
              <a:ea typeface="Trebuchet MS"/>
              <a:cs typeface="Trebuchet MS"/>
              <a:sym typeface="Trebuchet MS"/>
            </a:endParaRPr>
          </a:p>
        </p:txBody>
      </p:sp>
      <p:sp>
        <p:nvSpPr>
          <p:cNvPr id="340" name="Shape 340"/>
          <p:cNvSpPr txBox="1"/>
          <p:nvPr/>
        </p:nvSpPr>
        <p:spPr>
          <a:xfrm>
            <a:off x="457200" y="155628"/>
            <a:ext cx="8229600" cy="1044600"/>
          </a:xfrm>
          <a:prstGeom prst="rect">
            <a:avLst/>
          </a:prstGeom>
          <a:noFill/>
          <a:ln>
            <a:noFill/>
          </a:ln>
        </p:spPr>
        <p:txBody>
          <a:bodyPr anchorCtr="0" anchor="b" bIns="91425" lIns="91425" spcFirstLastPara="1" rIns="91425" wrap="square" tIns="91425">
            <a:noAutofit/>
          </a:bodyPr>
          <a:lstStyle/>
          <a:p>
            <a:pPr indent="0" lvl="0" marL="0" rtl="0">
              <a:spcBef>
                <a:spcPts val="0"/>
              </a:spcBef>
              <a:spcAft>
                <a:spcPts val="0"/>
              </a:spcAft>
              <a:buNone/>
            </a:pPr>
            <a:r>
              <a:rPr lang="en" sz="4800">
                <a:solidFill>
                  <a:srgbClr val="51535D"/>
                </a:solidFill>
                <a:latin typeface="Trebuchet MS"/>
                <a:ea typeface="Trebuchet MS"/>
                <a:cs typeface="Trebuchet MS"/>
                <a:sym typeface="Trebuchet MS"/>
              </a:rPr>
              <a:t>Agile vs Waterfall</a:t>
            </a:r>
            <a:endParaRPr sz="4800">
              <a:solidFill>
                <a:srgbClr val="51535D"/>
              </a:solidFill>
              <a:latin typeface="Trebuchet MS"/>
              <a:ea typeface="Trebuchet MS"/>
              <a:cs typeface="Trebuchet MS"/>
              <a:sym typeface="Trebuchet MS"/>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4" name="Shape 344"/>
        <p:cNvGrpSpPr/>
        <p:nvPr/>
      </p:nvGrpSpPr>
      <p:grpSpPr>
        <a:xfrm>
          <a:off x="0" y="0"/>
          <a:ext cx="0" cy="0"/>
          <a:chOff x="0" y="0"/>
          <a:chExt cx="0" cy="0"/>
        </a:xfrm>
      </p:grpSpPr>
      <p:sp>
        <p:nvSpPr>
          <p:cNvPr id="345" name="Shape 345"/>
          <p:cNvSpPr txBox="1"/>
          <p:nvPr>
            <p:ph type="title"/>
          </p:nvPr>
        </p:nvSpPr>
        <p:spPr>
          <a:xfrm>
            <a:off x="457200" y="155628"/>
            <a:ext cx="8229600" cy="10446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a:t>Complexity</a:t>
            </a:r>
            <a:endParaRPr/>
          </a:p>
        </p:txBody>
      </p:sp>
      <p:sp>
        <p:nvSpPr>
          <p:cNvPr id="346" name="Shape 346"/>
          <p:cNvSpPr txBox="1"/>
          <p:nvPr>
            <p:ph idx="1" type="body"/>
          </p:nvPr>
        </p:nvSpPr>
        <p:spPr>
          <a:xfrm>
            <a:off x="457200" y="1297780"/>
            <a:ext cx="8229600" cy="3627900"/>
          </a:xfrm>
          <a:prstGeom prst="rect">
            <a:avLst/>
          </a:prstGeom>
        </p:spPr>
        <p:txBody>
          <a:bodyPr anchorCtr="0" anchor="t" bIns="91425" lIns="91425" spcFirstLastPara="1" rIns="91425" wrap="square" tIns="91425">
            <a:noAutofit/>
          </a:bodyPr>
          <a:lstStyle/>
          <a:p>
            <a:pPr indent="-381000" lvl="0" marL="457200" rtl="0">
              <a:lnSpc>
                <a:spcPct val="115000"/>
              </a:lnSpc>
              <a:spcBef>
                <a:spcPts val="600"/>
              </a:spcBef>
              <a:spcAft>
                <a:spcPts val="0"/>
              </a:spcAft>
              <a:buSzPts val="2400"/>
              <a:buChar char="●"/>
            </a:pPr>
            <a:r>
              <a:rPr lang="en" sz="2400"/>
              <a:t>Complexity can be difficult to frame or describe</a:t>
            </a:r>
            <a:endParaRPr sz="2400"/>
          </a:p>
          <a:p>
            <a:pPr indent="-381000" lvl="0" marL="457200" rtl="0">
              <a:lnSpc>
                <a:spcPct val="115000"/>
              </a:lnSpc>
              <a:spcBef>
                <a:spcPts val="0"/>
              </a:spcBef>
              <a:spcAft>
                <a:spcPts val="0"/>
              </a:spcAft>
              <a:buSzPts val="2400"/>
              <a:buChar char="●"/>
            </a:pPr>
            <a:r>
              <a:rPr lang="en" sz="2400"/>
              <a:t>Cause and effect relationships can be unclear</a:t>
            </a:r>
            <a:endParaRPr sz="2400"/>
          </a:p>
          <a:p>
            <a:pPr indent="-381000" lvl="0" marL="457200" rtl="0">
              <a:lnSpc>
                <a:spcPct val="115000"/>
              </a:lnSpc>
              <a:spcBef>
                <a:spcPts val="0"/>
              </a:spcBef>
              <a:spcAft>
                <a:spcPts val="0"/>
              </a:spcAft>
              <a:buSzPts val="2400"/>
              <a:buChar char="●"/>
            </a:pPr>
            <a:r>
              <a:rPr lang="en" sz="2400"/>
              <a:t>Organisations can have a large number of stakeholders</a:t>
            </a:r>
            <a:endParaRPr sz="2400"/>
          </a:p>
          <a:p>
            <a:pPr indent="-381000" lvl="0" marL="457200" rtl="0">
              <a:lnSpc>
                <a:spcPct val="115000"/>
              </a:lnSpc>
              <a:spcBef>
                <a:spcPts val="0"/>
              </a:spcBef>
              <a:spcAft>
                <a:spcPts val="0"/>
              </a:spcAft>
              <a:buSzPts val="2400"/>
              <a:buChar char="●"/>
            </a:pPr>
            <a:r>
              <a:rPr lang="en" sz="2400"/>
              <a:t>Each experience of a given situation is unique</a:t>
            </a:r>
            <a:endParaRPr sz="2400"/>
          </a:p>
          <a:p>
            <a:pPr indent="-381000" lvl="0" marL="457200" rtl="0">
              <a:lnSpc>
                <a:spcPct val="115000"/>
              </a:lnSpc>
              <a:spcBef>
                <a:spcPts val="0"/>
              </a:spcBef>
              <a:spcAft>
                <a:spcPts val="0"/>
              </a:spcAft>
              <a:buSzPts val="2400"/>
              <a:buChar char="●"/>
            </a:pPr>
            <a:r>
              <a:rPr lang="en" sz="2400"/>
              <a:t>The nature of complexity and the situation evolves</a:t>
            </a:r>
            <a:endParaRPr sz="2400"/>
          </a:p>
          <a:p>
            <a:pPr indent="-381000" lvl="0" marL="457200" rtl="0">
              <a:lnSpc>
                <a:spcPct val="115000"/>
              </a:lnSpc>
              <a:spcBef>
                <a:spcPts val="0"/>
              </a:spcBef>
              <a:spcAft>
                <a:spcPts val="0"/>
              </a:spcAft>
              <a:buSzPts val="2400"/>
              <a:buChar char="●"/>
            </a:pPr>
            <a:r>
              <a:rPr lang="en" sz="2400"/>
              <a:t>There are no obvious right or wrong set of solutions</a:t>
            </a:r>
            <a:endParaRPr sz="2400"/>
          </a:p>
          <a:p>
            <a:pPr indent="-381000" lvl="0" marL="457200">
              <a:lnSpc>
                <a:spcPct val="115000"/>
              </a:lnSpc>
              <a:spcBef>
                <a:spcPts val="0"/>
              </a:spcBef>
              <a:spcAft>
                <a:spcPts val="0"/>
              </a:spcAft>
              <a:buSzPts val="2400"/>
              <a:buChar char="●"/>
            </a:pPr>
            <a:r>
              <a:rPr lang="en" sz="2400"/>
              <a:t>There can be no objective measure of success</a:t>
            </a:r>
            <a:endParaRPr sz="2400"/>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0" name="Shape 350"/>
        <p:cNvGrpSpPr/>
        <p:nvPr/>
      </p:nvGrpSpPr>
      <p:grpSpPr>
        <a:xfrm>
          <a:off x="0" y="0"/>
          <a:ext cx="0" cy="0"/>
          <a:chOff x="0" y="0"/>
          <a:chExt cx="0" cy="0"/>
        </a:xfrm>
      </p:grpSpPr>
      <p:sp>
        <p:nvSpPr>
          <p:cNvPr id="351" name="Shape 351"/>
          <p:cNvSpPr/>
          <p:nvPr/>
        </p:nvSpPr>
        <p:spPr>
          <a:xfrm>
            <a:off x="2662225" y="1098475"/>
            <a:ext cx="3825300" cy="3851100"/>
          </a:xfrm>
          <a:prstGeom prst="rect">
            <a:avLst/>
          </a:pr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52" name="Shape 352"/>
          <p:cNvSpPr txBox="1"/>
          <p:nvPr>
            <p:ph type="title"/>
          </p:nvPr>
        </p:nvSpPr>
        <p:spPr>
          <a:xfrm>
            <a:off x="457200" y="155628"/>
            <a:ext cx="8229600" cy="10446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a:t>The Cynefin Model</a:t>
            </a:r>
            <a:endParaRPr/>
          </a:p>
        </p:txBody>
      </p:sp>
      <p:pic>
        <p:nvPicPr>
          <p:cNvPr descr="cynefin.png" id="353" name="Shape 353"/>
          <p:cNvPicPr preferRelativeResize="0"/>
          <p:nvPr/>
        </p:nvPicPr>
        <p:blipFill>
          <a:blip r:embed="rId3">
            <a:alphaModFix/>
          </a:blip>
          <a:stretch>
            <a:fillRect/>
          </a:stretch>
        </p:blipFill>
        <p:spPr>
          <a:xfrm>
            <a:off x="2528525" y="1020950"/>
            <a:ext cx="4086950" cy="407085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7" name="Shape 357"/>
        <p:cNvGrpSpPr/>
        <p:nvPr/>
      </p:nvGrpSpPr>
      <p:grpSpPr>
        <a:xfrm>
          <a:off x="0" y="0"/>
          <a:ext cx="0" cy="0"/>
          <a:chOff x="0" y="0"/>
          <a:chExt cx="0" cy="0"/>
        </a:xfrm>
      </p:grpSpPr>
      <p:sp>
        <p:nvSpPr>
          <p:cNvPr id="358" name="Shape 358"/>
          <p:cNvSpPr txBox="1"/>
          <p:nvPr>
            <p:ph type="title"/>
          </p:nvPr>
        </p:nvSpPr>
        <p:spPr>
          <a:xfrm>
            <a:off x="457200" y="155628"/>
            <a:ext cx="8229600" cy="10446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sz="4500"/>
              <a:t>Continuous Improvement</a:t>
            </a:r>
            <a:endParaRPr sz="4500"/>
          </a:p>
        </p:txBody>
      </p:sp>
      <p:grpSp>
        <p:nvGrpSpPr>
          <p:cNvPr id="359" name="Shape 359"/>
          <p:cNvGrpSpPr/>
          <p:nvPr/>
        </p:nvGrpSpPr>
        <p:grpSpPr>
          <a:xfrm>
            <a:off x="457212" y="996450"/>
            <a:ext cx="4979525" cy="4070850"/>
            <a:chOff x="457212" y="996450"/>
            <a:chExt cx="4979525" cy="4070850"/>
          </a:xfrm>
        </p:grpSpPr>
        <p:pic>
          <p:nvPicPr>
            <p:cNvPr descr="ci.png" id="360" name="Shape 360"/>
            <p:cNvPicPr preferRelativeResize="0"/>
            <p:nvPr/>
          </p:nvPicPr>
          <p:blipFill>
            <a:blip r:embed="rId3">
              <a:alphaModFix/>
            </a:blip>
            <a:stretch>
              <a:fillRect/>
            </a:stretch>
          </p:blipFill>
          <p:spPr>
            <a:xfrm>
              <a:off x="457212" y="996450"/>
              <a:ext cx="4979525" cy="4070850"/>
            </a:xfrm>
            <a:prstGeom prst="rect">
              <a:avLst/>
            </a:prstGeom>
            <a:noFill/>
            <a:ln>
              <a:noFill/>
            </a:ln>
          </p:spPr>
        </p:pic>
        <p:sp>
          <p:nvSpPr>
            <p:cNvPr id="361" name="Shape 361"/>
            <p:cNvSpPr txBox="1"/>
            <p:nvPr/>
          </p:nvSpPr>
          <p:spPr>
            <a:xfrm>
              <a:off x="2520525" y="1395725"/>
              <a:ext cx="930000" cy="426600"/>
            </a:xfrm>
            <a:prstGeom prst="rect">
              <a:avLst/>
            </a:prstGeom>
            <a:noFill/>
            <a:ln>
              <a:noFill/>
            </a:ln>
          </p:spPr>
          <p:txBody>
            <a:bodyPr anchorCtr="0" anchor="t" bIns="91425" lIns="91425" spcFirstLastPara="1" rIns="91425" wrap="square" tIns="91425">
              <a:noAutofit/>
            </a:bodyPr>
            <a:lstStyle/>
            <a:p>
              <a:pPr indent="0" lvl="0" marL="0" algn="ctr">
                <a:spcBef>
                  <a:spcPts val="0"/>
                </a:spcBef>
                <a:spcAft>
                  <a:spcPts val="0"/>
                </a:spcAft>
                <a:buNone/>
              </a:pPr>
              <a:r>
                <a:rPr lang="en" sz="1800">
                  <a:solidFill>
                    <a:schemeClr val="lt1"/>
                  </a:solidFill>
                  <a:latin typeface="Trebuchet MS"/>
                  <a:ea typeface="Trebuchet MS"/>
                  <a:cs typeface="Trebuchet MS"/>
                  <a:sym typeface="Trebuchet MS"/>
                </a:rPr>
                <a:t>PLAN</a:t>
              </a:r>
              <a:endParaRPr sz="1800">
                <a:solidFill>
                  <a:schemeClr val="lt1"/>
                </a:solidFill>
                <a:latin typeface="Trebuchet MS"/>
                <a:ea typeface="Trebuchet MS"/>
                <a:cs typeface="Trebuchet MS"/>
                <a:sym typeface="Trebuchet MS"/>
              </a:endParaRPr>
            </a:p>
          </p:txBody>
        </p:sp>
        <p:sp>
          <p:nvSpPr>
            <p:cNvPr id="362" name="Shape 362"/>
            <p:cNvSpPr txBox="1"/>
            <p:nvPr/>
          </p:nvSpPr>
          <p:spPr>
            <a:xfrm>
              <a:off x="4068450" y="2930925"/>
              <a:ext cx="930000" cy="42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lt1"/>
                  </a:solidFill>
                  <a:latin typeface="Trebuchet MS"/>
                  <a:ea typeface="Trebuchet MS"/>
                  <a:cs typeface="Trebuchet MS"/>
                  <a:sym typeface="Trebuchet MS"/>
                </a:rPr>
                <a:t>DO</a:t>
              </a:r>
              <a:endParaRPr sz="1800">
                <a:solidFill>
                  <a:schemeClr val="lt1"/>
                </a:solidFill>
                <a:latin typeface="Trebuchet MS"/>
                <a:ea typeface="Trebuchet MS"/>
                <a:cs typeface="Trebuchet MS"/>
                <a:sym typeface="Trebuchet MS"/>
              </a:endParaRPr>
            </a:p>
          </p:txBody>
        </p:sp>
        <p:sp>
          <p:nvSpPr>
            <p:cNvPr id="363" name="Shape 363"/>
            <p:cNvSpPr txBox="1"/>
            <p:nvPr/>
          </p:nvSpPr>
          <p:spPr>
            <a:xfrm>
              <a:off x="2520525" y="4323975"/>
              <a:ext cx="930000" cy="42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Trebuchet MS"/>
                  <a:ea typeface="Trebuchet MS"/>
                  <a:cs typeface="Trebuchet MS"/>
                  <a:sym typeface="Trebuchet MS"/>
                </a:rPr>
                <a:t>MEASURE</a:t>
              </a:r>
              <a:endParaRPr>
                <a:solidFill>
                  <a:schemeClr val="lt1"/>
                </a:solidFill>
                <a:latin typeface="Trebuchet MS"/>
                <a:ea typeface="Trebuchet MS"/>
                <a:cs typeface="Trebuchet MS"/>
                <a:sym typeface="Trebuchet MS"/>
              </a:endParaRPr>
            </a:p>
          </p:txBody>
        </p:sp>
        <p:sp>
          <p:nvSpPr>
            <p:cNvPr id="364" name="Shape 364"/>
            <p:cNvSpPr txBox="1"/>
            <p:nvPr/>
          </p:nvSpPr>
          <p:spPr>
            <a:xfrm>
              <a:off x="941200" y="2930925"/>
              <a:ext cx="930000" cy="42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lt1"/>
                  </a:solidFill>
                  <a:latin typeface="Trebuchet MS"/>
                  <a:ea typeface="Trebuchet MS"/>
                  <a:cs typeface="Trebuchet MS"/>
                  <a:sym typeface="Trebuchet MS"/>
                </a:rPr>
                <a:t>LEARN</a:t>
              </a:r>
              <a:endParaRPr sz="1800">
                <a:solidFill>
                  <a:schemeClr val="lt1"/>
                </a:solidFill>
                <a:latin typeface="Trebuchet MS"/>
                <a:ea typeface="Trebuchet MS"/>
                <a:cs typeface="Trebuchet MS"/>
                <a:sym typeface="Trebuchet MS"/>
              </a:endParaRPr>
            </a:p>
          </p:txBody>
        </p:sp>
      </p:grpSp>
      <p:sp>
        <p:nvSpPr>
          <p:cNvPr id="365" name="Shape 365"/>
          <p:cNvSpPr txBox="1"/>
          <p:nvPr>
            <p:ph idx="1" type="body"/>
          </p:nvPr>
        </p:nvSpPr>
        <p:spPr>
          <a:xfrm>
            <a:off x="5104725" y="1297775"/>
            <a:ext cx="3582000" cy="3627900"/>
          </a:xfrm>
          <a:prstGeom prst="rect">
            <a:avLst/>
          </a:prstGeom>
        </p:spPr>
        <p:txBody>
          <a:bodyPr anchorCtr="0" anchor="t" bIns="91425" lIns="91425" spcFirstLastPara="1" rIns="91425" wrap="square" tIns="91425">
            <a:noAutofit/>
          </a:bodyPr>
          <a:lstStyle/>
          <a:p>
            <a:pPr indent="-381000" lvl="0" marL="457200" rtl="0">
              <a:lnSpc>
                <a:spcPct val="115000"/>
              </a:lnSpc>
              <a:spcBef>
                <a:spcPts val="600"/>
              </a:spcBef>
              <a:spcAft>
                <a:spcPts val="0"/>
              </a:spcAft>
              <a:buSzPts val="2400"/>
              <a:buChar char="●"/>
            </a:pPr>
            <a:r>
              <a:rPr lang="en" sz="2400"/>
              <a:t>Problem solving at its absolute best</a:t>
            </a:r>
            <a:endParaRPr sz="2400"/>
          </a:p>
          <a:p>
            <a:pPr indent="-381000" lvl="0" marL="457200" rtl="0">
              <a:lnSpc>
                <a:spcPct val="115000"/>
              </a:lnSpc>
              <a:spcBef>
                <a:spcPts val="0"/>
              </a:spcBef>
              <a:spcAft>
                <a:spcPts val="0"/>
              </a:spcAft>
              <a:buSzPts val="2400"/>
              <a:buChar char="●"/>
            </a:pPr>
            <a:r>
              <a:rPr lang="en" sz="2400"/>
              <a:t>Systematic approach to solving problems</a:t>
            </a:r>
            <a:endParaRPr sz="2400"/>
          </a:p>
          <a:p>
            <a:pPr indent="-381000" lvl="0" marL="457200" rtl="0">
              <a:lnSpc>
                <a:spcPct val="115000"/>
              </a:lnSpc>
              <a:spcBef>
                <a:spcPts val="0"/>
              </a:spcBef>
              <a:spcAft>
                <a:spcPts val="0"/>
              </a:spcAft>
              <a:buSzPts val="2400"/>
              <a:buChar char="●"/>
            </a:pPr>
            <a:r>
              <a:rPr lang="en" sz="2400"/>
              <a:t>Japanese term is “Kaizen”</a:t>
            </a:r>
            <a:endParaRPr sz="2400"/>
          </a:p>
          <a:p>
            <a:pPr indent="-381000" lvl="0" marL="457200" rtl="0">
              <a:lnSpc>
                <a:spcPct val="115000"/>
              </a:lnSpc>
              <a:spcBef>
                <a:spcPts val="0"/>
              </a:spcBef>
              <a:spcAft>
                <a:spcPts val="0"/>
              </a:spcAft>
              <a:buSzPts val="2400"/>
              <a:buChar char="●"/>
            </a:pPr>
            <a:r>
              <a:rPr lang="en" sz="2400"/>
              <a:t>Reduce waste that adds cost</a:t>
            </a:r>
            <a:endParaRPr sz="2400"/>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9" name="Shape 369"/>
        <p:cNvGrpSpPr/>
        <p:nvPr/>
      </p:nvGrpSpPr>
      <p:grpSpPr>
        <a:xfrm>
          <a:off x="0" y="0"/>
          <a:ext cx="0" cy="0"/>
          <a:chOff x="0" y="0"/>
          <a:chExt cx="0" cy="0"/>
        </a:xfrm>
      </p:grpSpPr>
      <p:sp>
        <p:nvSpPr>
          <p:cNvPr id="370" name="Shape 370"/>
          <p:cNvSpPr txBox="1"/>
          <p:nvPr>
            <p:ph type="title"/>
          </p:nvPr>
        </p:nvSpPr>
        <p:spPr>
          <a:xfrm>
            <a:off x="457200" y="155628"/>
            <a:ext cx="8229600" cy="10446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sz="3600"/>
              <a:t>Continuous Improvement Models</a:t>
            </a:r>
            <a:endParaRPr/>
          </a:p>
        </p:txBody>
      </p:sp>
      <p:sp>
        <p:nvSpPr>
          <p:cNvPr id="371" name="Shape 371"/>
          <p:cNvSpPr txBox="1"/>
          <p:nvPr>
            <p:ph idx="1" type="body"/>
          </p:nvPr>
        </p:nvSpPr>
        <p:spPr>
          <a:xfrm>
            <a:off x="457200" y="1297780"/>
            <a:ext cx="8229600" cy="3627900"/>
          </a:xfrm>
          <a:prstGeom prst="rect">
            <a:avLst/>
          </a:prstGeom>
        </p:spPr>
        <p:txBody>
          <a:bodyPr anchorCtr="0" anchor="t" bIns="91425" lIns="91425" spcFirstLastPara="1" rIns="91425" wrap="square" tIns="91425">
            <a:noAutofit/>
          </a:bodyPr>
          <a:lstStyle/>
          <a:p>
            <a:pPr indent="-419100" lvl="0" marL="457200" rtl="0">
              <a:spcBef>
                <a:spcPts val="600"/>
              </a:spcBef>
              <a:spcAft>
                <a:spcPts val="0"/>
              </a:spcAft>
              <a:buSzPts val="3000"/>
              <a:buChar char="●"/>
            </a:pPr>
            <a:r>
              <a:rPr b="1" lang="en" u="sng">
                <a:solidFill>
                  <a:srgbClr val="6AA84F"/>
                </a:solidFill>
              </a:rPr>
              <a:t>POO</a:t>
            </a:r>
            <a:r>
              <a:rPr b="1" lang="en" u="sng">
                <a:solidFill>
                  <a:srgbClr val="6AA84F"/>
                </a:solidFill>
              </a:rPr>
              <a:t>G</a:t>
            </a:r>
            <a:r>
              <a:rPr b="1" lang="en" u="sng">
                <a:solidFill>
                  <a:srgbClr val="6AA84F"/>
                </a:solidFill>
              </a:rPr>
              <a:t>I</a:t>
            </a:r>
            <a:br>
              <a:rPr lang="en"/>
            </a:br>
            <a:r>
              <a:rPr b="1" lang="en">
                <a:solidFill>
                  <a:srgbClr val="6AA84F"/>
                </a:solidFill>
              </a:rPr>
              <a:t>P</a:t>
            </a:r>
            <a:r>
              <a:rPr lang="en"/>
              <a:t>rocess </a:t>
            </a:r>
            <a:r>
              <a:rPr b="1" lang="en">
                <a:solidFill>
                  <a:srgbClr val="6AA84F"/>
                </a:solidFill>
              </a:rPr>
              <a:t>O</a:t>
            </a:r>
            <a:r>
              <a:rPr lang="en"/>
              <a:t>f </a:t>
            </a:r>
            <a:r>
              <a:rPr b="1" lang="en">
                <a:solidFill>
                  <a:srgbClr val="6AA84F"/>
                </a:solidFill>
              </a:rPr>
              <a:t>O</a:t>
            </a:r>
            <a:r>
              <a:rPr lang="en"/>
              <a:t>n-</a:t>
            </a:r>
            <a:r>
              <a:rPr b="1" lang="en">
                <a:solidFill>
                  <a:srgbClr val="6AA84F"/>
                </a:solidFill>
              </a:rPr>
              <a:t>G</a:t>
            </a:r>
            <a:r>
              <a:rPr lang="en"/>
              <a:t>oing </a:t>
            </a:r>
            <a:r>
              <a:rPr b="1" lang="en">
                <a:solidFill>
                  <a:srgbClr val="6AA84F"/>
                </a:solidFill>
              </a:rPr>
              <a:t>I</a:t>
            </a:r>
            <a:r>
              <a:rPr lang="en"/>
              <a:t>mprovement</a:t>
            </a:r>
            <a:br>
              <a:rPr lang="en"/>
            </a:br>
            <a:br>
              <a:rPr lang="en"/>
            </a:br>
            <a:br>
              <a:rPr lang="en"/>
            </a:br>
            <a:br>
              <a:rPr lang="en"/>
            </a:br>
            <a:br>
              <a:rPr lang="en" sz="900"/>
            </a:br>
            <a:br>
              <a:rPr lang="en" sz="900"/>
            </a:br>
            <a:br>
              <a:rPr lang="en" sz="900"/>
            </a:br>
            <a:r>
              <a:rPr lang="en" sz="1800"/>
              <a:t>This model serves to ‘deep dive’ into a particular process to identify and rationalise constraints.</a:t>
            </a:r>
            <a:endParaRPr/>
          </a:p>
        </p:txBody>
      </p:sp>
      <p:pic>
        <p:nvPicPr>
          <p:cNvPr descr="poogi.png" id="372" name="Shape 372"/>
          <p:cNvPicPr preferRelativeResize="0"/>
          <p:nvPr/>
        </p:nvPicPr>
        <p:blipFill>
          <a:blip r:embed="rId3">
            <a:alphaModFix/>
          </a:blip>
          <a:stretch>
            <a:fillRect/>
          </a:stretch>
        </p:blipFill>
        <p:spPr>
          <a:xfrm>
            <a:off x="2527312" y="2412925"/>
            <a:ext cx="4089375" cy="164125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6" name="Shape 376"/>
        <p:cNvGrpSpPr/>
        <p:nvPr/>
      </p:nvGrpSpPr>
      <p:grpSpPr>
        <a:xfrm>
          <a:off x="0" y="0"/>
          <a:ext cx="0" cy="0"/>
          <a:chOff x="0" y="0"/>
          <a:chExt cx="0" cy="0"/>
        </a:xfrm>
      </p:grpSpPr>
      <p:sp>
        <p:nvSpPr>
          <p:cNvPr id="377" name="Shape 377"/>
          <p:cNvSpPr txBox="1"/>
          <p:nvPr>
            <p:ph type="title"/>
          </p:nvPr>
        </p:nvSpPr>
        <p:spPr>
          <a:xfrm>
            <a:off x="457200" y="155628"/>
            <a:ext cx="8229600" cy="10446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sz="3600"/>
              <a:t>Continuous Improvement Models</a:t>
            </a:r>
            <a:endParaRPr/>
          </a:p>
        </p:txBody>
      </p:sp>
      <p:sp>
        <p:nvSpPr>
          <p:cNvPr id="378" name="Shape 378"/>
          <p:cNvSpPr txBox="1"/>
          <p:nvPr>
            <p:ph idx="1" type="body"/>
          </p:nvPr>
        </p:nvSpPr>
        <p:spPr>
          <a:xfrm>
            <a:off x="457200" y="1297780"/>
            <a:ext cx="8229600" cy="3627900"/>
          </a:xfrm>
          <a:prstGeom prst="rect">
            <a:avLst/>
          </a:prstGeom>
        </p:spPr>
        <p:txBody>
          <a:bodyPr anchorCtr="0" anchor="t" bIns="91425" lIns="91425" spcFirstLastPara="1" rIns="91425" wrap="square" tIns="91425">
            <a:noAutofit/>
          </a:bodyPr>
          <a:lstStyle/>
          <a:p>
            <a:pPr indent="-419100" lvl="0" marL="457200">
              <a:spcBef>
                <a:spcPts val="600"/>
              </a:spcBef>
              <a:spcAft>
                <a:spcPts val="0"/>
              </a:spcAft>
              <a:buSzPts val="3000"/>
              <a:buChar char="●"/>
            </a:pPr>
            <a:r>
              <a:rPr b="1" lang="en" u="sng">
                <a:solidFill>
                  <a:srgbClr val="6AA84F"/>
                </a:solidFill>
              </a:rPr>
              <a:t>PDCA</a:t>
            </a:r>
            <a:br>
              <a:rPr lang="en"/>
            </a:br>
            <a:r>
              <a:rPr b="1" lang="en">
                <a:solidFill>
                  <a:srgbClr val="6AA84F"/>
                </a:solidFill>
              </a:rPr>
              <a:t>P</a:t>
            </a:r>
            <a:r>
              <a:rPr lang="en"/>
              <a:t>lan, </a:t>
            </a:r>
            <a:r>
              <a:rPr b="1" lang="en">
                <a:solidFill>
                  <a:srgbClr val="6AA84F"/>
                </a:solidFill>
              </a:rPr>
              <a:t>D</a:t>
            </a:r>
            <a:r>
              <a:rPr lang="en"/>
              <a:t>o, </a:t>
            </a:r>
            <a:r>
              <a:rPr b="1" lang="en">
                <a:solidFill>
                  <a:srgbClr val="6AA84F"/>
                </a:solidFill>
              </a:rPr>
              <a:t>C</a:t>
            </a:r>
            <a:r>
              <a:rPr lang="en"/>
              <a:t>heck, </a:t>
            </a:r>
            <a:r>
              <a:rPr b="1" lang="en">
                <a:solidFill>
                  <a:srgbClr val="6AA84F"/>
                </a:solidFill>
              </a:rPr>
              <a:t>A</a:t>
            </a:r>
            <a:r>
              <a:rPr lang="en"/>
              <a:t>ct</a:t>
            </a:r>
            <a:br>
              <a:rPr lang="en"/>
            </a:br>
            <a:br>
              <a:rPr lang="en"/>
            </a:br>
            <a:br>
              <a:rPr lang="en"/>
            </a:br>
            <a:br>
              <a:rPr lang="en" sz="900"/>
            </a:br>
            <a:br>
              <a:rPr lang="en" sz="900"/>
            </a:br>
            <a:br>
              <a:rPr lang="en"/>
            </a:br>
            <a:r>
              <a:rPr lang="en" sz="1800"/>
              <a:t>Focusing on the validation of the decisions made to then determine how to progress.</a:t>
            </a:r>
            <a:endParaRPr sz="1800"/>
          </a:p>
        </p:txBody>
      </p:sp>
      <p:pic>
        <p:nvPicPr>
          <p:cNvPr descr="Sophiq_Plan_do_check_act_xl.png" id="379" name="Shape 379"/>
          <p:cNvPicPr preferRelativeResize="0"/>
          <p:nvPr/>
        </p:nvPicPr>
        <p:blipFill>
          <a:blip r:embed="rId3">
            <a:alphaModFix/>
          </a:blip>
          <a:stretch>
            <a:fillRect/>
          </a:stretch>
        </p:blipFill>
        <p:spPr>
          <a:xfrm>
            <a:off x="2546737" y="2301987"/>
            <a:ext cx="4050524" cy="161947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3" name="Shape 383"/>
        <p:cNvGrpSpPr/>
        <p:nvPr/>
      </p:nvGrpSpPr>
      <p:grpSpPr>
        <a:xfrm>
          <a:off x="0" y="0"/>
          <a:ext cx="0" cy="0"/>
          <a:chOff x="0" y="0"/>
          <a:chExt cx="0" cy="0"/>
        </a:xfrm>
      </p:grpSpPr>
      <p:sp>
        <p:nvSpPr>
          <p:cNvPr id="384" name="Shape 384"/>
          <p:cNvSpPr txBox="1"/>
          <p:nvPr>
            <p:ph idx="1" type="body"/>
          </p:nvPr>
        </p:nvSpPr>
        <p:spPr>
          <a:xfrm>
            <a:off x="457200" y="1297775"/>
            <a:ext cx="4687200" cy="3627900"/>
          </a:xfrm>
          <a:prstGeom prst="rect">
            <a:avLst/>
          </a:prstGeom>
        </p:spPr>
        <p:txBody>
          <a:bodyPr anchorCtr="0" anchor="t" bIns="91425" lIns="91425" spcFirstLastPara="1" rIns="91425" wrap="square" tIns="91425">
            <a:noAutofit/>
          </a:bodyPr>
          <a:lstStyle/>
          <a:p>
            <a:pPr indent="-419100" lvl="0" marL="457200" rtl="0">
              <a:spcBef>
                <a:spcPts val="600"/>
              </a:spcBef>
              <a:spcAft>
                <a:spcPts val="0"/>
              </a:spcAft>
              <a:buSzPts val="3000"/>
              <a:buChar char="●"/>
            </a:pPr>
            <a:r>
              <a:rPr b="1" lang="en" u="sng">
                <a:solidFill>
                  <a:srgbClr val="6AA84F"/>
                </a:solidFill>
              </a:rPr>
              <a:t>OODA</a:t>
            </a:r>
            <a:br>
              <a:rPr lang="en"/>
            </a:br>
            <a:r>
              <a:rPr b="1" lang="en">
                <a:solidFill>
                  <a:srgbClr val="6AA84F"/>
                </a:solidFill>
              </a:rPr>
              <a:t>O</a:t>
            </a:r>
            <a:r>
              <a:rPr lang="en"/>
              <a:t>bserve, </a:t>
            </a:r>
            <a:r>
              <a:rPr b="1" lang="en">
                <a:solidFill>
                  <a:srgbClr val="6AA84F"/>
                </a:solidFill>
              </a:rPr>
              <a:t>O</a:t>
            </a:r>
            <a:r>
              <a:rPr lang="en"/>
              <a:t>rient,</a:t>
            </a:r>
            <a:endParaRPr/>
          </a:p>
          <a:p>
            <a:pPr indent="0" lvl="0" marL="457200" rtl="0">
              <a:spcBef>
                <a:spcPts val="600"/>
              </a:spcBef>
              <a:spcAft>
                <a:spcPts val="0"/>
              </a:spcAft>
              <a:buNone/>
            </a:pPr>
            <a:r>
              <a:rPr b="1" lang="en">
                <a:solidFill>
                  <a:srgbClr val="6AA84F"/>
                </a:solidFill>
              </a:rPr>
              <a:t>D</a:t>
            </a:r>
            <a:r>
              <a:rPr lang="en"/>
              <a:t>ecide, </a:t>
            </a:r>
            <a:r>
              <a:rPr b="1" lang="en">
                <a:solidFill>
                  <a:srgbClr val="6AA84F"/>
                </a:solidFill>
              </a:rPr>
              <a:t>A</a:t>
            </a:r>
            <a:r>
              <a:rPr lang="en"/>
              <a:t>ct</a:t>
            </a:r>
            <a:endParaRPr/>
          </a:p>
          <a:p>
            <a:pPr indent="0" lvl="0" marL="457200" rtl="0">
              <a:spcBef>
                <a:spcPts val="600"/>
              </a:spcBef>
              <a:spcAft>
                <a:spcPts val="0"/>
              </a:spcAft>
              <a:buNone/>
            </a:pPr>
            <a:r>
              <a:t/>
            </a:r>
            <a:endParaRPr/>
          </a:p>
          <a:p>
            <a:pPr indent="0" lvl="0" marL="0" rtl="0">
              <a:spcBef>
                <a:spcPts val="600"/>
              </a:spcBef>
              <a:spcAft>
                <a:spcPts val="0"/>
              </a:spcAft>
              <a:buNone/>
            </a:pPr>
            <a:r>
              <a:rPr lang="en" sz="1800"/>
              <a:t>Developed by military strategist John Boyd. Boyd applied the concept to the combat operations process, often at the strategic level in military operations.</a:t>
            </a:r>
            <a:endParaRPr sz="1800"/>
          </a:p>
          <a:p>
            <a:pPr indent="0" lvl="0" marL="0" rtl="0">
              <a:spcBef>
                <a:spcPts val="600"/>
              </a:spcBef>
              <a:spcAft>
                <a:spcPts val="0"/>
              </a:spcAft>
              <a:buNone/>
            </a:pPr>
            <a:r>
              <a:t/>
            </a:r>
            <a:endParaRPr/>
          </a:p>
        </p:txBody>
      </p:sp>
      <p:pic>
        <p:nvPicPr>
          <p:cNvPr descr="Blog-Situational-Awareness-Observe-Orient-Decide-Act-gsb.jpg" id="385" name="Shape 385"/>
          <p:cNvPicPr preferRelativeResize="0"/>
          <p:nvPr/>
        </p:nvPicPr>
        <p:blipFill>
          <a:blip r:embed="rId3">
            <a:alphaModFix/>
          </a:blip>
          <a:stretch>
            <a:fillRect/>
          </a:stretch>
        </p:blipFill>
        <p:spPr>
          <a:xfrm>
            <a:off x="5144400" y="830200"/>
            <a:ext cx="3845724" cy="3845724"/>
          </a:xfrm>
          <a:prstGeom prst="rect">
            <a:avLst/>
          </a:prstGeom>
          <a:noFill/>
          <a:ln>
            <a:noFill/>
          </a:ln>
        </p:spPr>
      </p:pic>
      <p:sp>
        <p:nvSpPr>
          <p:cNvPr id="386" name="Shape 386"/>
          <p:cNvSpPr txBox="1"/>
          <p:nvPr>
            <p:ph type="title"/>
          </p:nvPr>
        </p:nvSpPr>
        <p:spPr>
          <a:xfrm>
            <a:off x="457200" y="155628"/>
            <a:ext cx="8229600" cy="10446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sz="3200"/>
              <a:t>Continuous Improvement Models</a:t>
            </a:r>
            <a:endParaRPr sz="3200"/>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0" name="Shape 390"/>
        <p:cNvGrpSpPr/>
        <p:nvPr/>
      </p:nvGrpSpPr>
      <p:grpSpPr>
        <a:xfrm>
          <a:off x="0" y="0"/>
          <a:ext cx="0" cy="0"/>
          <a:chOff x="0" y="0"/>
          <a:chExt cx="0" cy="0"/>
        </a:xfrm>
      </p:grpSpPr>
      <p:sp>
        <p:nvSpPr>
          <p:cNvPr id="391" name="Shape 391"/>
          <p:cNvSpPr txBox="1"/>
          <p:nvPr>
            <p:ph type="title"/>
          </p:nvPr>
        </p:nvSpPr>
        <p:spPr>
          <a:xfrm>
            <a:off x="457200" y="155628"/>
            <a:ext cx="8229600" cy="10446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sz="3600"/>
              <a:t>Continuous Improvement Models</a:t>
            </a:r>
            <a:endParaRPr/>
          </a:p>
        </p:txBody>
      </p:sp>
      <p:sp>
        <p:nvSpPr>
          <p:cNvPr id="392" name="Shape 392"/>
          <p:cNvSpPr txBox="1"/>
          <p:nvPr>
            <p:ph idx="1" type="body"/>
          </p:nvPr>
        </p:nvSpPr>
        <p:spPr>
          <a:xfrm>
            <a:off x="457200" y="1297780"/>
            <a:ext cx="8229600" cy="3627900"/>
          </a:xfrm>
          <a:prstGeom prst="rect">
            <a:avLst/>
          </a:prstGeom>
        </p:spPr>
        <p:txBody>
          <a:bodyPr anchorCtr="0" anchor="t" bIns="91425" lIns="91425" spcFirstLastPara="1" rIns="91425" wrap="square" tIns="91425">
            <a:noAutofit/>
          </a:bodyPr>
          <a:lstStyle/>
          <a:p>
            <a:pPr indent="-419100" lvl="0" marL="457200" rtl="0">
              <a:spcBef>
                <a:spcPts val="600"/>
              </a:spcBef>
              <a:spcAft>
                <a:spcPts val="0"/>
              </a:spcAft>
              <a:buSzPts val="3000"/>
              <a:buChar char="●"/>
            </a:pPr>
            <a:r>
              <a:rPr b="1" lang="en" u="sng">
                <a:solidFill>
                  <a:srgbClr val="6AA84F"/>
                </a:solidFill>
              </a:rPr>
              <a:t>DMAIC</a:t>
            </a:r>
            <a:br>
              <a:rPr lang="en"/>
            </a:br>
            <a:r>
              <a:rPr b="1" lang="en">
                <a:solidFill>
                  <a:srgbClr val="6AA84F"/>
                </a:solidFill>
              </a:rPr>
              <a:t>D</a:t>
            </a:r>
            <a:r>
              <a:rPr lang="en"/>
              <a:t>efine, </a:t>
            </a:r>
            <a:r>
              <a:rPr b="1" lang="en">
                <a:solidFill>
                  <a:srgbClr val="6AA84F"/>
                </a:solidFill>
              </a:rPr>
              <a:t>M</a:t>
            </a:r>
            <a:r>
              <a:rPr lang="en"/>
              <a:t>easure, </a:t>
            </a:r>
            <a:r>
              <a:rPr b="1" lang="en">
                <a:solidFill>
                  <a:srgbClr val="6AA84F"/>
                </a:solidFill>
              </a:rPr>
              <a:t>A</a:t>
            </a:r>
            <a:r>
              <a:rPr lang="en"/>
              <a:t>nalyse, </a:t>
            </a:r>
            <a:r>
              <a:rPr b="1" lang="en">
                <a:solidFill>
                  <a:srgbClr val="6AA84F"/>
                </a:solidFill>
              </a:rPr>
              <a:t>I</a:t>
            </a:r>
            <a:r>
              <a:rPr lang="en"/>
              <a:t>mprove, </a:t>
            </a:r>
            <a:r>
              <a:rPr b="1" lang="en">
                <a:solidFill>
                  <a:srgbClr val="6AA84F"/>
                </a:solidFill>
              </a:rPr>
              <a:t>C</a:t>
            </a:r>
            <a:r>
              <a:rPr lang="en"/>
              <a:t>ontrol</a:t>
            </a:r>
            <a:endParaRPr/>
          </a:p>
          <a:p>
            <a:pPr indent="0" lvl="0" marL="0" rtl="0">
              <a:spcBef>
                <a:spcPts val="600"/>
              </a:spcBef>
              <a:spcAft>
                <a:spcPts val="0"/>
              </a:spcAft>
              <a:buNone/>
            </a:pPr>
            <a:r>
              <a:t/>
            </a:r>
            <a:endParaRPr/>
          </a:p>
          <a:p>
            <a:pPr indent="0" lvl="0" marL="0" rtl="0">
              <a:spcBef>
                <a:spcPts val="600"/>
              </a:spcBef>
              <a:spcAft>
                <a:spcPts val="0"/>
              </a:spcAft>
              <a:buNone/>
            </a:pPr>
            <a:r>
              <a:t/>
            </a:r>
            <a:endParaRPr sz="2400"/>
          </a:p>
          <a:p>
            <a:pPr indent="0" lvl="0" marL="0">
              <a:spcBef>
                <a:spcPts val="600"/>
              </a:spcBef>
              <a:spcAft>
                <a:spcPts val="0"/>
              </a:spcAft>
              <a:buNone/>
            </a:pPr>
            <a:br>
              <a:rPr lang="en" sz="900"/>
            </a:br>
            <a:br>
              <a:rPr lang="en" sz="900"/>
            </a:br>
            <a:br>
              <a:rPr lang="en" sz="1800"/>
            </a:br>
            <a:r>
              <a:rPr lang="en" sz="1800"/>
              <a:t>A model taken from Lean Six Sigma and is a data-driven improvement cycle used for improving, optimising and stabilising business processes and designs.</a:t>
            </a:r>
            <a:endParaRPr sz="1800"/>
          </a:p>
        </p:txBody>
      </p:sp>
      <p:pic>
        <p:nvPicPr>
          <p:cNvPr descr="DMAICWebdingsII.png" id="393" name="Shape 393"/>
          <p:cNvPicPr preferRelativeResize="0"/>
          <p:nvPr/>
        </p:nvPicPr>
        <p:blipFill>
          <a:blip r:embed="rId3">
            <a:alphaModFix/>
          </a:blip>
          <a:stretch>
            <a:fillRect/>
          </a:stretch>
        </p:blipFill>
        <p:spPr>
          <a:xfrm>
            <a:off x="2052638" y="2359250"/>
            <a:ext cx="5038725" cy="135255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7" name="Shape 397"/>
        <p:cNvGrpSpPr/>
        <p:nvPr/>
      </p:nvGrpSpPr>
      <p:grpSpPr>
        <a:xfrm>
          <a:off x="0" y="0"/>
          <a:ext cx="0" cy="0"/>
          <a:chOff x="0" y="0"/>
          <a:chExt cx="0" cy="0"/>
        </a:xfrm>
      </p:grpSpPr>
      <p:sp>
        <p:nvSpPr>
          <p:cNvPr id="398" name="Shape 398"/>
          <p:cNvSpPr txBox="1"/>
          <p:nvPr>
            <p:ph type="title"/>
          </p:nvPr>
        </p:nvSpPr>
        <p:spPr>
          <a:xfrm>
            <a:off x="457200" y="155628"/>
            <a:ext cx="8229600" cy="10446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a:t>Business Culture</a:t>
            </a:r>
            <a:endParaRPr/>
          </a:p>
        </p:txBody>
      </p:sp>
      <p:sp>
        <p:nvSpPr>
          <p:cNvPr id="399" name="Shape 399"/>
          <p:cNvSpPr txBox="1"/>
          <p:nvPr>
            <p:ph idx="1" type="body"/>
          </p:nvPr>
        </p:nvSpPr>
        <p:spPr>
          <a:xfrm>
            <a:off x="457200" y="1297780"/>
            <a:ext cx="8229600" cy="3627900"/>
          </a:xfrm>
          <a:prstGeom prst="rect">
            <a:avLst/>
          </a:prstGeom>
        </p:spPr>
        <p:txBody>
          <a:bodyPr anchorCtr="0" anchor="t" bIns="91425" lIns="91425" spcFirstLastPara="1" rIns="91425" wrap="square" tIns="91425">
            <a:noAutofit/>
          </a:bodyPr>
          <a:lstStyle/>
          <a:p>
            <a:pPr indent="0" lvl="0" marL="0">
              <a:spcBef>
                <a:spcPts val="0"/>
              </a:spcBef>
              <a:spcAft>
                <a:spcPts val="0"/>
              </a:spcAft>
              <a:buClr>
                <a:schemeClr val="dk1"/>
              </a:buClr>
              <a:buSzPts val="1100"/>
              <a:buFont typeface="Arial"/>
              <a:buNone/>
            </a:pPr>
            <a:r>
              <a:rPr lang="en" sz="1800"/>
              <a:t>These are </a:t>
            </a:r>
            <a:r>
              <a:rPr b="1" lang="en" sz="1800" u="sng"/>
              <a:t>not</a:t>
            </a:r>
            <a:r>
              <a:rPr b="1" lang="en" sz="1800"/>
              <a:t> </a:t>
            </a:r>
            <a:r>
              <a:rPr lang="en" sz="1800"/>
              <a:t>reasons for choosing an agile approach:</a:t>
            </a:r>
            <a:endParaRPr sz="1800"/>
          </a:p>
          <a:p>
            <a:pPr indent="0" lvl="0" marL="0">
              <a:spcBef>
                <a:spcPts val="0"/>
              </a:spcBef>
              <a:spcAft>
                <a:spcPts val="0"/>
              </a:spcAft>
              <a:buClr>
                <a:schemeClr val="dk1"/>
              </a:buClr>
              <a:buSzPts val="1100"/>
              <a:buFont typeface="Arial"/>
              <a:buNone/>
            </a:pPr>
            <a:r>
              <a:t/>
            </a:r>
            <a:endParaRPr sz="1800"/>
          </a:p>
          <a:p>
            <a:pPr indent="-342900" lvl="0" marL="457200">
              <a:spcBef>
                <a:spcPts val="0"/>
              </a:spcBef>
              <a:spcAft>
                <a:spcPts val="0"/>
              </a:spcAft>
              <a:buClr>
                <a:schemeClr val="dk2"/>
              </a:buClr>
              <a:buSzPts val="1800"/>
              <a:buFont typeface="Trebuchet MS"/>
              <a:buChar char="●"/>
            </a:pPr>
            <a:r>
              <a:rPr lang="en" sz="1800"/>
              <a:t>Because our competitors are doing it </a:t>
            </a:r>
            <a:endParaRPr sz="1800"/>
          </a:p>
          <a:p>
            <a:pPr indent="-342900" lvl="0" marL="457200">
              <a:spcBef>
                <a:spcPts val="0"/>
              </a:spcBef>
              <a:spcAft>
                <a:spcPts val="0"/>
              </a:spcAft>
              <a:buClr>
                <a:schemeClr val="dk2"/>
              </a:buClr>
              <a:buSzPts val="1800"/>
              <a:buFont typeface="Trebuchet MS"/>
              <a:buChar char="●"/>
            </a:pPr>
            <a:r>
              <a:rPr lang="en" sz="1800"/>
              <a:t>Because “Bob” attended a Scrum Master course and that sounds cool</a:t>
            </a:r>
            <a:endParaRPr sz="1800"/>
          </a:p>
          <a:p>
            <a:pPr indent="-342900" lvl="0" marL="457200">
              <a:spcBef>
                <a:spcPts val="0"/>
              </a:spcBef>
              <a:spcAft>
                <a:spcPts val="0"/>
              </a:spcAft>
              <a:buClr>
                <a:schemeClr val="dk2"/>
              </a:buClr>
              <a:buSzPts val="1800"/>
              <a:buFont typeface="Trebuchet MS"/>
              <a:buChar char="●"/>
            </a:pPr>
            <a:r>
              <a:rPr lang="en" sz="1800"/>
              <a:t>Because will build cheaper, high quality, on time/under budget projects</a:t>
            </a:r>
            <a:endParaRPr sz="1800"/>
          </a:p>
          <a:p>
            <a:pPr indent="0" lvl="0" marL="0">
              <a:spcBef>
                <a:spcPts val="0"/>
              </a:spcBef>
              <a:spcAft>
                <a:spcPts val="0"/>
              </a:spcAft>
              <a:buClr>
                <a:schemeClr val="dk1"/>
              </a:buClr>
              <a:buSzPts val="1100"/>
              <a:buFont typeface="Arial"/>
              <a:buNone/>
            </a:pPr>
            <a:r>
              <a:t/>
            </a:r>
            <a:endParaRPr sz="1800"/>
          </a:p>
          <a:p>
            <a:pPr indent="0" lvl="0" marL="0">
              <a:spcBef>
                <a:spcPts val="0"/>
              </a:spcBef>
              <a:spcAft>
                <a:spcPts val="0"/>
              </a:spcAft>
              <a:buClr>
                <a:schemeClr val="dk1"/>
              </a:buClr>
              <a:buSzPts val="1100"/>
              <a:buFont typeface="Arial"/>
              <a:buNone/>
            </a:pPr>
            <a:r>
              <a:rPr lang="en" sz="1800"/>
              <a:t>These </a:t>
            </a:r>
            <a:r>
              <a:rPr b="1" lang="en" sz="1800" u="sng"/>
              <a:t>are</a:t>
            </a:r>
            <a:r>
              <a:rPr lang="en" sz="1800"/>
              <a:t> good reasons:</a:t>
            </a:r>
            <a:endParaRPr sz="1800"/>
          </a:p>
          <a:p>
            <a:pPr indent="0" lvl="0" marL="0">
              <a:spcBef>
                <a:spcPts val="0"/>
              </a:spcBef>
              <a:spcAft>
                <a:spcPts val="0"/>
              </a:spcAft>
              <a:buClr>
                <a:schemeClr val="dk1"/>
              </a:buClr>
              <a:buSzPts val="1100"/>
              <a:buFont typeface="Arial"/>
              <a:buNone/>
            </a:pPr>
            <a:r>
              <a:t/>
            </a:r>
            <a:endParaRPr sz="1800"/>
          </a:p>
          <a:p>
            <a:pPr indent="-342900" lvl="0" marL="457200">
              <a:spcBef>
                <a:spcPts val="0"/>
              </a:spcBef>
              <a:spcAft>
                <a:spcPts val="0"/>
              </a:spcAft>
              <a:buClr>
                <a:schemeClr val="dk2"/>
              </a:buClr>
              <a:buSzPts val="1800"/>
              <a:buFont typeface="Trebuchet MS"/>
              <a:buChar char="●"/>
            </a:pPr>
            <a:r>
              <a:rPr lang="en" sz="1800"/>
              <a:t>Accelerate our time to market</a:t>
            </a:r>
            <a:endParaRPr sz="1800"/>
          </a:p>
          <a:p>
            <a:pPr indent="-342900" lvl="0" marL="457200">
              <a:spcBef>
                <a:spcPts val="0"/>
              </a:spcBef>
              <a:spcAft>
                <a:spcPts val="0"/>
              </a:spcAft>
              <a:buClr>
                <a:schemeClr val="dk2"/>
              </a:buClr>
              <a:buSzPts val="1800"/>
              <a:buFont typeface="Trebuchet MS"/>
              <a:buChar char="●"/>
            </a:pPr>
            <a:r>
              <a:rPr lang="en" sz="1800"/>
              <a:t>Manage changing requirements</a:t>
            </a:r>
            <a:endParaRPr sz="1800"/>
          </a:p>
          <a:p>
            <a:pPr indent="-342900" lvl="0" marL="457200">
              <a:spcBef>
                <a:spcPts val="0"/>
              </a:spcBef>
              <a:spcAft>
                <a:spcPts val="0"/>
              </a:spcAft>
              <a:buClr>
                <a:schemeClr val="dk2"/>
              </a:buClr>
              <a:buSzPts val="1800"/>
              <a:buFont typeface="Trebuchet MS"/>
              <a:buChar char="●"/>
            </a:pPr>
            <a:r>
              <a:rPr lang="en" sz="1800"/>
              <a:t>Better align IT and the Business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8" name="Shape 138"/>
        <p:cNvGrpSpPr/>
        <p:nvPr/>
      </p:nvGrpSpPr>
      <p:grpSpPr>
        <a:xfrm>
          <a:off x="0" y="0"/>
          <a:ext cx="0" cy="0"/>
          <a:chOff x="0" y="0"/>
          <a:chExt cx="0" cy="0"/>
        </a:xfrm>
      </p:grpSpPr>
      <p:sp>
        <p:nvSpPr>
          <p:cNvPr id="139" name="Shape 139"/>
          <p:cNvSpPr txBox="1"/>
          <p:nvPr/>
        </p:nvSpPr>
        <p:spPr>
          <a:xfrm>
            <a:off x="457200" y="155628"/>
            <a:ext cx="8229600" cy="1044600"/>
          </a:xfrm>
          <a:prstGeom prst="rect">
            <a:avLst/>
          </a:prstGeom>
          <a:noFill/>
          <a:ln>
            <a:noFill/>
          </a:ln>
        </p:spPr>
        <p:txBody>
          <a:bodyPr anchorCtr="0" anchor="b" bIns="91425" lIns="91425" spcFirstLastPara="1" rIns="91425" wrap="square" tIns="91425">
            <a:noAutofit/>
          </a:bodyPr>
          <a:lstStyle/>
          <a:p>
            <a:pPr indent="0" lvl="0" marL="0" rtl="0">
              <a:spcBef>
                <a:spcPts val="0"/>
              </a:spcBef>
              <a:spcAft>
                <a:spcPts val="0"/>
              </a:spcAft>
              <a:buNone/>
            </a:pPr>
            <a:r>
              <a:rPr lang="en" sz="4800">
                <a:solidFill>
                  <a:srgbClr val="51535D"/>
                </a:solidFill>
                <a:latin typeface="Trebuchet MS"/>
                <a:ea typeface="Trebuchet MS"/>
                <a:cs typeface="Trebuchet MS"/>
                <a:sym typeface="Trebuchet MS"/>
              </a:rPr>
              <a:t>Learning Objectives</a:t>
            </a:r>
            <a:endParaRPr sz="4800">
              <a:solidFill>
                <a:srgbClr val="51535D"/>
              </a:solidFill>
              <a:latin typeface="Trebuchet MS"/>
              <a:ea typeface="Trebuchet MS"/>
              <a:cs typeface="Trebuchet MS"/>
              <a:sym typeface="Trebuchet MS"/>
            </a:endParaRPr>
          </a:p>
        </p:txBody>
      </p:sp>
      <p:grpSp>
        <p:nvGrpSpPr>
          <p:cNvPr id="140" name="Shape 140"/>
          <p:cNvGrpSpPr/>
          <p:nvPr/>
        </p:nvGrpSpPr>
        <p:grpSpPr>
          <a:xfrm>
            <a:off x="452513" y="1688955"/>
            <a:ext cx="8238950" cy="865213"/>
            <a:chOff x="333638" y="2008930"/>
            <a:chExt cx="8238950" cy="865213"/>
          </a:xfrm>
        </p:grpSpPr>
        <p:sp>
          <p:nvSpPr>
            <p:cNvPr id="141" name="Shape 141"/>
            <p:cNvSpPr/>
            <p:nvPr/>
          </p:nvSpPr>
          <p:spPr>
            <a:xfrm>
              <a:off x="333638" y="2008930"/>
              <a:ext cx="2334600" cy="865200"/>
            </a:xfrm>
            <a:prstGeom prst="chevron">
              <a:avLst>
                <a:gd fmla="val 50000" name="adj"/>
              </a:avLst>
            </a:prstGeom>
            <a:solidFill>
              <a:srgbClr val="FFF2CC"/>
            </a:solidFill>
            <a:ln cap="flat" cmpd="sng" w="19050">
              <a:solidFill>
                <a:srgbClr val="51535D"/>
              </a:solidFill>
              <a:prstDash val="solid"/>
              <a:round/>
              <a:headEnd len="med" w="med" type="none"/>
              <a:tailEnd len="med" w="med"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51535D"/>
                  </a:solidFill>
                  <a:latin typeface="Trebuchet MS"/>
                  <a:ea typeface="Trebuchet MS"/>
                  <a:cs typeface="Trebuchet MS"/>
                  <a:sym typeface="Trebuchet MS"/>
                </a:rPr>
                <a:t>Discover</a:t>
              </a:r>
              <a:endParaRPr sz="1800">
                <a:solidFill>
                  <a:srgbClr val="51535D"/>
                </a:solidFill>
                <a:latin typeface="Trebuchet MS"/>
                <a:ea typeface="Trebuchet MS"/>
                <a:cs typeface="Trebuchet MS"/>
                <a:sym typeface="Trebuchet MS"/>
              </a:endParaRPr>
            </a:p>
          </p:txBody>
        </p:sp>
        <p:sp>
          <p:nvSpPr>
            <p:cNvPr id="142" name="Shape 142"/>
            <p:cNvSpPr/>
            <p:nvPr/>
          </p:nvSpPr>
          <p:spPr>
            <a:xfrm>
              <a:off x="2302513" y="2008942"/>
              <a:ext cx="2334600" cy="865200"/>
            </a:xfrm>
            <a:prstGeom prst="chevron">
              <a:avLst>
                <a:gd fmla="val 50000" name="adj"/>
              </a:avLst>
            </a:prstGeom>
            <a:solidFill>
              <a:srgbClr val="FFE599"/>
            </a:solidFill>
            <a:ln cap="flat" cmpd="sng" w="19050">
              <a:solidFill>
                <a:srgbClr val="51535D"/>
              </a:solidFill>
              <a:prstDash val="solid"/>
              <a:round/>
              <a:headEnd len="med" w="med" type="none"/>
              <a:tailEnd len="med" w="med"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51535D"/>
                  </a:solidFill>
                  <a:latin typeface="Trebuchet MS"/>
                  <a:ea typeface="Trebuchet MS"/>
                  <a:cs typeface="Trebuchet MS"/>
                  <a:sym typeface="Trebuchet MS"/>
                </a:rPr>
                <a:t>Understand</a:t>
              </a:r>
              <a:endParaRPr sz="1800">
                <a:solidFill>
                  <a:srgbClr val="51535D"/>
                </a:solidFill>
                <a:latin typeface="Trebuchet MS"/>
                <a:ea typeface="Trebuchet MS"/>
                <a:cs typeface="Trebuchet MS"/>
                <a:sym typeface="Trebuchet MS"/>
              </a:endParaRPr>
            </a:p>
          </p:txBody>
        </p:sp>
        <p:sp>
          <p:nvSpPr>
            <p:cNvPr id="143" name="Shape 143"/>
            <p:cNvSpPr/>
            <p:nvPr/>
          </p:nvSpPr>
          <p:spPr>
            <a:xfrm>
              <a:off x="4268863" y="2008942"/>
              <a:ext cx="2334600" cy="865200"/>
            </a:xfrm>
            <a:prstGeom prst="chevron">
              <a:avLst>
                <a:gd fmla="val 50000" name="adj"/>
              </a:avLst>
            </a:prstGeom>
            <a:solidFill>
              <a:srgbClr val="FFD966"/>
            </a:solidFill>
            <a:ln cap="flat" cmpd="sng" w="19050">
              <a:solidFill>
                <a:srgbClr val="51535D"/>
              </a:solidFill>
              <a:prstDash val="solid"/>
              <a:round/>
              <a:headEnd len="med" w="med" type="none"/>
              <a:tailEnd len="med" w="med"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51535D"/>
                  </a:solidFill>
                  <a:latin typeface="Trebuchet MS"/>
                  <a:ea typeface="Trebuchet MS"/>
                  <a:cs typeface="Trebuchet MS"/>
                  <a:sym typeface="Trebuchet MS"/>
                </a:rPr>
                <a:t>Apply</a:t>
              </a:r>
              <a:endParaRPr sz="1800">
                <a:solidFill>
                  <a:srgbClr val="51535D"/>
                </a:solidFill>
                <a:latin typeface="Trebuchet MS"/>
                <a:ea typeface="Trebuchet MS"/>
                <a:cs typeface="Trebuchet MS"/>
                <a:sym typeface="Trebuchet MS"/>
              </a:endParaRPr>
            </a:p>
          </p:txBody>
        </p:sp>
        <p:sp>
          <p:nvSpPr>
            <p:cNvPr id="144" name="Shape 144"/>
            <p:cNvSpPr/>
            <p:nvPr/>
          </p:nvSpPr>
          <p:spPr>
            <a:xfrm>
              <a:off x="6237988" y="2008942"/>
              <a:ext cx="2334600" cy="865200"/>
            </a:xfrm>
            <a:prstGeom prst="chevron">
              <a:avLst>
                <a:gd fmla="val 50000" name="adj"/>
              </a:avLst>
            </a:prstGeom>
            <a:solidFill>
              <a:srgbClr val="F1C232"/>
            </a:solidFill>
            <a:ln cap="flat" cmpd="sng" w="19050">
              <a:solidFill>
                <a:srgbClr val="51535D"/>
              </a:solidFill>
              <a:prstDash val="solid"/>
              <a:round/>
              <a:headEnd len="med" w="med" type="none"/>
              <a:tailEnd len="med" w="med"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51535D"/>
                  </a:solidFill>
                  <a:latin typeface="Trebuchet MS"/>
                  <a:ea typeface="Trebuchet MS"/>
                  <a:cs typeface="Trebuchet MS"/>
                  <a:sym typeface="Trebuchet MS"/>
                </a:rPr>
                <a:t>Evolve</a:t>
              </a:r>
              <a:endParaRPr sz="1800">
                <a:solidFill>
                  <a:srgbClr val="51535D"/>
                </a:solidFill>
                <a:latin typeface="Trebuchet MS"/>
                <a:ea typeface="Trebuchet MS"/>
                <a:cs typeface="Trebuchet MS"/>
                <a:sym typeface="Trebuchet MS"/>
              </a:endParaRPr>
            </a:p>
          </p:txBody>
        </p:sp>
      </p:grpSp>
      <p:sp>
        <p:nvSpPr>
          <p:cNvPr id="145" name="Shape 145"/>
          <p:cNvSpPr txBox="1"/>
          <p:nvPr/>
        </p:nvSpPr>
        <p:spPr>
          <a:xfrm>
            <a:off x="457200" y="2785075"/>
            <a:ext cx="8229600" cy="2140500"/>
          </a:xfrm>
          <a:prstGeom prst="rect">
            <a:avLst/>
          </a:prstGeom>
          <a:noFill/>
          <a:ln>
            <a:noFill/>
          </a:ln>
        </p:spPr>
        <p:txBody>
          <a:bodyPr anchorCtr="0" anchor="t" bIns="91425" lIns="91425" spcFirstLastPara="1" rIns="91425" wrap="square" tIns="91425">
            <a:noAutofit/>
          </a:bodyPr>
          <a:lstStyle/>
          <a:p>
            <a:pPr indent="-381000" lvl="0" marL="457200" rtl="0">
              <a:spcBef>
                <a:spcPts val="600"/>
              </a:spcBef>
              <a:spcAft>
                <a:spcPts val="0"/>
              </a:spcAft>
              <a:buClr>
                <a:srgbClr val="51535D"/>
              </a:buClr>
              <a:buSzPts val="2400"/>
              <a:buFont typeface="Trebuchet MS"/>
              <a:buChar char="●"/>
            </a:pPr>
            <a:r>
              <a:rPr b="1" lang="en" sz="2400">
                <a:solidFill>
                  <a:srgbClr val="BF9000"/>
                </a:solidFill>
                <a:latin typeface="Trebuchet MS"/>
                <a:ea typeface="Trebuchet MS"/>
                <a:cs typeface="Trebuchet MS"/>
                <a:sym typeface="Trebuchet MS"/>
              </a:rPr>
              <a:t>Discover</a:t>
            </a:r>
            <a:r>
              <a:rPr lang="en" sz="2400">
                <a:solidFill>
                  <a:srgbClr val="51535D"/>
                </a:solidFill>
                <a:latin typeface="Trebuchet MS"/>
                <a:ea typeface="Trebuchet MS"/>
                <a:cs typeface="Trebuchet MS"/>
                <a:sym typeface="Trebuchet MS"/>
              </a:rPr>
              <a:t> the core Agile values</a:t>
            </a:r>
            <a:endParaRPr sz="2400">
              <a:solidFill>
                <a:srgbClr val="51535D"/>
              </a:solidFill>
              <a:latin typeface="Trebuchet MS"/>
              <a:ea typeface="Trebuchet MS"/>
              <a:cs typeface="Trebuchet MS"/>
              <a:sym typeface="Trebuchet MS"/>
            </a:endParaRPr>
          </a:p>
          <a:p>
            <a:pPr indent="-381000" lvl="0" marL="457200" rtl="0">
              <a:spcBef>
                <a:spcPts val="0"/>
              </a:spcBef>
              <a:spcAft>
                <a:spcPts val="0"/>
              </a:spcAft>
              <a:buClr>
                <a:srgbClr val="51535D"/>
              </a:buClr>
              <a:buSzPts val="2400"/>
              <a:buFont typeface="Trebuchet MS"/>
              <a:buChar char="●"/>
            </a:pPr>
            <a:r>
              <a:rPr b="1" lang="en" sz="2400">
                <a:solidFill>
                  <a:srgbClr val="BF9000"/>
                </a:solidFill>
                <a:latin typeface="Trebuchet MS"/>
                <a:ea typeface="Trebuchet MS"/>
                <a:cs typeface="Trebuchet MS"/>
                <a:sym typeface="Trebuchet MS"/>
              </a:rPr>
              <a:t>Understand</a:t>
            </a:r>
            <a:r>
              <a:rPr lang="en" sz="2400">
                <a:solidFill>
                  <a:srgbClr val="51535D"/>
                </a:solidFill>
                <a:latin typeface="Trebuchet MS"/>
                <a:ea typeface="Trebuchet MS"/>
                <a:cs typeface="Trebuchet MS"/>
                <a:sym typeface="Trebuchet MS"/>
              </a:rPr>
              <a:t> different Agile approaches</a:t>
            </a:r>
            <a:endParaRPr sz="2400">
              <a:solidFill>
                <a:srgbClr val="51535D"/>
              </a:solidFill>
              <a:latin typeface="Trebuchet MS"/>
              <a:ea typeface="Trebuchet MS"/>
              <a:cs typeface="Trebuchet MS"/>
              <a:sym typeface="Trebuchet MS"/>
            </a:endParaRPr>
          </a:p>
          <a:p>
            <a:pPr indent="-381000" lvl="0" marL="457200" rtl="0">
              <a:spcBef>
                <a:spcPts val="0"/>
              </a:spcBef>
              <a:spcAft>
                <a:spcPts val="0"/>
              </a:spcAft>
              <a:buClr>
                <a:srgbClr val="51535D"/>
              </a:buClr>
              <a:buSzPts val="2400"/>
              <a:buFont typeface="Trebuchet MS"/>
              <a:buChar char="●"/>
            </a:pPr>
            <a:r>
              <a:rPr b="1" lang="en" sz="2400">
                <a:solidFill>
                  <a:srgbClr val="BF9000"/>
                </a:solidFill>
                <a:latin typeface="Trebuchet MS"/>
                <a:ea typeface="Trebuchet MS"/>
                <a:cs typeface="Trebuchet MS"/>
                <a:sym typeface="Trebuchet MS"/>
              </a:rPr>
              <a:t>Apply</a:t>
            </a:r>
            <a:r>
              <a:rPr lang="en" sz="2400">
                <a:solidFill>
                  <a:srgbClr val="51535D"/>
                </a:solidFill>
                <a:latin typeface="Trebuchet MS"/>
                <a:ea typeface="Trebuchet MS"/>
                <a:cs typeface="Trebuchet MS"/>
                <a:sym typeface="Trebuchet MS"/>
              </a:rPr>
              <a:t> specific Agile techniques to real projects</a:t>
            </a:r>
            <a:endParaRPr sz="2400">
              <a:solidFill>
                <a:srgbClr val="51535D"/>
              </a:solidFill>
              <a:latin typeface="Trebuchet MS"/>
              <a:ea typeface="Trebuchet MS"/>
              <a:cs typeface="Trebuchet MS"/>
              <a:sym typeface="Trebuchet MS"/>
            </a:endParaRPr>
          </a:p>
          <a:p>
            <a:pPr indent="-381000" lvl="0" marL="457200" rtl="0">
              <a:spcBef>
                <a:spcPts val="0"/>
              </a:spcBef>
              <a:spcAft>
                <a:spcPts val="0"/>
              </a:spcAft>
              <a:buClr>
                <a:srgbClr val="51535D"/>
              </a:buClr>
              <a:buSzPts val="2400"/>
              <a:buFont typeface="Trebuchet MS"/>
              <a:buChar char="●"/>
            </a:pPr>
            <a:r>
              <a:rPr b="1" lang="en" sz="2400">
                <a:solidFill>
                  <a:srgbClr val="BF9000"/>
                </a:solidFill>
                <a:latin typeface="Trebuchet MS"/>
                <a:ea typeface="Trebuchet MS"/>
                <a:cs typeface="Trebuchet MS"/>
                <a:sym typeface="Trebuchet MS"/>
              </a:rPr>
              <a:t>Evolve and plan</a:t>
            </a:r>
            <a:r>
              <a:rPr lang="en" sz="2400">
                <a:solidFill>
                  <a:srgbClr val="51535D"/>
                </a:solidFill>
                <a:latin typeface="Trebuchet MS"/>
                <a:ea typeface="Trebuchet MS"/>
                <a:cs typeface="Trebuchet MS"/>
                <a:sym typeface="Trebuchet MS"/>
              </a:rPr>
              <a:t> the next steps on your Agile journey</a:t>
            </a:r>
            <a:endParaRPr sz="2400">
              <a:solidFill>
                <a:srgbClr val="51535D"/>
              </a:solidFill>
              <a:latin typeface="Trebuchet MS"/>
              <a:ea typeface="Trebuchet MS"/>
              <a:cs typeface="Trebuchet MS"/>
              <a:sym typeface="Trebuchet MS"/>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3" name="Shape 403"/>
        <p:cNvGrpSpPr/>
        <p:nvPr/>
      </p:nvGrpSpPr>
      <p:grpSpPr>
        <a:xfrm>
          <a:off x="0" y="0"/>
          <a:ext cx="0" cy="0"/>
          <a:chOff x="0" y="0"/>
          <a:chExt cx="0" cy="0"/>
        </a:xfrm>
      </p:grpSpPr>
      <p:sp>
        <p:nvSpPr>
          <p:cNvPr id="404" name="Shape 404"/>
          <p:cNvSpPr txBox="1"/>
          <p:nvPr>
            <p:ph type="title"/>
          </p:nvPr>
        </p:nvSpPr>
        <p:spPr>
          <a:xfrm>
            <a:off x="457200" y="155628"/>
            <a:ext cx="8229600" cy="10446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a:t>Chaos Report</a:t>
            </a:r>
            <a:endParaRPr/>
          </a:p>
        </p:txBody>
      </p:sp>
      <p:sp>
        <p:nvSpPr>
          <p:cNvPr id="405" name="Shape 405"/>
          <p:cNvSpPr txBox="1"/>
          <p:nvPr>
            <p:ph idx="1" type="body"/>
          </p:nvPr>
        </p:nvSpPr>
        <p:spPr>
          <a:xfrm>
            <a:off x="457200" y="1297780"/>
            <a:ext cx="8229600" cy="3627900"/>
          </a:xfrm>
          <a:prstGeom prst="rect">
            <a:avLst/>
          </a:prstGeom>
        </p:spPr>
        <p:txBody>
          <a:bodyPr anchorCtr="0" anchor="t" bIns="91425" lIns="91425" spcFirstLastPara="1" rIns="91425" wrap="square" tIns="91425">
            <a:noAutofit/>
          </a:bodyPr>
          <a:lstStyle/>
          <a:p>
            <a:pPr indent="0" lvl="0" marL="0">
              <a:spcBef>
                <a:spcPts val="0"/>
              </a:spcBef>
              <a:spcAft>
                <a:spcPts val="0"/>
              </a:spcAft>
              <a:buClr>
                <a:schemeClr val="dk1"/>
              </a:buClr>
              <a:buSzPts val="1100"/>
              <a:buFont typeface="Arial"/>
              <a:buNone/>
            </a:pPr>
            <a:r>
              <a:rPr lang="en" sz="2000"/>
              <a:t>The Standish group Chaos Report surveyed IT companies about their project success rates.</a:t>
            </a:r>
            <a:endParaRPr sz="2000"/>
          </a:p>
          <a:p>
            <a:pPr indent="0" lvl="0" marL="0">
              <a:spcBef>
                <a:spcPts val="0"/>
              </a:spcBef>
              <a:spcAft>
                <a:spcPts val="0"/>
              </a:spcAft>
              <a:buClr>
                <a:schemeClr val="dk1"/>
              </a:buClr>
              <a:buSzPts val="1100"/>
              <a:buFont typeface="Arial"/>
              <a:buNone/>
            </a:pPr>
            <a:r>
              <a:t/>
            </a:r>
            <a:endParaRPr sz="2000"/>
          </a:p>
          <a:p>
            <a:pPr indent="0" lvl="0" marL="0">
              <a:spcBef>
                <a:spcPts val="0"/>
              </a:spcBef>
              <a:spcAft>
                <a:spcPts val="0"/>
              </a:spcAft>
              <a:buClr>
                <a:schemeClr val="dk1"/>
              </a:buClr>
              <a:buSzPts val="1100"/>
              <a:buFont typeface="Arial"/>
              <a:buNone/>
            </a:pPr>
            <a:r>
              <a:rPr b="1" lang="en" sz="2000"/>
              <a:t>Question:</a:t>
            </a:r>
            <a:r>
              <a:rPr lang="en" sz="2000"/>
              <a:t> What does this report suggest?</a:t>
            </a:r>
            <a:endParaRPr sz="2000"/>
          </a:p>
        </p:txBody>
      </p:sp>
      <p:pic>
        <p:nvPicPr>
          <p:cNvPr descr="Chaos_VO.jpg" id="406" name="Shape 406"/>
          <p:cNvPicPr preferRelativeResize="0"/>
          <p:nvPr/>
        </p:nvPicPr>
        <p:blipFill>
          <a:blip r:embed="rId3">
            <a:alphaModFix/>
          </a:blip>
          <a:stretch>
            <a:fillRect/>
          </a:stretch>
        </p:blipFill>
        <p:spPr>
          <a:xfrm>
            <a:off x="491175" y="2880350"/>
            <a:ext cx="8161650" cy="144982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0" name="Shape 410"/>
        <p:cNvGrpSpPr/>
        <p:nvPr/>
      </p:nvGrpSpPr>
      <p:grpSpPr>
        <a:xfrm>
          <a:off x="0" y="0"/>
          <a:ext cx="0" cy="0"/>
          <a:chOff x="0" y="0"/>
          <a:chExt cx="0" cy="0"/>
        </a:xfrm>
      </p:grpSpPr>
      <p:sp>
        <p:nvSpPr>
          <p:cNvPr id="411" name="Shape 411"/>
          <p:cNvSpPr txBox="1"/>
          <p:nvPr>
            <p:ph type="title"/>
          </p:nvPr>
        </p:nvSpPr>
        <p:spPr>
          <a:xfrm>
            <a:off x="457200" y="155628"/>
            <a:ext cx="8229600" cy="10446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a:t>Culture</a:t>
            </a:r>
            <a:endParaRPr/>
          </a:p>
        </p:txBody>
      </p:sp>
      <p:pic>
        <p:nvPicPr>
          <p:cNvPr descr="test.png" id="412" name="Shape 412"/>
          <p:cNvPicPr preferRelativeResize="0"/>
          <p:nvPr/>
        </p:nvPicPr>
        <p:blipFill>
          <a:blip r:embed="rId3">
            <a:alphaModFix/>
          </a:blip>
          <a:stretch>
            <a:fillRect/>
          </a:stretch>
        </p:blipFill>
        <p:spPr>
          <a:xfrm>
            <a:off x="1736800" y="331925"/>
            <a:ext cx="5670400" cy="4479649"/>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6" name="Shape 416"/>
        <p:cNvGrpSpPr/>
        <p:nvPr/>
      </p:nvGrpSpPr>
      <p:grpSpPr>
        <a:xfrm>
          <a:off x="0" y="0"/>
          <a:ext cx="0" cy="0"/>
          <a:chOff x="0" y="0"/>
          <a:chExt cx="0" cy="0"/>
        </a:xfrm>
      </p:grpSpPr>
      <p:sp>
        <p:nvSpPr>
          <p:cNvPr id="417" name="Shape 417"/>
          <p:cNvSpPr txBox="1"/>
          <p:nvPr>
            <p:ph type="title"/>
          </p:nvPr>
        </p:nvSpPr>
        <p:spPr>
          <a:xfrm>
            <a:off x="457200" y="155625"/>
            <a:ext cx="7038300" cy="10446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sz="4500"/>
              <a:t>Individuals &amp; Interactions</a:t>
            </a:r>
            <a:endParaRPr sz="4500"/>
          </a:p>
        </p:txBody>
      </p:sp>
      <p:sp>
        <p:nvSpPr>
          <p:cNvPr id="418" name="Shape 418"/>
          <p:cNvSpPr txBox="1"/>
          <p:nvPr>
            <p:ph idx="1" type="body"/>
          </p:nvPr>
        </p:nvSpPr>
        <p:spPr>
          <a:xfrm>
            <a:off x="2901800" y="858375"/>
            <a:ext cx="4593600" cy="873300"/>
          </a:xfrm>
          <a:prstGeom prst="rect">
            <a:avLst/>
          </a:prstGeom>
        </p:spPr>
        <p:txBody>
          <a:bodyPr anchorCtr="0" anchor="t" bIns="91425" lIns="91425" spcFirstLastPara="1" rIns="91425" wrap="square" tIns="91425">
            <a:noAutofit/>
          </a:bodyPr>
          <a:lstStyle/>
          <a:p>
            <a:pPr indent="0" lvl="0" marL="0" algn="r">
              <a:spcBef>
                <a:spcPts val="600"/>
              </a:spcBef>
              <a:spcAft>
                <a:spcPts val="0"/>
              </a:spcAft>
              <a:buNone/>
            </a:pPr>
            <a:r>
              <a:rPr i="1" lang="en"/>
              <a:t>Over Processes &amp; Tools </a:t>
            </a:r>
            <a:endParaRPr i="1"/>
          </a:p>
        </p:txBody>
      </p:sp>
      <p:pic>
        <p:nvPicPr>
          <p:cNvPr descr="hard_t.png" id="419" name="Shape 419"/>
          <p:cNvPicPr preferRelativeResize="0"/>
          <p:nvPr/>
        </p:nvPicPr>
        <p:blipFill>
          <a:blip r:embed="rId3">
            <a:alphaModFix/>
          </a:blip>
          <a:stretch>
            <a:fillRect/>
          </a:stretch>
        </p:blipFill>
        <p:spPr>
          <a:xfrm>
            <a:off x="2850100" y="2035400"/>
            <a:ext cx="2438400" cy="2152650"/>
          </a:xfrm>
          <a:prstGeom prst="rect">
            <a:avLst/>
          </a:prstGeom>
          <a:noFill/>
          <a:ln>
            <a:noFill/>
          </a:ln>
        </p:spPr>
      </p:pic>
      <p:pic>
        <p:nvPicPr>
          <p:cNvPr descr="687px-Mona_Lisa,_by_Leonardo_da_Vinci,_from_C2RMF_retouched.jpg" id="420" name="Shape 420"/>
          <p:cNvPicPr preferRelativeResize="0"/>
          <p:nvPr/>
        </p:nvPicPr>
        <p:blipFill>
          <a:blip r:embed="rId4">
            <a:alphaModFix/>
          </a:blip>
          <a:stretch>
            <a:fillRect/>
          </a:stretch>
        </p:blipFill>
        <p:spPr>
          <a:xfrm>
            <a:off x="457197" y="1496363"/>
            <a:ext cx="2167475" cy="3230725"/>
          </a:xfrm>
          <a:prstGeom prst="rect">
            <a:avLst/>
          </a:prstGeom>
          <a:noFill/>
          <a:ln>
            <a:noFill/>
          </a:ln>
        </p:spPr>
      </p:pic>
      <p:pic>
        <p:nvPicPr>
          <p:cNvPr descr="tick.png" id="421" name="Shape 421"/>
          <p:cNvPicPr preferRelativeResize="0"/>
          <p:nvPr/>
        </p:nvPicPr>
        <p:blipFill>
          <a:blip r:embed="rId5">
            <a:alphaModFix/>
          </a:blip>
          <a:stretch>
            <a:fillRect/>
          </a:stretch>
        </p:blipFill>
        <p:spPr>
          <a:xfrm>
            <a:off x="1599592" y="3705825"/>
            <a:ext cx="948875" cy="945075"/>
          </a:xfrm>
          <a:prstGeom prst="rect">
            <a:avLst/>
          </a:prstGeom>
          <a:noFill/>
          <a:ln>
            <a:noFill/>
          </a:ln>
        </p:spPr>
      </p:pic>
      <p:pic>
        <p:nvPicPr>
          <p:cNvPr descr="cross.png" id="422" name="Shape 422"/>
          <p:cNvPicPr preferRelativeResize="0"/>
          <p:nvPr/>
        </p:nvPicPr>
        <p:blipFill>
          <a:blip r:embed="rId6">
            <a:alphaModFix/>
          </a:blip>
          <a:stretch>
            <a:fillRect/>
          </a:stretch>
        </p:blipFill>
        <p:spPr>
          <a:xfrm>
            <a:off x="4263425" y="3162975"/>
            <a:ext cx="948875" cy="948875"/>
          </a:xfrm>
          <a:prstGeom prst="rect">
            <a:avLst/>
          </a:prstGeom>
          <a:noFill/>
          <a:ln>
            <a:noFill/>
          </a:ln>
        </p:spPr>
      </p:pic>
      <p:sp>
        <p:nvSpPr>
          <p:cNvPr id="423" name="Shape 423"/>
          <p:cNvSpPr txBox="1"/>
          <p:nvPr>
            <p:ph idx="1" type="body"/>
          </p:nvPr>
        </p:nvSpPr>
        <p:spPr>
          <a:xfrm>
            <a:off x="5288500" y="1537788"/>
            <a:ext cx="3576900" cy="3147900"/>
          </a:xfrm>
          <a:prstGeom prst="rect">
            <a:avLst/>
          </a:prstGeom>
        </p:spPr>
        <p:txBody>
          <a:bodyPr anchorCtr="0" anchor="t" bIns="91425" lIns="91425" spcFirstLastPara="1" rIns="91425" wrap="square" tIns="91425">
            <a:noAutofit/>
          </a:bodyPr>
          <a:lstStyle/>
          <a:p>
            <a:pPr indent="-381000" lvl="0" marL="457200" rtl="0">
              <a:lnSpc>
                <a:spcPct val="115000"/>
              </a:lnSpc>
              <a:spcBef>
                <a:spcPts val="600"/>
              </a:spcBef>
              <a:spcAft>
                <a:spcPts val="0"/>
              </a:spcAft>
              <a:buSzPts val="2400"/>
              <a:buChar char="●"/>
            </a:pPr>
            <a:r>
              <a:rPr lang="en" sz="2400"/>
              <a:t>Development teams want to be creative</a:t>
            </a:r>
            <a:br>
              <a:rPr lang="en" sz="2400"/>
            </a:br>
            <a:endParaRPr sz="600"/>
          </a:p>
          <a:p>
            <a:pPr indent="-381000" lvl="0" marL="457200" rtl="0">
              <a:lnSpc>
                <a:spcPct val="115000"/>
              </a:lnSpc>
              <a:spcBef>
                <a:spcPts val="0"/>
              </a:spcBef>
              <a:spcAft>
                <a:spcPts val="0"/>
              </a:spcAft>
              <a:buSzPts val="2400"/>
              <a:buChar char="●"/>
            </a:pPr>
            <a:r>
              <a:rPr lang="en" sz="2400"/>
              <a:t>That’s when they’re at their best!</a:t>
            </a:r>
            <a:br>
              <a:rPr lang="en" sz="2400"/>
            </a:br>
            <a:endParaRPr sz="600"/>
          </a:p>
          <a:p>
            <a:pPr indent="-381000" lvl="0" marL="457200" rtl="0">
              <a:lnSpc>
                <a:spcPct val="115000"/>
              </a:lnSpc>
              <a:spcBef>
                <a:spcPts val="0"/>
              </a:spcBef>
              <a:spcAft>
                <a:spcPts val="0"/>
              </a:spcAft>
              <a:buSzPts val="2400"/>
              <a:buChar char="●"/>
            </a:pPr>
            <a:r>
              <a:rPr lang="en" sz="2400"/>
              <a:t>Trust teams to self organise and deliver</a:t>
            </a:r>
            <a:endParaRPr sz="24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2"/>
                                        </p:tgtEl>
                                        <p:attrNameLst>
                                          <p:attrName>style.visibility</p:attrName>
                                        </p:attrNameLst>
                                      </p:cBhvr>
                                      <p:to>
                                        <p:strVal val="visible"/>
                                      </p:to>
                                    </p:set>
                                    <p:animEffect filter="fade" transition="in">
                                      <p:cBhvr>
                                        <p:cTn dur="1000"/>
                                        <p:tgtEl>
                                          <p:spTgt spid="42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1"/>
                                        </p:tgtEl>
                                        <p:attrNameLst>
                                          <p:attrName>style.visibility</p:attrName>
                                        </p:attrNameLst>
                                      </p:cBhvr>
                                      <p:to>
                                        <p:strVal val="visible"/>
                                      </p:to>
                                    </p:set>
                                    <p:animEffect filter="fade" transition="in">
                                      <p:cBhvr>
                                        <p:cTn dur="1000"/>
                                        <p:tgtEl>
                                          <p:spTgt spid="42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7" name="Shape 427"/>
        <p:cNvGrpSpPr/>
        <p:nvPr/>
      </p:nvGrpSpPr>
      <p:grpSpPr>
        <a:xfrm>
          <a:off x="0" y="0"/>
          <a:ext cx="0" cy="0"/>
          <a:chOff x="0" y="0"/>
          <a:chExt cx="0" cy="0"/>
        </a:xfrm>
      </p:grpSpPr>
      <p:sp>
        <p:nvSpPr>
          <p:cNvPr id="428" name="Shape 428"/>
          <p:cNvSpPr txBox="1"/>
          <p:nvPr>
            <p:ph type="title"/>
          </p:nvPr>
        </p:nvSpPr>
        <p:spPr>
          <a:xfrm>
            <a:off x="457200" y="155628"/>
            <a:ext cx="8229600" cy="10446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a:t>Motivated Teams</a:t>
            </a:r>
            <a:endParaRPr/>
          </a:p>
        </p:txBody>
      </p:sp>
      <p:pic>
        <p:nvPicPr>
          <p:cNvPr descr="pizza_trad_pepperoni.png" id="429" name="Shape 429"/>
          <p:cNvPicPr preferRelativeResize="0"/>
          <p:nvPr/>
        </p:nvPicPr>
        <p:blipFill>
          <a:blip r:embed="rId3">
            <a:alphaModFix/>
          </a:blip>
          <a:stretch>
            <a:fillRect/>
          </a:stretch>
        </p:blipFill>
        <p:spPr>
          <a:xfrm>
            <a:off x="730175" y="943539"/>
            <a:ext cx="7683652" cy="3876776"/>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3" name="Shape 433"/>
        <p:cNvGrpSpPr/>
        <p:nvPr/>
      </p:nvGrpSpPr>
      <p:grpSpPr>
        <a:xfrm>
          <a:off x="0" y="0"/>
          <a:ext cx="0" cy="0"/>
          <a:chOff x="0" y="0"/>
          <a:chExt cx="0" cy="0"/>
        </a:xfrm>
      </p:grpSpPr>
      <p:sp>
        <p:nvSpPr>
          <p:cNvPr id="434" name="Shape 434"/>
          <p:cNvSpPr txBox="1"/>
          <p:nvPr>
            <p:ph type="title"/>
          </p:nvPr>
        </p:nvSpPr>
        <p:spPr>
          <a:xfrm>
            <a:off x="457200" y="155628"/>
            <a:ext cx="8229600" cy="10446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sz="3600"/>
              <a:t>Herzberg's Motivation-Hygiene</a:t>
            </a:r>
            <a:endParaRPr sz="3600"/>
          </a:p>
        </p:txBody>
      </p:sp>
      <p:pic>
        <p:nvPicPr>
          <p:cNvPr descr="Motivation-Hygiene-Theory.png" id="435" name="Shape 435"/>
          <p:cNvPicPr preferRelativeResize="0"/>
          <p:nvPr/>
        </p:nvPicPr>
        <p:blipFill>
          <a:blip r:embed="rId3">
            <a:alphaModFix/>
          </a:blip>
          <a:stretch>
            <a:fillRect/>
          </a:stretch>
        </p:blipFill>
        <p:spPr>
          <a:xfrm>
            <a:off x="2273200" y="1200225"/>
            <a:ext cx="4597600" cy="3809450"/>
          </a:xfrm>
          <a:prstGeom prst="rect">
            <a:avLst/>
          </a:prstGeom>
          <a:noFill/>
          <a:ln>
            <a:noFill/>
          </a:ln>
        </p:spPr>
      </p:pic>
      <p:sp>
        <p:nvSpPr>
          <p:cNvPr id="436" name="Shape 436"/>
          <p:cNvSpPr txBox="1"/>
          <p:nvPr/>
        </p:nvSpPr>
        <p:spPr>
          <a:xfrm>
            <a:off x="4938300" y="4164100"/>
            <a:ext cx="1625400" cy="39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51535D"/>
                </a:solidFill>
                <a:latin typeface="Trebuchet MS"/>
                <a:ea typeface="Trebuchet MS"/>
                <a:cs typeface="Trebuchet MS"/>
                <a:sym typeface="Trebuchet MS"/>
              </a:rPr>
              <a:t>(Hygiene Factors)</a:t>
            </a:r>
            <a:endParaRPr>
              <a:solidFill>
                <a:srgbClr val="51535D"/>
              </a:solidFill>
              <a:latin typeface="Trebuchet MS"/>
              <a:ea typeface="Trebuchet MS"/>
              <a:cs typeface="Trebuchet MS"/>
              <a:sym typeface="Trebuchet MS"/>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0" name="Shape 440"/>
        <p:cNvGrpSpPr/>
        <p:nvPr/>
      </p:nvGrpSpPr>
      <p:grpSpPr>
        <a:xfrm>
          <a:off x="0" y="0"/>
          <a:ext cx="0" cy="0"/>
          <a:chOff x="0" y="0"/>
          <a:chExt cx="0" cy="0"/>
        </a:xfrm>
      </p:grpSpPr>
      <p:sp>
        <p:nvSpPr>
          <p:cNvPr id="441" name="Shape 441"/>
          <p:cNvSpPr txBox="1"/>
          <p:nvPr>
            <p:ph type="title"/>
          </p:nvPr>
        </p:nvSpPr>
        <p:spPr>
          <a:xfrm>
            <a:off x="457200" y="155628"/>
            <a:ext cx="8229600" cy="10446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sz="4000"/>
              <a:t>Maslow’s Hierarchy of Needs</a:t>
            </a:r>
            <a:endParaRPr sz="4000"/>
          </a:p>
        </p:txBody>
      </p:sp>
      <p:pic>
        <p:nvPicPr>
          <p:cNvPr descr="maslow.png" id="442" name="Shape 442"/>
          <p:cNvPicPr preferRelativeResize="0"/>
          <p:nvPr/>
        </p:nvPicPr>
        <p:blipFill>
          <a:blip r:embed="rId3">
            <a:alphaModFix/>
          </a:blip>
          <a:stretch>
            <a:fillRect/>
          </a:stretch>
        </p:blipFill>
        <p:spPr>
          <a:xfrm>
            <a:off x="1952263" y="1200225"/>
            <a:ext cx="5239475" cy="381930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6" name="Shape 446"/>
        <p:cNvGrpSpPr/>
        <p:nvPr/>
      </p:nvGrpSpPr>
      <p:grpSpPr>
        <a:xfrm>
          <a:off x="0" y="0"/>
          <a:ext cx="0" cy="0"/>
          <a:chOff x="0" y="0"/>
          <a:chExt cx="0" cy="0"/>
        </a:xfrm>
      </p:grpSpPr>
      <p:sp>
        <p:nvSpPr>
          <p:cNvPr id="447" name="Shape 447"/>
          <p:cNvSpPr txBox="1"/>
          <p:nvPr>
            <p:ph type="title"/>
          </p:nvPr>
        </p:nvSpPr>
        <p:spPr>
          <a:xfrm>
            <a:off x="457200" y="155628"/>
            <a:ext cx="8229600" cy="10446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sz="4500"/>
              <a:t>Individuals &amp; Interactions</a:t>
            </a:r>
            <a:endParaRPr/>
          </a:p>
        </p:txBody>
      </p:sp>
      <p:pic>
        <p:nvPicPr>
          <p:cNvPr descr="humans.png" id="448" name="Shape 448"/>
          <p:cNvPicPr preferRelativeResize="0"/>
          <p:nvPr/>
        </p:nvPicPr>
        <p:blipFill>
          <a:blip r:embed="rId3">
            <a:alphaModFix/>
          </a:blip>
          <a:stretch>
            <a:fillRect/>
          </a:stretch>
        </p:blipFill>
        <p:spPr>
          <a:xfrm>
            <a:off x="457200" y="1329475"/>
            <a:ext cx="7530326" cy="334982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2" name="Shape 452"/>
        <p:cNvGrpSpPr/>
        <p:nvPr/>
      </p:nvGrpSpPr>
      <p:grpSpPr>
        <a:xfrm>
          <a:off x="0" y="0"/>
          <a:ext cx="0" cy="0"/>
          <a:chOff x="0" y="0"/>
          <a:chExt cx="0" cy="0"/>
        </a:xfrm>
      </p:grpSpPr>
      <p:sp>
        <p:nvSpPr>
          <p:cNvPr id="453" name="Shape 453"/>
          <p:cNvSpPr txBox="1"/>
          <p:nvPr/>
        </p:nvSpPr>
        <p:spPr>
          <a:xfrm>
            <a:off x="457200" y="155628"/>
            <a:ext cx="8229600" cy="1044600"/>
          </a:xfrm>
          <a:prstGeom prst="rect">
            <a:avLst/>
          </a:prstGeom>
          <a:noFill/>
          <a:ln>
            <a:noFill/>
          </a:ln>
        </p:spPr>
        <p:txBody>
          <a:bodyPr anchorCtr="0" anchor="b" bIns="91425" lIns="91425" spcFirstLastPara="1" rIns="91425" wrap="square" tIns="91425">
            <a:noAutofit/>
          </a:bodyPr>
          <a:lstStyle/>
          <a:p>
            <a:pPr indent="0" lvl="0" marL="0" rtl="0">
              <a:spcBef>
                <a:spcPts val="0"/>
              </a:spcBef>
              <a:spcAft>
                <a:spcPts val="0"/>
              </a:spcAft>
              <a:buNone/>
            </a:pPr>
            <a:r>
              <a:rPr lang="en" sz="4800">
                <a:solidFill>
                  <a:srgbClr val="51535D"/>
                </a:solidFill>
                <a:latin typeface="Trebuchet MS"/>
                <a:ea typeface="Trebuchet MS"/>
                <a:cs typeface="Trebuchet MS"/>
                <a:sym typeface="Trebuchet MS"/>
              </a:rPr>
              <a:t>Marshmallow Challenge</a:t>
            </a:r>
            <a:endParaRPr sz="4800">
              <a:solidFill>
                <a:srgbClr val="51535D"/>
              </a:solidFill>
              <a:latin typeface="Trebuchet MS"/>
              <a:ea typeface="Trebuchet MS"/>
              <a:cs typeface="Trebuchet MS"/>
              <a:sym typeface="Trebuchet MS"/>
            </a:endParaRPr>
          </a:p>
        </p:txBody>
      </p:sp>
      <p:sp>
        <p:nvSpPr>
          <p:cNvPr id="454" name="Shape 454"/>
          <p:cNvSpPr txBox="1"/>
          <p:nvPr/>
        </p:nvSpPr>
        <p:spPr>
          <a:xfrm>
            <a:off x="457200" y="1297780"/>
            <a:ext cx="8229600" cy="3627900"/>
          </a:xfrm>
          <a:prstGeom prst="rect">
            <a:avLst/>
          </a:prstGeom>
          <a:noFill/>
          <a:ln>
            <a:noFill/>
          </a:ln>
        </p:spPr>
        <p:txBody>
          <a:bodyPr anchorCtr="0" anchor="t" bIns="91425" lIns="91425" spcFirstLastPara="1" rIns="91425" wrap="square" tIns="91425">
            <a:noAutofit/>
          </a:bodyPr>
          <a:lstStyle/>
          <a:p>
            <a:pPr indent="0" lvl="0" marL="0" rtl="0">
              <a:spcBef>
                <a:spcPts val="600"/>
              </a:spcBef>
              <a:spcAft>
                <a:spcPts val="0"/>
              </a:spcAft>
              <a:buNone/>
            </a:pPr>
            <a:r>
              <a:rPr lang="en" sz="3000">
                <a:solidFill>
                  <a:srgbClr val="51535D"/>
                </a:solidFill>
                <a:latin typeface="Trebuchet MS"/>
                <a:ea typeface="Trebuchet MS"/>
                <a:cs typeface="Trebuchet MS"/>
                <a:sym typeface="Trebuchet MS"/>
              </a:rPr>
              <a:t>Build the highest tower that</a:t>
            </a:r>
            <a:br>
              <a:rPr lang="en" sz="3000">
                <a:solidFill>
                  <a:srgbClr val="51535D"/>
                </a:solidFill>
                <a:latin typeface="Trebuchet MS"/>
                <a:ea typeface="Trebuchet MS"/>
                <a:cs typeface="Trebuchet MS"/>
                <a:sym typeface="Trebuchet MS"/>
              </a:rPr>
            </a:br>
            <a:r>
              <a:rPr lang="en" sz="3000">
                <a:solidFill>
                  <a:srgbClr val="51535D"/>
                </a:solidFill>
                <a:latin typeface="Trebuchet MS"/>
                <a:ea typeface="Trebuchet MS"/>
                <a:cs typeface="Trebuchet MS"/>
                <a:sym typeface="Trebuchet MS"/>
              </a:rPr>
              <a:t>you can, using:</a:t>
            </a:r>
            <a:endParaRPr sz="600">
              <a:solidFill>
                <a:srgbClr val="51535D"/>
              </a:solidFill>
              <a:latin typeface="Trebuchet MS"/>
              <a:ea typeface="Trebuchet MS"/>
              <a:cs typeface="Trebuchet MS"/>
              <a:sym typeface="Trebuchet MS"/>
            </a:endParaRPr>
          </a:p>
          <a:p>
            <a:pPr indent="0" lvl="0" marL="0" rtl="0">
              <a:spcBef>
                <a:spcPts val="600"/>
              </a:spcBef>
              <a:spcAft>
                <a:spcPts val="0"/>
              </a:spcAft>
              <a:buNone/>
            </a:pPr>
            <a:r>
              <a:t/>
            </a:r>
            <a:endParaRPr sz="600">
              <a:solidFill>
                <a:srgbClr val="51535D"/>
              </a:solidFill>
              <a:latin typeface="Trebuchet MS"/>
              <a:ea typeface="Trebuchet MS"/>
              <a:cs typeface="Trebuchet MS"/>
              <a:sym typeface="Trebuchet MS"/>
            </a:endParaRPr>
          </a:p>
          <a:p>
            <a:pPr indent="-419100" lvl="0" marL="457200" rtl="0">
              <a:spcBef>
                <a:spcPts val="600"/>
              </a:spcBef>
              <a:spcAft>
                <a:spcPts val="0"/>
              </a:spcAft>
              <a:buClr>
                <a:srgbClr val="51535D"/>
              </a:buClr>
              <a:buSzPts val="3000"/>
              <a:buFont typeface="Trebuchet MS"/>
              <a:buChar char="●"/>
            </a:pPr>
            <a:r>
              <a:rPr lang="en" sz="3000">
                <a:solidFill>
                  <a:srgbClr val="51535D"/>
                </a:solidFill>
                <a:latin typeface="Trebuchet MS"/>
                <a:ea typeface="Trebuchet MS"/>
                <a:cs typeface="Trebuchet MS"/>
                <a:sym typeface="Trebuchet MS"/>
              </a:rPr>
              <a:t>Spaghetti</a:t>
            </a:r>
            <a:endParaRPr sz="3000">
              <a:solidFill>
                <a:srgbClr val="51535D"/>
              </a:solidFill>
              <a:latin typeface="Trebuchet MS"/>
              <a:ea typeface="Trebuchet MS"/>
              <a:cs typeface="Trebuchet MS"/>
              <a:sym typeface="Trebuchet MS"/>
            </a:endParaRPr>
          </a:p>
          <a:p>
            <a:pPr indent="-419100" lvl="0" marL="457200" rtl="0">
              <a:spcBef>
                <a:spcPts val="0"/>
              </a:spcBef>
              <a:spcAft>
                <a:spcPts val="0"/>
              </a:spcAft>
              <a:buClr>
                <a:srgbClr val="51535D"/>
              </a:buClr>
              <a:buSzPts val="3000"/>
              <a:buFont typeface="Trebuchet MS"/>
              <a:buChar char="●"/>
            </a:pPr>
            <a:r>
              <a:rPr lang="en" sz="3000">
                <a:solidFill>
                  <a:srgbClr val="51535D"/>
                </a:solidFill>
                <a:latin typeface="Trebuchet MS"/>
                <a:ea typeface="Trebuchet MS"/>
                <a:cs typeface="Trebuchet MS"/>
                <a:sym typeface="Trebuchet MS"/>
              </a:rPr>
              <a:t>String</a:t>
            </a:r>
            <a:endParaRPr sz="3000">
              <a:solidFill>
                <a:srgbClr val="51535D"/>
              </a:solidFill>
              <a:latin typeface="Trebuchet MS"/>
              <a:ea typeface="Trebuchet MS"/>
              <a:cs typeface="Trebuchet MS"/>
              <a:sym typeface="Trebuchet MS"/>
            </a:endParaRPr>
          </a:p>
          <a:p>
            <a:pPr indent="-419100" lvl="0" marL="457200" rtl="0">
              <a:spcBef>
                <a:spcPts val="0"/>
              </a:spcBef>
              <a:spcAft>
                <a:spcPts val="0"/>
              </a:spcAft>
              <a:buClr>
                <a:srgbClr val="51535D"/>
              </a:buClr>
              <a:buSzPts val="3000"/>
              <a:buFont typeface="Trebuchet MS"/>
              <a:buChar char="●"/>
            </a:pPr>
            <a:r>
              <a:rPr lang="en" sz="3000">
                <a:solidFill>
                  <a:srgbClr val="51535D"/>
                </a:solidFill>
                <a:latin typeface="Trebuchet MS"/>
                <a:ea typeface="Trebuchet MS"/>
                <a:cs typeface="Trebuchet MS"/>
                <a:sym typeface="Trebuchet MS"/>
              </a:rPr>
              <a:t>Masking Tape</a:t>
            </a:r>
            <a:endParaRPr sz="3000">
              <a:solidFill>
                <a:srgbClr val="51535D"/>
              </a:solidFill>
              <a:latin typeface="Trebuchet MS"/>
              <a:ea typeface="Trebuchet MS"/>
              <a:cs typeface="Trebuchet MS"/>
              <a:sym typeface="Trebuchet MS"/>
            </a:endParaRPr>
          </a:p>
          <a:p>
            <a:pPr indent="-419100" lvl="0" marL="457200" rtl="0">
              <a:spcBef>
                <a:spcPts val="0"/>
              </a:spcBef>
              <a:spcAft>
                <a:spcPts val="0"/>
              </a:spcAft>
              <a:buClr>
                <a:srgbClr val="51535D"/>
              </a:buClr>
              <a:buSzPts val="3000"/>
              <a:buFont typeface="Trebuchet MS"/>
              <a:buChar char="●"/>
            </a:pPr>
            <a:r>
              <a:rPr lang="en" sz="3000">
                <a:solidFill>
                  <a:srgbClr val="51535D"/>
                </a:solidFill>
                <a:latin typeface="Trebuchet MS"/>
                <a:ea typeface="Trebuchet MS"/>
                <a:cs typeface="Trebuchet MS"/>
                <a:sym typeface="Trebuchet MS"/>
              </a:rPr>
              <a:t>Marshmallow</a:t>
            </a:r>
            <a:endParaRPr sz="3000">
              <a:solidFill>
                <a:srgbClr val="51535D"/>
              </a:solidFill>
              <a:latin typeface="Trebuchet MS"/>
              <a:ea typeface="Trebuchet MS"/>
              <a:cs typeface="Trebuchet MS"/>
              <a:sym typeface="Trebuchet MS"/>
            </a:endParaRPr>
          </a:p>
        </p:txBody>
      </p:sp>
      <p:pic>
        <p:nvPicPr>
          <p:cNvPr descr="staypuft-man6.png" id="455" name="Shape 455"/>
          <p:cNvPicPr preferRelativeResize="0"/>
          <p:nvPr/>
        </p:nvPicPr>
        <p:blipFill>
          <a:blip r:embed="rId3">
            <a:alphaModFix/>
          </a:blip>
          <a:stretch>
            <a:fillRect/>
          </a:stretch>
        </p:blipFill>
        <p:spPr>
          <a:xfrm>
            <a:off x="4513116" y="1200225"/>
            <a:ext cx="4009718" cy="5143501"/>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9" name="Shape 459"/>
        <p:cNvGrpSpPr/>
        <p:nvPr/>
      </p:nvGrpSpPr>
      <p:grpSpPr>
        <a:xfrm>
          <a:off x="0" y="0"/>
          <a:ext cx="0" cy="0"/>
          <a:chOff x="0" y="0"/>
          <a:chExt cx="0" cy="0"/>
        </a:xfrm>
      </p:grpSpPr>
      <p:sp>
        <p:nvSpPr>
          <p:cNvPr id="460" name="Shape 460"/>
          <p:cNvSpPr txBox="1"/>
          <p:nvPr/>
        </p:nvSpPr>
        <p:spPr>
          <a:xfrm>
            <a:off x="457200" y="155628"/>
            <a:ext cx="8229600" cy="1044600"/>
          </a:xfrm>
          <a:prstGeom prst="rect">
            <a:avLst/>
          </a:prstGeom>
          <a:noFill/>
          <a:ln>
            <a:noFill/>
          </a:ln>
        </p:spPr>
        <p:txBody>
          <a:bodyPr anchorCtr="0" anchor="b" bIns="91425" lIns="91425" spcFirstLastPara="1" rIns="91425" wrap="square" tIns="91425">
            <a:noAutofit/>
          </a:bodyPr>
          <a:lstStyle/>
          <a:p>
            <a:pPr indent="0" lvl="0" marL="0" rtl="0">
              <a:spcBef>
                <a:spcPts val="0"/>
              </a:spcBef>
              <a:spcAft>
                <a:spcPts val="0"/>
              </a:spcAft>
              <a:buNone/>
            </a:pPr>
            <a:r>
              <a:rPr lang="en" sz="4800">
                <a:solidFill>
                  <a:srgbClr val="51535D"/>
                </a:solidFill>
                <a:latin typeface="Trebuchet MS"/>
                <a:ea typeface="Trebuchet MS"/>
                <a:cs typeface="Trebuchet MS"/>
                <a:sym typeface="Trebuchet MS"/>
              </a:rPr>
              <a:t>Marshmallow Challenge</a:t>
            </a:r>
            <a:endParaRPr sz="4800">
              <a:solidFill>
                <a:srgbClr val="51535D"/>
              </a:solidFill>
              <a:latin typeface="Trebuchet MS"/>
              <a:ea typeface="Trebuchet MS"/>
              <a:cs typeface="Trebuchet MS"/>
              <a:sym typeface="Trebuchet MS"/>
            </a:endParaRPr>
          </a:p>
        </p:txBody>
      </p:sp>
      <p:sp>
        <p:nvSpPr>
          <p:cNvPr id="461" name="Shape 461"/>
          <p:cNvSpPr txBox="1"/>
          <p:nvPr/>
        </p:nvSpPr>
        <p:spPr>
          <a:xfrm>
            <a:off x="457200" y="1297780"/>
            <a:ext cx="8229600" cy="3627900"/>
          </a:xfrm>
          <a:prstGeom prst="rect">
            <a:avLst/>
          </a:prstGeom>
          <a:noFill/>
          <a:ln>
            <a:noFill/>
          </a:ln>
        </p:spPr>
        <p:txBody>
          <a:bodyPr anchorCtr="0" anchor="t" bIns="91425" lIns="91425" spcFirstLastPara="1" rIns="91425" wrap="square" tIns="91425">
            <a:noAutofit/>
          </a:bodyPr>
          <a:lstStyle/>
          <a:p>
            <a:pPr indent="0" lvl="0" marL="0" rtl="0">
              <a:spcBef>
                <a:spcPts val="600"/>
              </a:spcBef>
              <a:spcAft>
                <a:spcPts val="0"/>
              </a:spcAft>
              <a:buNone/>
            </a:pPr>
            <a:r>
              <a:rPr lang="en" sz="3000">
                <a:solidFill>
                  <a:srgbClr val="51535D"/>
                </a:solidFill>
                <a:latin typeface="Trebuchet MS"/>
                <a:ea typeface="Trebuchet MS"/>
                <a:cs typeface="Trebuchet MS"/>
                <a:sym typeface="Trebuchet MS"/>
              </a:rPr>
              <a:t>What did we learn?</a:t>
            </a:r>
            <a:endParaRPr sz="600">
              <a:solidFill>
                <a:srgbClr val="51535D"/>
              </a:solidFill>
              <a:latin typeface="Trebuchet MS"/>
              <a:ea typeface="Trebuchet MS"/>
              <a:cs typeface="Trebuchet MS"/>
              <a:sym typeface="Trebuchet MS"/>
            </a:endParaRPr>
          </a:p>
          <a:p>
            <a:pPr indent="0" lvl="0" marL="0" rtl="0">
              <a:spcBef>
                <a:spcPts val="600"/>
              </a:spcBef>
              <a:spcAft>
                <a:spcPts val="0"/>
              </a:spcAft>
              <a:buNone/>
            </a:pPr>
            <a:r>
              <a:t/>
            </a:r>
            <a:endParaRPr sz="600">
              <a:solidFill>
                <a:srgbClr val="51535D"/>
              </a:solidFill>
              <a:latin typeface="Trebuchet MS"/>
              <a:ea typeface="Trebuchet MS"/>
              <a:cs typeface="Trebuchet MS"/>
              <a:sym typeface="Trebuchet MS"/>
            </a:endParaRPr>
          </a:p>
          <a:p>
            <a:pPr indent="-419100" lvl="0" marL="457200" rtl="0">
              <a:spcBef>
                <a:spcPts val="600"/>
              </a:spcBef>
              <a:spcAft>
                <a:spcPts val="0"/>
              </a:spcAft>
              <a:buClr>
                <a:srgbClr val="51535D"/>
              </a:buClr>
              <a:buSzPts val="3000"/>
              <a:buFont typeface="Trebuchet MS"/>
              <a:buChar char="●"/>
            </a:pPr>
            <a:r>
              <a:rPr lang="en" sz="3000">
                <a:solidFill>
                  <a:srgbClr val="51535D"/>
                </a:solidFill>
                <a:latin typeface="Trebuchet MS"/>
                <a:ea typeface="Trebuchet MS"/>
                <a:cs typeface="Trebuchet MS"/>
                <a:sym typeface="Trebuchet MS"/>
              </a:rPr>
              <a:t>Prototyping is important</a:t>
            </a:r>
            <a:endParaRPr sz="3000">
              <a:solidFill>
                <a:srgbClr val="51535D"/>
              </a:solidFill>
              <a:latin typeface="Trebuchet MS"/>
              <a:ea typeface="Trebuchet MS"/>
              <a:cs typeface="Trebuchet MS"/>
              <a:sym typeface="Trebuchet MS"/>
            </a:endParaRPr>
          </a:p>
          <a:p>
            <a:pPr indent="-419100" lvl="0" marL="457200" rtl="0">
              <a:spcBef>
                <a:spcPts val="0"/>
              </a:spcBef>
              <a:spcAft>
                <a:spcPts val="0"/>
              </a:spcAft>
              <a:buClr>
                <a:srgbClr val="51535D"/>
              </a:buClr>
              <a:buSzPts val="3000"/>
              <a:buFont typeface="Trebuchet MS"/>
              <a:buChar char="●"/>
            </a:pPr>
            <a:r>
              <a:rPr lang="en" sz="3000">
                <a:solidFill>
                  <a:srgbClr val="51535D"/>
                </a:solidFill>
                <a:latin typeface="Trebuchet MS"/>
                <a:ea typeface="Trebuchet MS"/>
                <a:cs typeface="Trebuchet MS"/>
                <a:sym typeface="Trebuchet MS"/>
              </a:rPr>
              <a:t>Change comes at a cost</a:t>
            </a:r>
            <a:endParaRPr sz="3000">
              <a:solidFill>
                <a:srgbClr val="51535D"/>
              </a:solidFill>
              <a:latin typeface="Trebuchet MS"/>
              <a:ea typeface="Trebuchet MS"/>
              <a:cs typeface="Trebuchet MS"/>
              <a:sym typeface="Trebuchet MS"/>
            </a:endParaRPr>
          </a:p>
          <a:p>
            <a:pPr indent="-419100" lvl="0" marL="457200" rtl="0">
              <a:spcBef>
                <a:spcPts val="0"/>
              </a:spcBef>
              <a:spcAft>
                <a:spcPts val="0"/>
              </a:spcAft>
              <a:buClr>
                <a:srgbClr val="51535D"/>
              </a:buClr>
              <a:buSzPts val="3000"/>
              <a:buFont typeface="Trebuchet MS"/>
              <a:buChar char="●"/>
            </a:pPr>
            <a:r>
              <a:rPr lang="en" sz="3000">
                <a:solidFill>
                  <a:srgbClr val="51535D"/>
                </a:solidFill>
                <a:latin typeface="Trebuchet MS"/>
                <a:ea typeface="Trebuchet MS"/>
                <a:cs typeface="Trebuchet MS"/>
                <a:sym typeface="Trebuchet MS"/>
              </a:rPr>
              <a:t>Collaboration and teamwork is vital</a:t>
            </a:r>
            <a:endParaRPr sz="3000">
              <a:solidFill>
                <a:srgbClr val="51535D"/>
              </a:solidFill>
              <a:latin typeface="Trebuchet MS"/>
              <a:ea typeface="Trebuchet MS"/>
              <a:cs typeface="Trebuchet MS"/>
              <a:sym typeface="Trebuchet MS"/>
            </a:endParaRPr>
          </a:p>
          <a:p>
            <a:pPr indent="-419100" lvl="0" marL="457200" rtl="0">
              <a:spcBef>
                <a:spcPts val="0"/>
              </a:spcBef>
              <a:spcAft>
                <a:spcPts val="0"/>
              </a:spcAft>
              <a:buClr>
                <a:srgbClr val="51535D"/>
              </a:buClr>
              <a:buSzPts val="3000"/>
              <a:buFont typeface="Trebuchet MS"/>
              <a:buChar char="●"/>
            </a:pPr>
            <a:r>
              <a:rPr lang="en" sz="3000">
                <a:solidFill>
                  <a:srgbClr val="51535D"/>
                </a:solidFill>
                <a:latin typeface="Trebuchet MS"/>
                <a:ea typeface="Trebuchet MS"/>
                <a:cs typeface="Trebuchet MS"/>
                <a:sym typeface="Trebuchet MS"/>
              </a:rPr>
              <a:t>Creative thinking makes a difference</a:t>
            </a:r>
            <a:endParaRPr sz="3000">
              <a:solidFill>
                <a:srgbClr val="51535D"/>
              </a:solidFill>
              <a:latin typeface="Trebuchet MS"/>
              <a:ea typeface="Trebuchet MS"/>
              <a:cs typeface="Trebuchet MS"/>
              <a:sym typeface="Trebuchet MS"/>
            </a:endParaRPr>
          </a:p>
          <a:p>
            <a:pPr indent="-419100" lvl="0" marL="457200" rtl="0">
              <a:spcBef>
                <a:spcPts val="0"/>
              </a:spcBef>
              <a:spcAft>
                <a:spcPts val="0"/>
              </a:spcAft>
              <a:buClr>
                <a:srgbClr val="51535D"/>
              </a:buClr>
              <a:buSzPts val="3000"/>
              <a:buFont typeface="Trebuchet MS"/>
              <a:buChar char="●"/>
            </a:pPr>
            <a:r>
              <a:rPr lang="en" sz="3000">
                <a:solidFill>
                  <a:srgbClr val="51535D"/>
                </a:solidFill>
                <a:latin typeface="Trebuchet MS"/>
                <a:ea typeface="Trebuchet MS"/>
                <a:cs typeface="Trebuchet MS"/>
                <a:sym typeface="Trebuchet MS"/>
              </a:rPr>
              <a:t>Find out what </a:t>
            </a:r>
            <a:r>
              <a:rPr b="1" i="1" lang="en" sz="3000">
                <a:solidFill>
                  <a:srgbClr val="51535D"/>
                </a:solidFill>
                <a:latin typeface="Trebuchet MS"/>
                <a:ea typeface="Trebuchet MS"/>
                <a:cs typeface="Trebuchet MS"/>
                <a:sym typeface="Trebuchet MS"/>
              </a:rPr>
              <a:t>your</a:t>
            </a:r>
            <a:r>
              <a:rPr lang="en" sz="3000">
                <a:solidFill>
                  <a:srgbClr val="51535D"/>
                </a:solidFill>
                <a:latin typeface="Trebuchet MS"/>
                <a:ea typeface="Trebuchet MS"/>
                <a:cs typeface="Trebuchet MS"/>
                <a:sym typeface="Trebuchet MS"/>
              </a:rPr>
              <a:t> marshmallow is</a:t>
            </a:r>
            <a:endParaRPr sz="3000">
              <a:solidFill>
                <a:srgbClr val="51535D"/>
              </a:solidFill>
              <a:latin typeface="Trebuchet MS"/>
              <a:ea typeface="Trebuchet MS"/>
              <a:cs typeface="Trebuchet MS"/>
              <a:sym typeface="Trebuchet MS"/>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5" name="Shape 465"/>
        <p:cNvGrpSpPr/>
        <p:nvPr/>
      </p:nvGrpSpPr>
      <p:grpSpPr>
        <a:xfrm>
          <a:off x="0" y="0"/>
          <a:ext cx="0" cy="0"/>
          <a:chOff x="0" y="0"/>
          <a:chExt cx="0" cy="0"/>
        </a:xfrm>
      </p:grpSpPr>
      <p:pic>
        <p:nvPicPr>
          <p:cNvPr descr="529e5ed802554.image.gif" id="466" name="Shape 466"/>
          <p:cNvPicPr preferRelativeResize="0"/>
          <p:nvPr/>
        </p:nvPicPr>
        <p:blipFill>
          <a:blip r:embed="rId3">
            <a:alphaModFix/>
          </a:blip>
          <a:stretch>
            <a:fillRect/>
          </a:stretch>
        </p:blipFill>
        <p:spPr>
          <a:xfrm>
            <a:off x="867163" y="1731663"/>
            <a:ext cx="4124325" cy="2619375"/>
          </a:xfrm>
          <a:prstGeom prst="rect">
            <a:avLst/>
          </a:prstGeom>
          <a:noFill/>
          <a:ln>
            <a:noFill/>
          </a:ln>
        </p:spPr>
      </p:pic>
      <p:pic>
        <p:nvPicPr>
          <p:cNvPr descr="docs.png" id="467" name="Shape 467"/>
          <p:cNvPicPr preferRelativeResize="0"/>
          <p:nvPr/>
        </p:nvPicPr>
        <p:blipFill>
          <a:blip r:embed="rId4">
            <a:alphaModFix/>
          </a:blip>
          <a:stretch>
            <a:fillRect/>
          </a:stretch>
        </p:blipFill>
        <p:spPr>
          <a:xfrm>
            <a:off x="5423600" y="2154075"/>
            <a:ext cx="2853249" cy="2196976"/>
          </a:xfrm>
          <a:prstGeom prst="rect">
            <a:avLst/>
          </a:prstGeom>
          <a:noFill/>
          <a:ln>
            <a:noFill/>
          </a:ln>
        </p:spPr>
      </p:pic>
      <p:sp>
        <p:nvSpPr>
          <p:cNvPr id="468" name="Shape 468"/>
          <p:cNvSpPr txBox="1"/>
          <p:nvPr>
            <p:ph type="title"/>
          </p:nvPr>
        </p:nvSpPr>
        <p:spPr>
          <a:xfrm>
            <a:off x="457200" y="155625"/>
            <a:ext cx="7038300" cy="10446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sz="4500"/>
              <a:t>Customer Collaboration</a:t>
            </a:r>
            <a:endParaRPr sz="4500"/>
          </a:p>
        </p:txBody>
      </p:sp>
      <p:sp>
        <p:nvSpPr>
          <p:cNvPr id="469" name="Shape 469"/>
          <p:cNvSpPr txBox="1"/>
          <p:nvPr>
            <p:ph idx="1" type="body"/>
          </p:nvPr>
        </p:nvSpPr>
        <p:spPr>
          <a:xfrm>
            <a:off x="2901800" y="858375"/>
            <a:ext cx="4774800" cy="873300"/>
          </a:xfrm>
          <a:prstGeom prst="rect">
            <a:avLst/>
          </a:prstGeom>
        </p:spPr>
        <p:txBody>
          <a:bodyPr anchorCtr="0" anchor="t" bIns="91425" lIns="91425" spcFirstLastPara="1" rIns="91425" wrap="square" tIns="91425">
            <a:noAutofit/>
          </a:bodyPr>
          <a:lstStyle/>
          <a:p>
            <a:pPr indent="0" lvl="0" marL="0" rtl="0" algn="r">
              <a:spcBef>
                <a:spcPts val="600"/>
              </a:spcBef>
              <a:spcAft>
                <a:spcPts val="0"/>
              </a:spcAft>
              <a:buNone/>
            </a:pPr>
            <a:r>
              <a:rPr i="1" lang="en"/>
              <a:t>Over Contract Negotiation </a:t>
            </a:r>
            <a:endParaRPr i="1"/>
          </a:p>
        </p:txBody>
      </p:sp>
      <p:pic>
        <p:nvPicPr>
          <p:cNvPr descr="tick.png" id="470" name="Shape 470"/>
          <p:cNvPicPr preferRelativeResize="0"/>
          <p:nvPr/>
        </p:nvPicPr>
        <p:blipFill>
          <a:blip r:embed="rId5">
            <a:alphaModFix/>
          </a:blip>
          <a:stretch>
            <a:fillRect/>
          </a:stretch>
        </p:blipFill>
        <p:spPr>
          <a:xfrm>
            <a:off x="2920792" y="3405975"/>
            <a:ext cx="948875" cy="945075"/>
          </a:xfrm>
          <a:prstGeom prst="rect">
            <a:avLst/>
          </a:prstGeom>
          <a:noFill/>
          <a:ln>
            <a:noFill/>
          </a:ln>
        </p:spPr>
      </p:pic>
      <p:pic>
        <p:nvPicPr>
          <p:cNvPr descr="cross.png" id="471" name="Shape 471"/>
          <p:cNvPicPr preferRelativeResize="0"/>
          <p:nvPr/>
        </p:nvPicPr>
        <p:blipFill>
          <a:blip r:embed="rId6">
            <a:alphaModFix/>
          </a:blip>
          <a:stretch>
            <a:fillRect/>
          </a:stretch>
        </p:blipFill>
        <p:spPr>
          <a:xfrm>
            <a:off x="5765550" y="3253475"/>
            <a:ext cx="948875" cy="9488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1"/>
                                        </p:tgtEl>
                                        <p:attrNameLst>
                                          <p:attrName>style.visibility</p:attrName>
                                        </p:attrNameLst>
                                      </p:cBhvr>
                                      <p:to>
                                        <p:strVal val="visible"/>
                                      </p:to>
                                    </p:set>
                                    <p:animEffect filter="fade" transition="in">
                                      <p:cBhvr>
                                        <p:cTn dur="1000"/>
                                        <p:tgtEl>
                                          <p:spTgt spid="47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0"/>
                                        </p:tgtEl>
                                        <p:attrNameLst>
                                          <p:attrName>style.visibility</p:attrName>
                                        </p:attrNameLst>
                                      </p:cBhvr>
                                      <p:to>
                                        <p:strVal val="visible"/>
                                      </p:to>
                                    </p:set>
                                    <p:animEffect filter="fade" transition="in">
                                      <p:cBhvr>
                                        <p:cTn dur="1000"/>
                                        <p:tgtEl>
                                          <p:spTgt spid="47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9" name="Shape 149"/>
        <p:cNvGrpSpPr/>
        <p:nvPr/>
      </p:nvGrpSpPr>
      <p:grpSpPr>
        <a:xfrm>
          <a:off x="0" y="0"/>
          <a:ext cx="0" cy="0"/>
          <a:chOff x="0" y="0"/>
          <a:chExt cx="0" cy="0"/>
        </a:xfrm>
      </p:grpSpPr>
      <p:sp>
        <p:nvSpPr>
          <p:cNvPr id="150" name="Shape 150"/>
          <p:cNvSpPr txBox="1"/>
          <p:nvPr>
            <p:ph type="title"/>
          </p:nvPr>
        </p:nvSpPr>
        <p:spPr>
          <a:xfrm>
            <a:off x="457200" y="155628"/>
            <a:ext cx="8229600" cy="10446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a:t>Learning Objectives</a:t>
            </a:r>
            <a:endParaRPr/>
          </a:p>
        </p:txBody>
      </p:sp>
      <p:sp>
        <p:nvSpPr>
          <p:cNvPr id="151" name="Shape 151"/>
          <p:cNvSpPr txBox="1"/>
          <p:nvPr>
            <p:ph idx="1" type="body"/>
          </p:nvPr>
        </p:nvSpPr>
        <p:spPr>
          <a:xfrm>
            <a:off x="457200" y="1297780"/>
            <a:ext cx="8229600" cy="3627900"/>
          </a:xfrm>
          <a:prstGeom prst="rect">
            <a:avLst/>
          </a:prstGeom>
        </p:spPr>
        <p:txBody>
          <a:bodyPr anchorCtr="0" anchor="t" bIns="91425" lIns="91425" spcFirstLastPara="1" rIns="91425" wrap="square" tIns="91425">
            <a:noAutofit/>
          </a:bodyPr>
          <a:lstStyle/>
          <a:p>
            <a:pPr indent="0" lvl="0" marL="0" rtl="0">
              <a:spcBef>
                <a:spcPts val="0"/>
              </a:spcBef>
              <a:spcAft>
                <a:spcPts val="0"/>
              </a:spcAft>
              <a:buClr>
                <a:schemeClr val="dk1"/>
              </a:buClr>
              <a:buSzPts val="1100"/>
              <a:buFont typeface="Arial"/>
              <a:buNone/>
            </a:pPr>
            <a:r>
              <a:rPr lang="en" sz="2000"/>
              <a:t>By the end of the course you should be able to:</a:t>
            </a:r>
            <a:endParaRPr sz="2000"/>
          </a:p>
          <a:p>
            <a:pPr indent="0" lvl="0" marL="0" rtl="0">
              <a:spcBef>
                <a:spcPts val="0"/>
              </a:spcBef>
              <a:spcAft>
                <a:spcPts val="0"/>
              </a:spcAft>
              <a:buClr>
                <a:schemeClr val="dk1"/>
              </a:buClr>
              <a:buSzPts val="1100"/>
              <a:buFont typeface="Arial"/>
              <a:buNone/>
            </a:pPr>
            <a:r>
              <a:t/>
            </a:r>
            <a:endParaRPr sz="2000"/>
          </a:p>
          <a:p>
            <a:pPr indent="-355600" lvl="0" marL="457200" rtl="0">
              <a:spcBef>
                <a:spcPts val="0"/>
              </a:spcBef>
              <a:spcAft>
                <a:spcPts val="0"/>
              </a:spcAft>
              <a:buClr>
                <a:schemeClr val="dk2"/>
              </a:buClr>
              <a:buSzPts val="2000"/>
              <a:buFont typeface="Trebuchet MS"/>
              <a:buChar char="●"/>
            </a:pPr>
            <a:r>
              <a:rPr lang="en" sz="2000"/>
              <a:t>Recall the origins of Agile methods</a:t>
            </a:r>
            <a:endParaRPr sz="2000"/>
          </a:p>
          <a:p>
            <a:pPr indent="-355600" lvl="0" marL="457200" rtl="0">
              <a:spcBef>
                <a:spcPts val="0"/>
              </a:spcBef>
              <a:spcAft>
                <a:spcPts val="0"/>
              </a:spcAft>
              <a:buClr>
                <a:schemeClr val="dk2"/>
              </a:buClr>
              <a:buSzPts val="2000"/>
              <a:buFont typeface="Trebuchet MS"/>
              <a:buChar char="●"/>
            </a:pPr>
            <a:r>
              <a:rPr lang="en" sz="2000"/>
              <a:t>Understand and apply the core values and principles of Agile methods</a:t>
            </a:r>
            <a:endParaRPr sz="2000"/>
          </a:p>
          <a:p>
            <a:pPr indent="-355600" lvl="0" marL="457200" rtl="0">
              <a:spcBef>
                <a:spcPts val="0"/>
              </a:spcBef>
              <a:spcAft>
                <a:spcPts val="0"/>
              </a:spcAft>
              <a:buClr>
                <a:schemeClr val="dk2"/>
              </a:buClr>
              <a:buSzPts val="2000"/>
              <a:buFont typeface="Trebuchet MS"/>
              <a:buChar char="●"/>
            </a:pPr>
            <a:r>
              <a:rPr lang="en" sz="2000"/>
              <a:t>Know the difference between the defined process and the empirical processes used in Agile</a:t>
            </a:r>
            <a:endParaRPr sz="2000"/>
          </a:p>
          <a:p>
            <a:pPr indent="-355600" lvl="0" marL="457200" rtl="0">
              <a:spcBef>
                <a:spcPts val="0"/>
              </a:spcBef>
              <a:spcAft>
                <a:spcPts val="0"/>
              </a:spcAft>
              <a:buClr>
                <a:schemeClr val="dk2"/>
              </a:buClr>
              <a:buSzPts val="2000"/>
              <a:buFont typeface="Trebuchet MS"/>
              <a:buChar char="●"/>
            </a:pPr>
            <a:r>
              <a:rPr lang="en" sz="2000"/>
              <a:t>Explain the issues identified in the traditional / waterfall approach</a:t>
            </a:r>
            <a:endParaRPr sz="2000"/>
          </a:p>
          <a:p>
            <a:pPr indent="-355600" lvl="0" marL="457200" rtl="0">
              <a:spcBef>
                <a:spcPts val="0"/>
              </a:spcBef>
              <a:spcAft>
                <a:spcPts val="0"/>
              </a:spcAft>
              <a:buClr>
                <a:schemeClr val="dk2"/>
              </a:buClr>
              <a:buSzPts val="2000"/>
              <a:buFont typeface="Trebuchet MS"/>
              <a:buChar char="●"/>
            </a:pPr>
            <a:r>
              <a:rPr lang="en" sz="2000"/>
              <a:t>Recognise myths that are often attributed with Agile practices</a:t>
            </a:r>
            <a:endParaRPr sz="2000"/>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5" name="Shape 475"/>
        <p:cNvGrpSpPr/>
        <p:nvPr/>
      </p:nvGrpSpPr>
      <p:grpSpPr>
        <a:xfrm>
          <a:off x="0" y="0"/>
          <a:ext cx="0" cy="0"/>
          <a:chOff x="0" y="0"/>
          <a:chExt cx="0" cy="0"/>
        </a:xfrm>
      </p:grpSpPr>
      <p:sp>
        <p:nvSpPr>
          <p:cNvPr id="476" name="Shape 476"/>
          <p:cNvSpPr txBox="1"/>
          <p:nvPr>
            <p:ph type="title"/>
          </p:nvPr>
        </p:nvSpPr>
        <p:spPr>
          <a:xfrm>
            <a:off x="457200" y="155628"/>
            <a:ext cx="8229600" cy="10446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a:t>Team Collaboration</a:t>
            </a:r>
            <a:endParaRPr/>
          </a:p>
        </p:txBody>
      </p:sp>
      <p:sp>
        <p:nvSpPr>
          <p:cNvPr id="477" name="Shape 477"/>
          <p:cNvSpPr txBox="1"/>
          <p:nvPr>
            <p:ph idx="1" type="body"/>
          </p:nvPr>
        </p:nvSpPr>
        <p:spPr>
          <a:xfrm>
            <a:off x="457200" y="1297780"/>
            <a:ext cx="8229600" cy="3627900"/>
          </a:xfrm>
          <a:prstGeom prst="rect">
            <a:avLst/>
          </a:prstGeom>
        </p:spPr>
        <p:txBody>
          <a:bodyPr anchorCtr="0" anchor="t" bIns="91425" lIns="91425" spcFirstLastPara="1" rIns="91425" wrap="square" tIns="91425">
            <a:noAutofit/>
          </a:bodyPr>
          <a:lstStyle/>
          <a:p>
            <a:pPr indent="-381000" lvl="0" marL="457200" rtl="0">
              <a:lnSpc>
                <a:spcPct val="115000"/>
              </a:lnSpc>
              <a:spcBef>
                <a:spcPts val="600"/>
              </a:spcBef>
              <a:spcAft>
                <a:spcPts val="0"/>
              </a:spcAft>
              <a:buSzPts val="2400"/>
              <a:buChar char="●"/>
            </a:pPr>
            <a:r>
              <a:rPr lang="en" sz="2400"/>
              <a:t>Co-located, where possible, is vital</a:t>
            </a:r>
            <a:endParaRPr sz="2400"/>
          </a:p>
          <a:p>
            <a:pPr indent="-381000" lvl="0" marL="457200" rtl="0">
              <a:lnSpc>
                <a:spcPct val="115000"/>
              </a:lnSpc>
              <a:spcBef>
                <a:spcPts val="0"/>
              </a:spcBef>
              <a:spcAft>
                <a:spcPts val="0"/>
              </a:spcAft>
              <a:buSzPts val="2400"/>
              <a:buChar char="●"/>
            </a:pPr>
            <a:r>
              <a:rPr lang="en" sz="2400"/>
              <a:t>Face to Face is the best form of communication</a:t>
            </a:r>
            <a:endParaRPr sz="2400"/>
          </a:p>
          <a:p>
            <a:pPr indent="-381000" lvl="0" marL="457200" rtl="0">
              <a:lnSpc>
                <a:spcPct val="115000"/>
              </a:lnSpc>
              <a:spcBef>
                <a:spcPts val="0"/>
              </a:spcBef>
              <a:spcAft>
                <a:spcPts val="0"/>
              </a:spcAft>
              <a:buSzPts val="2400"/>
              <a:buChar char="●"/>
            </a:pPr>
            <a:r>
              <a:rPr lang="en" sz="2400"/>
              <a:t>Stronger teams will form with collaboration</a:t>
            </a:r>
            <a:endParaRPr sz="2400"/>
          </a:p>
          <a:p>
            <a:pPr indent="-381000" lvl="0" marL="457200" rtl="0">
              <a:lnSpc>
                <a:spcPct val="115000"/>
              </a:lnSpc>
              <a:spcBef>
                <a:spcPts val="0"/>
              </a:spcBef>
              <a:spcAft>
                <a:spcPts val="0"/>
              </a:spcAft>
              <a:buSzPts val="2400"/>
              <a:buChar char="●"/>
            </a:pPr>
            <a:r>
              <a:rPr lang="en" sz="2400"/>
              <a:t>Trust is built</a:t>
            </a:r>
            <a:endParaRPr sz="2400"/>
          </a:p>
          <a:p>
            <a:pPr indent="-381000" lvl="0" marL="457200" rtl="0">
              <a:lnSpc>
                <a:spcPct val="115000"/>
              </a:lnSpc>
              <a:spcBef>
                <a:spcPts val="0"/>
              </a:spcBef>
              <a:spcAft>
                <a:spcPts val="0"/>
              </a:spcAft>
              <a:buSzPts val="2400"/>
              <a:buChar char="●"/>
            </a:pPr>
            <a:r>
              <a:rPr lang="en" sz="2400"/>
              <a:t>Client/Customer is part of the team</a:t>
            </a:r>
            <a:endParaRPr sz="2400"/>
          </a:p>
          <a:p>
            <a:pPr indent="-381000" lvl="0" marL="457200">
              <a:lnSpc>
                <a:spcPct val="115000"/>
              </a:lnSpc>
              <a:spcBef>
                <a:spcPts val="0"/>
              </a:spcBef>
              <a:spcAft>
                <a:spcPts val="0"/>
              </a:spcAft>
              <a:buSzPts val="2400"/>
              <a:buChar char="●"/>
            </a:pPr>
            <a:r>
              <a:rPr lang="en" sz="2400"/>
              <a:t>Tools like JIRA, Slack, etc can help but should not be relied upon for collaboration</a:t>
            </a:r>
            <a:endParaRPr sz="2400"/>
          </a:p>
          <a:p>
            <a:pPr indent="0" lvl="0" marL="0">
              <a:spcBef>
                <a:spcPts val="600"/>
              </a:spcBef>
              <a:spcAft>
                <a:spcPts val="0"/>
              </a:spcAft>
              <a:buClr>
                <a:schemeClr val="dk1"/>
              </a:buClr>
              <a:buSzPts val="1100"/>
              <a:buFont typeface="Arial"/>
              <a:buNone/>
            </a:pPr>
            <a:r>
              <a:t/>
            </a:r>
            <a:endParaRPr/>
          </a:p>
          <a:p>
            <a:pPr indent="0" lvl="0" marL="0">
              <a:spcBef>
                <a:spcPts val="600"/>
              </a:spcBef>
              <a:spcAft>
                <a:spcPts val="0"/>
              </a:spcAft>
              <a:buNone/>
            </a:pPr>
            <a:r>
              <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1" name="Shape 481"/>
        <p:cNvGrpSpPr/>
        <p:nvPr/>
      </p:nvGrpSpPr>
      <p:grpSpPr>
        <a:xfrm>
          <a:off x="0" y="0"/>
          <a:ext cx="0" cy="0"/>
          <a:chOff x="0" y="0"/>
          <a:chExt cx="0" cy="0"/>
        </a:xfrm>
      </p:grpSpPr>
      <p:sp>
        <p:nvSpPr>
          <p:cNvPr id="482" name="Shape 482"/>
          <p:cNvSpPr txBox="1"/>
          <p:nvPr>
            <p:ph type="title"/>
          </p:nvPr>
        </p:nvSpPr>
        <p:spPr>
          <a:xfrm>
            <a:off x="457200" y="155628"/>
            <a:ext cx="8229600" cy="10446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Agile Manifesto</a:t>
            </a:r>
            <a:endParaRPr/>
          </a:p>
        </p:txBody>
      </p:sp>
      <p:sp>
        <p:nvSpPr>
          <p:cNvPr id="483" name="Shape 483"/>
          <p:cNvSpPr txBox="1"/>
          <p:nvPr>
            <p:ph idx="1" type="body"/>
          </p:nvPr>
        </p:nvSpPr>
        <p:spPr>
          <a:xfrm>
            <a:off x="457200" y="1297780"/>
            <a:ext cx="8229600" cy="36279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800"/>
              <a:t>“We are uncovering better ways of developing software by doing it and helping others do it.”</a:t>
            </a:r>
            <a:endParaRPr sz="1800"/>
          </a:p>
          <a:p>
            <a:pPr indent="0" lvl="0" marL="0" rtl="0" algn="ctr">
              <a:lnSpc>
                <a:spcPct val="115000"/>
              </a:lnSpc>
              <a:spcBef>
                <a:spcPts val="0"/>
              </a:spcBef>
              <a:spcAft>
                <a:spcPts val="0"/>
              </a:spcAft>
              <a:buNone/>
            </a:pPr>
            <a:r>
              <a:t/>
            </a:r>
            <a:endParaRPr sz="1800"/>
          </a:p>
          <a:p>
            <a:pPr indent="0" lvl="0" marL="0" rtl="0" algn="ctr">
              <a:lnSpc>
                <a:spcPct val="115000"/>
              </a:lnSpc>
              <a:spcBef>
                <a:spcPts val="0"/>
              </a:spcBef>
              <a:spcAft>
                <a:spcPts val="0"/>
              </a:spcAft>
              <a:buNone/>
            </a:pPr>
            <a:r>
              <a:rPr lang="en" sz="1800"/>
              <a:t>Through this work we have come to value:</a:t>
            </a:r>
            <a:endParaRPr sz="1800"/>
          </a:p>
          <a:p>
            <a:pPr indent="0" lvl="0" marL="0" rtl="0" algn="ctr">
              <a:lnSpc>
                <a:spcPct val="115000"/>
              </a:lnSpc>
              <a:spcBef>
                <a:spcPts val="0"/>
              </a:spcBef>
              <a:spcAft>
                <a:spcPts val="0"/>
              </a:spcAft>
              <a:buNone/>
            </a:pPr>
            <a:r>
              <a:rPr b="1" lang="en" sz="1800">
                <a:solidFill>
                  <a:srgbClr val="6AA84F"/>
                </a:solidFill>
              </a:rPr>
              <a:t>Individuals and interactions</a:t>
            </a:r>
            <a:r>
              <a:rPr lang="en" sz="1800"/>
              <a:t> </a:t>
            </a:r>
            <a:r>
              <a:rPr i="1" lang="en" sz="1800"/>
              <a:t>over</a:t>
            </a:r>
            <a:r>
              <a:rPr lang="en" sz="1800"/>
              <a:t> </a:t>
            </a:r>
            <a:r>
              <a:rPr b="1" lang="en" sz="1800"/>
              <a:t>processes and tools</a:t>
            </a:r>
            <a:endParaRPr b="1" sz="1800"/>
          </a:p>
          <a:p>
            <a:pPr indent="0" lvl="0" marL="0" rtl="0" algn="ctr">
              <a:lnSpc>
                <a:spcPct val="115000"/>
              </a:lnSpc>
              <a:spcBef>
                <a:spcPts val="0"/>
              </a:spcBef>
              <a:spcAft>
                <a:spcPts val="0"/>
              </a:spcAft>
              <a:buNone/>
            </a:pPr>
            <a:r>
              <a:rPr b="1" lang="en" sz="1800">
                <a:solidFill>
                  <a:srgbClr val="6AA84F"/>
                </a:solidFill>
              </a:rPr>
              <a:t>Working software</a:t>
            </a:r>
            <a:r>
              <a:rPr lang="en" sz="1800"/>
              <a:t> </a:t>
            </a:r>
            <a:r>
              <a:rPr i="1" lang="en" sz="1800"/>
              <a:t>over</a:t>
            </a:r>
            <a:r>
              <a:rPr lang="en" sz="1800"/>
              <a:t> </a:t>
            </a:r>
            <a:r>
              <a:rPr b="1" lang="en" sz="1800"/>
              <a:t>comprehensive documentation</a:t>
            </a:r>
            <a:endParaRPr b="1" sz="1800"/>
          </a:p>
          <a:p>
            <a:pPr indent="0" lvl="0" marL="0" rtl="0" algn="ctr">
              <a:lnSpc>
                <a:spcPct val="115000"/>
              </a:lnSpc>
              <a:spcBef>
                <a:spcPts val="0"/>
              </a:spcBef>
              <a:spcAft>
                <a:spcPts val="0"/>
              </a:spcAft>
              <a:buNone/>
            </a:pPr>
            <a:r>
              <a:rPr b="1" lang="en" sz="1800">
                <a:solidFill>
                  <a:srgbClr val="6AA84F"/>
                </a:solidFill>
              </a:rPr>
              <a:t>Customer collaboration</a:t>
            </a:r>
            <a:r>
              <a:rPr lang="en" sz="1800"/>
              <a:t> </a:t>
            </a:r>
            <a:r>
              <a:rPr i="1" lang="en" sz="1800"/>
              <a:t>over</a:t>
            </a:r>
            <a:r>
              <a:rPr lang="en" sz="1800"/>
              <a:t> </a:t>
            </a:r>
            <a:r>
              <a:rPr b="1" lang="en" sz="1800"/>
              <a:t>contract negotiation</a:t>
            </a:r>
            <a:endParaRPr b="1" sz="1800"/>
          </a:p>
          <a:p>
            <a:pPr indent="0" lvl="0" marL="0" rtl="0" algn="ctr">
              <a:lnSpc>
                <a:spcPct val="115000"/>
              </a:lnSpc>
              <a:spcBef>
                <a:spcPts val="0"/>
              </a:spcBef>
              <a:spcAft>
                <a:spcPts val="0"/>
              </a:spcAft>
              <a:buNone/>
            </a:pPr>
            <a:r>
              <a:rPr b="1" lang="en" sz="1800">
                <a:solidFill>
                  <a:srgbClr val="6AA84F"/>
                </a:solidFill>
              </a:rPr>
              <a:t>Responding to change</a:t>
            </a:r>
            <a:r>
              <a:rPr lang="en" sz="1800"/>
              <a:t> </a:t>
            </a:r>
            <a:r>
              <a:rPr i="1" lang="en" sz="1800"/>
              <a:t>over</a:t>
            </a:r>
            <a:r>
              <a:rPr lang="en" sz="1800"/>
              <a:t> </a:t>
            </a:r>
            <a:r>
              <a:rPr b="1" lang="en" sz="1800"/>
              <a:t>following a plan</a:t>
            </a:r>
            <a:endParaRPr b="1" sz="1800"/>
          </a:p>
          <a:p>
            <a:pPr indent="0" lvl="0" marL="0" rtl="0" algn="ctr">
              <a:lnSpc>
                <a:spcPct val="115000"/>
              </a:lnSpc>
              <a:spcBef>
                <a:spcPts val="0"/>
              </a:spcBef>
              <a:spcAft>
                <a:spcPts val="0"/>
              </a:spcAft>
              <a:buNone/>
            </a:pPr>
            <a:r>
              <a:t/>
            </a:r>
            <a:endParaRPr sz="1800"/>
          </a:p>
          <a:p>
            <a:pPr indent="0" lvl="0" marL="0" rtl="0" algn="ctr">
              <a:lnSpc>
                <a:spcPct val="115000"/>
              </a:lnSpc>
              <a:spcBef>
                <a:spcPts val="0"/>
              </a:spcBef>
              <a:spcAft>
                <a:spcPts val="0"/>
              </a:spcAft>
              <a:buNone/>
            </a:pPr>
            <a:r>
              <a:rPr lang="en" sz="1800"/>
              <a:t>“That is, while there is value in the items on the right, we value the items on the left more.”</a:t>
            </a:r>
            <a:endParaRPr sz="1800"/>
          </a:p>
          <a:p>
            <a:pPr indent="0" lvl="0" marL="0" rtl="0">
              <a:spcBef>
                <a:spcPts val="600"/>
              </a:spcBef>
              <a:spcAft>
                <a:spcPts val="0"/>
              </a:spcAft>
              <a:buNone/>
            </a:pPr>
            <a:r>
              <a:t/>
            </a:r>
            <a:endParaRPr/>
          </a:p>
        </p:txBody>
      </p:sp>
      <p:pic>
        <p:nvPicPr>
          <p:cNvPr descr="Censored72.300wide.gif" id="484" name="Shape 484"/>
          <p:cNvPicPr preferRelativeResize="0"/>
          <p:nvPr/>
        </p:nvPicPr>
        <p:blipFill>
          <a:blip r:embed="rId3">
            <a:alphaModFix/>
          </a:blip>
          <a:stretch>
            <a:fillRect/>
          </a:stretch>
        </p:blipFill>
        <p:spPr>
          <a:xfrm rot="-646672">
            <a:off x="5284875" y="2397100"/>
            <a:ext cx="2238250" cy="753550"/>
          </a:xfrm>
          <a:prstGeom prst="rect">
            <a:avLst/>
          </a:prstGeom>
          <a:noFill/>
          <a:ln>
            <a:noFill/>
          </a:ln>
        </p:spPr>
      </p:pic>
      <p:pic>
        <p:nvPicPr>
          <p:cNvPr descr="Censored72.300wide.gif" id="485" name="Shape 485"/>
          <p:cNvPicPr preferRelativeResize="0"/>
          <p:nvPr/>
        </p:nvPicPr>
        <p:blipFill>
          <a:blip r:embed="rId3">
            <a:alphaModFix/>
          </a:blip>
          <a:stretch>
            <a:fillRect/>
          </a:stretch>
        </p:blipFill>
        <p:spPr>
          <a:xfrm rot="-549534">
            <a:off x="4507505" y="2734963"/>
            <a:ext cx="2857309" cy="753520"/>
          </a:xfrm>
          <a:prstGeom prst="rect">
            <a:avLst/>
          </a:prstGeom>
          <a:noFill/>
          <a:ln>
            <a:noFill/>
          </a:ln>
        </p:spPr>
      </p:pic>
      <p:pic>
        <p:nvPicPr>
          <p:cNvPr descr="Censored72.300wide.gif" id="486" name="Shape 486"/>
          <p:cNvPicPr preferRelativeResize="0"/>
          <p:nvPr/>
        </p:nvPicPr>
        <p:blipFill>
          <a:blip r:embed="rId3">
            <a:alphaModFix/>
          </a:blip>
          <a:stretch>
            <a:fillRect/>
          </a:stretch>
        </p:blipFill>
        <p:spPr>
          <a:xfrm rot="-646672">
            <a:off x="5117600" y="3028125"/>
            <a:ext cx="2238250" cy="753550"/>
          </a:xfrm>
          <a:prstGeom prst="rect">
            <a:avLst/>
          </a:prstGeom>
          <a:noFill/>
          <a:ln>
            <a:noFill/>
          </a:ln>
        </p:spPr>
      </p:pic>
      <p:pic>
        <p:nvPicPr>
          <p:cNvPr descr="Censored72.300wide.gif" id="487" name="Shape 487"/>
          <p:cNvPicPr preferRelativeResize="0"/>
          <p:nvPr/>
        </p:nvPicPr>
        <p:blipFill>
          <a:blip r:embed="rId3">
            <a:alphaModFix/>
          </a:blip>
          <a:stretch>
            <a:fillRect/>
          </a:stretch>
        </p:blipFill>
        <p:spPr>
          <a:xfrm rot="-646672">
            <a:off x="5013525" y="3376275"/>
            <a:ext cx="2238250" cy="7535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484"/>
                                        </p:tgtEl>
                                      </p:cBhvr>
                                    </p:animEffect>
                                    <p:set>
                                      <p:cBhvr>
                                        <p:cTn dur="1" fill="hold">
                                          <p:stCondLst>
                                            <p:cond delay="1000"/>
                                          </p:stCondLst>
                                        </p:cTn>
                                        <p:tgtEl>
                                          <p:spTgt spid="484"/>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485"/>
                                        </p:tgtEl>
                                      </p:cBhvr>
                                    </p:animEffect>
                                    <p:set>
                                      <p:cBhvr>
                                        <p:cTn dur="1" fill="hold">
                                          <p:stCondLst>
                                            <p:cond delay="1000"/>
                                          </p:stCondLst>
                                        </p:cTn>
                                        <p:tgtEl>
                                          <p:spTgt spid="485"/>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486"/>
                                        </p:tgtEl>
                                      </p:cBhvr>
                                    </p:animEffect>
                                    <p:set>
                                      <p:cBhvr>
                                        <p:cTn dur="1" fill="hold">
                                          <p:stCondLst>
                                            <p:cond delay="1000"/>
                                          </p:stCondLst>
                                        </p:cTn>
                                        <p:tgtEl>
                                          <p:spTgt spid="486"/>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487"/>
                                        </p:tgtEl>
                                      </p:cBhvr>
                                    </p:animEffect>
                                    <p:set>
                                      <p:cBhvr>
                                        <p:cTn dur="1" fill="hold">
                                          <p:stCondLst>
                                            <p:cond delay="1000"/>
                                          </p:stCondLst>
                                        </p:cTn>
                                        <p:tgtEl>
                                          <p:spTgt spid="487"/>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1" name="Shape 491"/>
        <p:cNvGrpSpPr/>
        <p:nvPr/>
      </p:nvGrpSpPr>
      <p:grpSpPr>
        <a:xfrm>
          <a:off x="0" y="0"/>
          <a:ext cx="0" cy="0"/>
          <a:chOff x="0" y="0"/>
          <a:chExt cx="0" cy="0"/>
        </a:xfrm>
      </p:grpSpPr>
      <p:sp>
        <p:nvSpPr>
          <p:cNvPr id="492" name="Shape 492"/>
          <p:cNvSpPr txBox="1"/>
          <p:nvPr>
            <p:ph type="title"/>
          </p:nvPr>
        </p:nvSpPr>
        <p:spPr>
          <a:xfrm>
            <a:off x="457200" y="155628"/>
            <a:ext cx="8229600" cy="10446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a:t>Avoiding Waste</a:t>
            </a:r>
            <a:endParaRPr/>
          </a:p>
        </p:txBody>
      </p:sp>
      <p:pic>
        <p:nvPicPr>
          <p:cNvPr descr="standish.png" id="493" name="Shape 493"/>
          <p:cNvPicPr preferRelativeResize="0"/>
          <p:nvPr/>
        </p:nvPicPr>
        <p:blipFill>
          <a:blip r:embed="rId3">
            <a:alphaModFix/>
          </a:blip>
          <a:stretch>
            <a:fillRect/>
          </a:stretch>
        </p:blipFill>
        <p:spPr>
          <a:xfrm>
            <a:off x="919225" y="1490675"/>
            <a:ext cx="7305551" cy="2593100"/>
          </a:xfrm>
          <a:prstGeom prst="rect">
            <a:avLst/>
          </a:prstGeom>
          <a:noFill/>
          <a:ln>
            <a:noFill/>
          </a:ln>
        </p:spPr>
      </p:pic>
      <p:sp>
        <p:nvSpPr>
          <p:cNvPr id="494" name="Shape 494"/>
          <p:cNvSpPr txBox="1"/>
          <p:nvPr/>
        </p:nvSpPr>
        <p:spPr>
          <a:xfrm>
            <a:off x="952488" y="4006225"/>
            <a:ext cx="7239000" cy="509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51535D"/>
                </a:solidFill>
                <a:latin typeface="Trebuchet MS"/>
                <a:ea typeface="Trebuchet MS"/>
                <a:cs typeface="Trebuchet MS"/>
                <a:sym typeface="Trebuchet MS"/>
              </a:rPr>
              <a:t>Data</a:t>
            </a:r>
            <a:r>
              <a:rPr lang="en">
                <a:solidFill>
                  <a:srgbClr val="51535D"/>
                </a:solidFill>
                <a:latin typeface="Trebuchet MS"/>
                <a:ea typeface="Trebuchet MS"/>
                <a:cs typeface="Trebuchet MS"/>
                <a:sym typeface="Trebuchet MS"/>
              </a:rPr>
              <a:t> source: Standish Group Study, 2002</a:t>
            </a:r>
            <a:endParaRPr>
              <a:solidFill>
                <a:srgbClr val="51535D"/>
              </a:solidFill>
              <a:latin typeface="Trebuchet MS"/>
              <a:ea typeface="Trebuchet MS"/>
              <a:cs typeface="Trebuchet MS"/>
              <a:sym typeface="Trebuchet MS"/>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8" name="Shape 498"/>
        <p:cNvGrpSpPr/>
        <p:nvPr/>
      </p:nvGrpSpPr>
      <p:grpSpPr>
        <a:xfrm>
          <a:off x="0" y="0"/>
          <a:ext cx="0" cy="0"/>
          <a:chOff x="0" y="0"/>
          <a:chExt cx="0" cy="0"/>
        </a:xfrm>
      </p:grpSpPr>
      <p:sp>
        <p:nvSpPr>
          <p:cNvPr id="499" name="Shape 499"/>
          <p:cNvSpPr txBox="1"/>
          <p:nvPr>
            <p:ph type="title"/>
          </p:nvPr>
        </p:nvSpPr>
        <p:spPr>
          <a:xfrm>
            <a:off x="457200" y="155628"/>
            <a:ext cx="8229600" cy="10446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a:t>Emergent Design</a:t>
            </a:r>
            <a:endParaRPr/>
          </a:p>
        </p:txBody>
      </p:sp>
      <p:pic>
        <p:nvPicPr>
          <p:cNvPr descr="emerging.png" id="500" name="Shape 500"/>
          <p:cNvPicPr preferRelativeResize="0"/>
          <p:nvPr/>
        </p:nvPicPr>
        <p:blipFill>
          <a:blip r:embed="rId3">
            <a:alphaModFix/>
          </a:blip>
          <a:stretch>
            <a:fillRect/>
          </a:stretch>
        </p:blipFill>
        <p:spPr>
          <a:xfrm>
            <a:off x="457199" y="1200225"/>
            <a:ext cx="8229600" cy="3436666"/>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4" name="Shape 504"/>
        <p:cNvGrpSpPr/>
        <p:nvPr/>
      </p:nvGrpSpPr>
      <p:grpSpPr>
        <a:xfrm>
          <a:off x="0" y="0"/>
          <a:ext cx="0" cy="0"/>
          <a:chOff x="0" y="0"/>
          <a:chExt cx="0" cy="0"/>
        </a:xfrm>
      </p:grpSpPr>
      <p:sp>
        <p:nvSpPr>
          <p:cNvPr id="505" name="Shape 505"/>
          <p:cNvSpPr txBox="1"/>
          <p:nvPr>
            <p:ph type="title"/>
          </p:nvPr>
        </p:nvSpPr>
        <p:spPr>
          <a:xfrm>
            <a:off x="457200" y="155628"/>
            <a:ext cx="8229600" cy="10446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a:t>Competitive Advantage</a:t>
            </a:r>
            <a:endParaRPr/>
          </a:p>
        </p:txBody>
      </p:sp>
      <p:pic>
        <p:nvPicPr>
          <p:cNvPr descr="ScrumLargeLabelled.png" id="506" name="Shape 506"/>
          <p:cNvPicPr preferRelativeResize="0"/>
          <p:nvPr/>
        </p:nvPicPr>
        <p:blipFill>
          <a:blip r:embed="rId3">
            <a:alphaModFix/>
          </a:blip>
          <a:stretch>
            <a:fillRect/>
          </a:stretch>
        </p:blipFill>
        <p:spPr>
          <a:xfrm>
            <a:off x="1262250" y="1256462"/>
            <a:ext cx="7351449" cy="3192700"/>
          </a:xfrm>
          <a:prstGeom prst="rect">
            <a:avLst/>
          </a:prstGeom>
          <a:noFill/>
          <a:ln>
            <a:noFill/>
          </a:ln>
        </p:spPr>
      </p:pic>
      <p:sp>
        <p:nvSpPr>
          <p:cNvPr id="507" name="Shape 507"/>
          <p:cNvSpPr txBox="1"/>
          <p:nvPr/>
        </p:nvSpPr>
        <p:spPr>
          <a:xfrm>
            <a:off x="952488" y="4505400"/>
            <a:ext cx="7239000" cy="509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51535D"/>
                </a:solidFill>
                <a:latin typeface="Trebuchet MS"/>
                <a:ea typeface="Trebuchet MS"/>
                <a:cs typeface="Trebuchet MS"/>
                <a:sym typeface="Trebuchet MS"/>
              </a:rPr>
              <a:t>Original image source: Mountain Goat Software</a:t>
            </a:r>
            <a:endParaRPr>
              <a:solidFill>
                <a:srgbClr val="51535D"/>
              </a:solidFill>
              <a:latin typeface="Trebuchet MS"/>
              <a:ea typeface="Trebuchet MS"/>
              <a:cs typeface="Trebuchet MS"/>
              <a:sym typeface="Trebuchet MS"/>
            </a:endParaRPr>
          </a:p>
        </p:txBody>
      </p:sp>
      <p:pic>
        <p:nvPicPr>
          <p:cNvPr descr="11949897051068040075lightbulb_lit_benji_park_.svg.med.png" id="508" name="Shape 508"/>
          <p:cNvPicPr preferRelativeResize="0"/>
          <p:nvPr/>
        </p:nvPicPr>
        <p:blipFill>
          <a:blip r:embed="rId4">
            <a:alphaModFix/>
          </a:blip>
          <a:stretch>
            <a:fillRect/>
          </a:stretch>
        </p:blipFill>
        <p:spPr>
          <a:xfrm>
            <a:off x="621174" y="2176011"/>
            <a:ext cx="697300" cy="1353575"/>
          </a:xfrm>
          <a:prstGeom prst="rect">
            <a:avLst/>
          </a:prstGeom>
          <a:noFill/>
          <a:ln>
            <a:noFill/>
          </a:ln>
        </p:spPr>
      </p:pic>
      <p:sp>
        <p:nvSpPr>
          <p:cNvPr id="509" name="Shape 509"/>
          <p:cNvSpPr/>
          <p:nvPr/>
        </p:nvSpPr>
        <p:spPr>
          <a:xfrm>
            <a:off x="530313" y="1315863"/>
            <a:ext cx="879000" cy="509700"/>
          </a:xfrm>
          <a:prstGeom prst="roundRect">
            <a:avLst>
              <a:gd fmla="val 16667" name="adj"/>
            </a:avLst>
          </a:prstGeom>
          <a:solidFill>
            <a:srgbClr val="FCE7CA"/>
          </a:solidFill>
          <a:ln cap="flat" cmpd="sng" w="19050">
            <a:solidFill>
              <a:srgbClr val="51535D"/>
            </a:solidFill>
            <a:prstDash val="solid"/>
            <a:round/>
            <a:headEnd len="med" w="med" type="none"/>
            <a:tailEnd len="med" w="med"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rgbClr val="51535D"/>
                </a:solidFill>
              </a:rPr>
              <a:t>Product Vision</a:t>
            </a:r>
            <a:endParaRPr b="1" sz="1200">
              <a:solidFill>
                <a:srgbClr val="51535D"/>
              </a:solidFill>
            </a:endParaRPr>
          </a:p>
        </p:txBody>
      </p:sp>
      <p:cxnSp>
        <p:nvCxnSpPr>
          <p:cNvPr id="510" name="Shape 510"/>
          <p:cNvCxnSpPr>
            <a:stCxn id="509" idx="2"/>
            <a:endCxn id="508" idx="0"/>
          </p:cNvCxnSpPr>
          <p:nvPr/>
        </p:nvCxnSpPr>
        <p:spPr>
          <a:xfrm>
            <a:off x="969813" y="1825563"/>
            <a:ext cx="0" cy="350400"/>
          </a:xfrm>
          <a:prstGeom prst="straightConnector1">
            <a:avLst/>
          </a:prstGeom>
          <a:noFill/>
          <a:ln cap="flat" cmpd="sng" w="19050">
            <a:solidFill>
              <a:srgbClr val="51535D"/>
            </a:solidFill>
            <a:prstDash val="solid"/>
            <a:round/>
            <a:headEnd len="lg" w="lg" type="none"/>
            <a:tailEnd len="lg" w="lg" type="triangle"/>
          </a:ln>
        </p:spPr>
      </p:cxnSp>
      <p:sp>
        <p:nvSpPr>
          <p:cNvPr id="511" name="Shape 511"/>
          <p:cNvSpPr/>
          <p:nvPr/>
        </p:nvSpPr>
        <p:spPr>
          <a:xfrm>
            <a:off x="969813" y="3670513"/>
            <a:ext cx="944400" cy="350400"/>
          </a:xfrm>
          <a:prstGeom prst="rightArrow">
            <a:avLst>
              <a:gd fmla="val 50000" name="adj1"/>
              <a:gd fmla="val 50000" name="adj2"/>
            </a:avLst>
          </a:prstGeom>
          <a:solidFill>
            <a:srgbClr val="6AA84F"/>
          </a:solidFill>
          <a:ln cap="flat" cmpd="sng" w="19050">
            <a:solidFill>
              <a:srgbClr val="51535D"/>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5" name="Shape 515"/>
        <p:cNvGrpSpPr/>
        <p:nvPr/>
      </p:nvGrpSpPr>
      <p:grpSpPr>
        <a:xfrm>
          <a:off x="0" y="0"/>
          <a:ext cx="0" cy="0"/>
          <a:chOff x="0" y="0"/>
          <a:chExt cx="0" cy="0"/>
        </a:xfrm>
      </p:grpSpPr>
      <p:sp>
        <p:nvSpPr>
          <p:cNvPr id="516" name="Shape 516"/>
          <p:cNvSpPr txBox="1"/>
          <p:nvPr>
            <p:ph type="title"/>
          </p:nvPr>
        </p:nvSpPr>
        <p:spPr>
          <a:xfrm>
            <a:off x="457200" y="155628"/>
            <a:ext cx="8229600" cy="10446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a:t>Simplicity</a:t>
            </a:r>
            <a:endParaRPr/>
          </a:p>
        </p:txBody>
      </p:sp>
      <p:sp>
        <p:nvSpPr>
          <p:cNvPr id="517" name="Shape 517"/>
          <p:cNvSpPr txBox="1"/>
          <p:nvPr>
            <p:ph idx="1" type="body"/>
          </p:nvPr>
        </p:nvSpPr>
        <p:spPr>
          <a:xfrm>
            <a:off x="457200" y="1297775"/>
            <a:ext cx="3368100" cy="3627900"/>
          </a:xfrm>
          <a:prstGeom prst="rect">
            <a:avLst/>
          </a:prstGeom>
        </p:spPr>
        <p:txBody>
          <a:bodyPr anchorCtr="0" anchor="t" bIns="91425" lIns="91425" spcFirstLastPara="1" rIns="91425" wrap="square" tIns="91425">
            <a:noAutofit/>
          </a:bodyPr>
          <a:lstStyle/>
          <a:p>
            <a:pPr indent="-381000" lvl="0" marL="457200" rtl="0">
              <a:lnSpc>
                <a:spcPct val="115000"/>
              </a:lnSpc>
              <a:spcBef>
                <a:spcPts val="600"/>
              </a:spcBef>
              <a:spcAft>
                <a:spcPts val="0"/>
              </a:spcAft>
              <a:buSzPts val="2400"/>
              <a:buChar char="●"/>
            </a:pPr>
            <a:r>
              <a:rPr lang="en" sz="2400"/>
              <a:t>Focus effort on a Minimal Viable Product (MVP)</a:t>
            </a:r>
            <a:endParaRPr sz="2400"/>
          </a:p>
          <a:p>
            <a:pPr indent="-381000" lvl="0" marL="457200" rtl="0">
              <a:lnSpc>
                <a:spcPct val="115000"/>
              </a:lnSpc>
              <a:spcBef>
                <a:spcPts val="0"/>
              </a:spcBef>
              <a:spcAft>
                <a:spcPts val="0"/>
              </a:spcAft>
              <a:buSzPts val="2400"/>
              <a:buChar char="●"/>
            </a:pPr>
            <a:r>
              <a:rPr lang="en" sz="2400"/>
              <a:t>Simplicity; limit waste</a:t>
            </a:r>
            <a:endParaRPr sz="2400"/>
          </a:p>
          <a:p>
            <a:pPr indent="-381000" lvl="0" marL="457200">
              <a:lnSpc>
                <a:spcPct val="115000"/>
              </a:lnSpc>
              <a:spcBef>
                <a:spcPts val="0"/>
              </a:spcBef>
              <a:spcAft>
                <a:spcPts val="0"/>
              </a:spcAft>
              <a:buSzPts val="2400"/>
              <a:buChar char="●"/>
            </a:pPr>
            <a:r>
              <a:rPr lang="en" sz="2400"/>
              <a:t>Build a suitable solution for the problem</a:t>
            </a:r>
            <a:endParaRPr sz="2400"/>
          </a:p>
          <a:p>
            <a:pPr indent="0" lvl="0" marL="0">
              <a:spcBef>
                <a:spcPts val="600"/>
              </a:spcBef>
              <a:spcAft>
                <a:spcPts val="0"/>
              </a:spcAft>
              <a:buNone/>
            </a:pPr>
            <a:r>
              <a:t/>
            </a:r>
            <a:endParaRPr/>
          </a:p>
        </p:txBody>
      </p:sp>
      <p:pic>
        <p:nvPicPr>
          <p:cNvPr descr="rightthing.png" id="518" name="Shape 518"/>
          <p:cNvPicPr preferRelativeResize="0"/>
          <p:nvPr/>
        </p:nvPicPr>
        <p:blipFill>
          <a:blip r:embed="rId3">
            <a:alphaModFix/>
          </a:blip>
          <a:stretch>
            <a:fillRect/>
          </a:stretch>
        </p:blipFill>
        <p:spPr>
          <a:xfrm>
            <a:off x="3825229" y="1297775"/>
            <a:ext cx="4861575" cy="3215525"/>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2" name="Shape 522"/>
        <p:cNvGrpSpPr/>
        <p:nvPr/>
      </p:nvGrpSpPr>
      <p:grpSpPr>
        <a:xfrm>
          <a:off x="0" y="0"/>
          <a:ext cx="0" cy="0"/>
          <a:chOff x="0" y="0"/>
          <a:chExt cx="0" cy="0"/>
        </a:xfrm>
      </p:grpSpPr>
      <p:sp>
        <p:nvSpPr>
          <p:cNvPr id="523" name="Shape 523"/>
          <p:cNvSpPr txBox="1"/>
          <p:nvPr>
            <p:ph type="title"/>
          </p:nvPr>
        </p:nvSpPr>
        <p:spPr>
          <a:xfrm>
            <a:off x="457200" y="155628"/>
            <a:ext cx="8229600" cy="10446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a:t>Minimal Viable Product</a:t>
            </a:r>
            <a:endParaRPr/>
          </a:p>
        </p:txBody>
      </p:sp>
      <p:sp>
        <p:nvSpPr>
          <p:cNvPr id="524" name="Shape 524"/>
          <p:cNvSpPr txBox="1"/>
          <p:nvPr>
            <p:ph idx="1" type="body"/>
          </p:nvPr>
        </p:nvSpPr>
        <p:spPr>
          <a:xfrm>
            <a:off x="457200" y="1297780"/>
            <a:ext cx="8229600" cy="3627900"/>
          </a:xfrm>
          <a:prstGeom prst="rect">
            <a:avLst/>
          </a:prstGeom>
        </p:spPr>
        <p:txBody>
          <a:bodyPr anchorCtr="0" anchor="t" bIns="91425" lIns="91425" spcFirstLastPara="1" rIns="91425" wrap="square" tIns="91425">
            <a:noAutofit/>
          </a:bodyPr>
          <a:lstStyle/>
          <a:p>
            <a:pPr indent="-419100" lvl="0" marL="457200">
              <a:spcBef>
                <a:spcPts val="600"/>
              </a:spcBef>
              <a:spcAft>
                <a:spcPts val="0"/>
              </a:spcAft>
              <a:buSzPts val="3000"/>
              <a:buChar char="●"/>
            </a:pPr>
            <a:r>
              <a:rPr lang="en"/>
              <a:t>Minimal Viable Product</a:t>
            </a:r>
            <a:endParaRPr/>
          </a:p>
          <a:p>
            <a:pPr indent="-419100" lvl="0" marL="457200">
              <a:spcBef>
                <a:spcPts val="0"/>
              </a:spcBef>
              <a:spcAft>
                <a:spcPts val="0"/>
              </a:spcAft>
              <a:buSzPts val="3000"/>
              <a:buChar char="●"/>
            </a:pPr>
            <a:r>
              <a:rPr lang="en"/>
              <a:t>Highest return on investment versus risk</a:t>
            </a:r>
            <a:endParaRPr/>
          </a:p>
          <a:p>
            <a:pPr indent="-419100" lvl="0" marL="457200">
              <a:spcBef>
                <a:spcPts val="0"/>
              </a:spcBef>
              <a:spcAft>
                <a:spcPts val="0"/>
              </a:spcAft>
              <a:buSzPts val="3000"/>
              <a:buChar char="●"/>
            </a:pPr>
            <a:r>
              <a:rPr lang="en"/>
              <a:t>Deliver value immediately</a:t>
            </a:r>
            <a:endParaRPr/>
          </a:p>
          <a:p>
            <a:pPr indent="-419100" lvl="0" marL="457200">
              <a:spcBef>
                <a:spcPts val="0"/>
              </a:spcBef>
              <a:spcAft>
                <a:spcPts val="0"/>
              </a:spcAft>
              <a:buSzPts val="3000"/>
              <a:buChar char="●"/>
            </a:pPr>
            <a:r>
              <a:rPr lang="en"/>
              <a:t>Focus on core features</a:t>
            </a:r>
            <a:endParaRPr/>
          </a:p>
          <a:p>
            <a:pPr indent="-419100" lvl="0" marL="457200">
              <a:spcBef>
                <a:spcPts val="0"/>
              </a:spcBef>
              <a:spcAft>
                <a:spcPts val="0"/>
              </a:spcAft>
              <a:buSzPts val="3000"/>
              <a:buChar char="●"/>
            </a:pPr>
            <a:r>
              <a:rPr lang="en"/>
              <a:t>Feedback loops from real users</a:t>
            </a:r>
            <a:endParaRPr/>
          </a:p>
          <a:p>
            <a:pPr indent="-419100" lvl="0" marL="457200">
              <a:spcBef>
                <a:spcPts val="0"/>
              </a:spcBef>
              <a:spcAft>
                <a:spcPts val="0"/>
              </a:spcAft>
              <a:buSzPts val="3000"/>
              <a:buChar char="●"/>
            </a:pPr>
            <a:r>
              <a:rPr lang="en"/>
              <a:t>Fail early if necessary</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8" name="Shape 528"/>
        <p:cNvGrpSpPr/>
        <p:nvPr/>
      </p:nvGrpSpPr>
      <p:grpSpPr>
        <a:xfrm>
          <a:off x="0" y="0"/>
          <a:ext cx="0" cy="0"/>
          <a:chOff x="0" y="0"/>
          <a:chExt cx="0" cy="0"/>
        </a:xfrm>
      </p:grpSpPr>
      <p:sp>
        <p:nvSpPr>
          <p:cNvPr id="529" name="Shape 529"/>
          <p:cNvSpPr txBox="1"/>
          <p:nvPr>
            <p:ph type="title"/>
          </p:nvPr>
        </p:nvSpPr>
        <p:spPr>
          <a:xfrm>
            <a:off x="457200" y="155628"/>
            <a:ext cx="8229600" cy="10446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a:t>Minimal Viable Product</a:t>
            </a:r>
            <a:endParaRPr/>
          </a:p>
        </p:txBody>
      </p:sp>
      <p:pic>
        <p:nvPicPr>
          <p:cNvPr descr="mvp-donut.png" id="530" name="Shape 530"/>
          <p:cNvPicPr preferRelativeResize="0"/>
          <p:nvPr/>
        </p:nvPicPr>
        <p:blipFill>
          <a:blip r:embed="rId3">
            <a:alphaModFix/>
          </a:blip>
          <a:stretch>
            <a:fillRect/>
          </a:stretch>
        </p:blipFill>
        <p:spPr>
          <a:xfrm>
            <a:off x="1276350" y="1528763"/>
            <a:ext cx="6591300" cy="2085975"/>
          </a:xfrm>
          <a:prstGeom prst="rect">
            <a:avLst/>
          </a:prstGeom>
          <a:noFill/>
          <a:ln>
            <a:noFill/>
          </a:ln>
        </p:spPr>
      </p:pic>
      <p:sp>
        <p:nvSpPr>
          <p:cNvPr id="531" name="Shape 531"/>
          <p:cNvSpPr txBox="1"/>
          <p:nvPr/>
        </p:nvSpPr>
        <p:spPr>
          <a:xfrm>
            <a:off x="1062375" y="3614750"/>
            <a:ext cx="2583600" cy="539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51535D"/>
                </a:solidFill>
                <a:latin typeface="Trebuchet MS"/>
                <a:ea typeface="Trebuchet MS"/>
                <a:cs typeface="Trebuchet MS"/>
                <a:sym typeface="Trebuchet MS"/>
              </a:rPr>
              <a:t>Minimal Viable Product</a:t>
            </a:r>
            <a:endParaRPr sz="1800">
              <a:solidFill>
                <a:srgbClr val="51535D"/>
              </a:solidFill>
              <a:latin typeface="Trebuchet MS"/>
              <a:ea typeface="Trebuchet MS"/>
              <a:cs typeface="Trebuchet MS"/>
              <a:sym typeface="Trebuchet MS"/>
            </a:endParaRPr>
          </a:p>
        </p:txBody>
      </p:sp>
      <p:sp>
        <p:nvSpPr>
          <p:cNvPr id="532" name="Shape 532"/>
          <p:cNvSpPr txBox="1"/>
          <p:nvPr/>
        </p:nvSpPr>
        <p:spPr>
          <a:xfrm>
            <a:off x="5345850" y="3614750"/>
            <a:ext cx="2583600" cy="539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51535D"/>
                </a:solidFill>
                <a:latin typeface="Trebuchet MS"/>
                <a:ea typeface="Trebuchet MS"/>
                <a:cs typeface="Trebuchet MS"/>
                <a:sym typeface="Trebuchet MS"/>
              </a:rPr>
              <a:t>Product Vision</a:t>
            </a:r>
            <a:endParaRPr sz="1800">
              <a:solidFill>
                <a:srgbClr val="51535D"/>
              </a:solidFill>
              <a:latin typeface="Trebuchet MS"/>
              <a:ea typeface="Trebuchet MS"/>
              <a:cs typeface="Trebuchet MS"/>
              <a:sym typeface="Trebuchet MS"/>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6" name="Shape 536"/>
        <p:cNvGrpSpPr/>
        <p:nvPr/>
      </p:nvGrpSpPr>
      <p:grpSpPr>
        <a:xfrm>
          <a:off x="0" y="0"/>
          <a:ext cx="0" cy="0"/>
          <a:chOff x="0" y="0"/>
          <a:chExt cx="0" cy="0"/>
        </a:xfrm>
      </p:grpSpPr>
      <p:pic>
        <p:nvPicPr>
          <p:cNvPr descr="mvp-donut.png" id="537" name="Shape 537"/>
          <p:cNvPicPr preferRelativeResize="0"/>
          <p:nvPr/>
        </p:nvPicPr>
        <p:blipFill rotWithShape="1">
          <a:blip r:embed="rId3">
            <a:alphaModFix/>
          </a:blip>
          <a:srcRect b="0" l="0" r="66613" t="0"/>
          <a:stretch/>
        </p:blipFill>
        <p:spPr>
          <a:xfrm>
            <a:off x="6301550" y="1741125"/>
            <a:ext cx="2200600" cy="2085975"/>
          </a:xfrm>
          <a:prstGeom prst="rect">
            <a:avLst/>
          </a:prstGeom>
          <a:noFill/>
          <a:ln>
            <a:noFill/>
          </a:ln>
        </p:spPr>
      </p:pic>
      <p:sp>
        <p:nvSpPr>
          <p:cNvPr id="538" name="Shape 538"/>
          <p:cNvSpPr txBox="1"/>
          <p:nvPr>
            <p:ph type="title"/>
          </p:nvPr>
        </p:nvSpPr>
        <p:spPr>
          <a:xfrm>
            <a:off x="457200" y="155628"/>
            <a:ext cx="8229600" cy="10446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sz="4000"/>
              <a:t>Minimal Marketable Feature</a:t>
            </a:r>
            <a:endParaRPr sz="4000"/>
          </a:p>
        </p:txBody>
      </p:sp>
      <p:pic>
        <p:nvPicPr>
          <p:cNvPr descr="mvp-donut.png" id="539" name="Shape 539"/>
          <p:cNvPicPr preferRelativeResize="0"/>
          <p:nvPr/>
        </p:nvPicPr>
        <p:blipFill rotWithShape="1">
          <a:blip r:embed="rId3">
            <a:alphaModFix/>
          </a:blip>
          <a:srcRect b="0" l="0" r="66613" t="0"/>
          <a:stretch/>
        </p:blipFill>
        <p:spPr>
          <a:xfrm>
            <a:off x="1131225" y="1734763"/>
            <a:ext cx="2200600" cy="2085975"/>
          </a:xfrm>
          <a:prstGeom prst="rect">
            <a:avLst/>
          </a:prstGeom>
          <a:noFill/>
          <a:ln>
            <a:noFill/>
          </a:ln>
        </p:spPr>
      </p:pic>
      <p:pic>
        <p:nvPicPr>
          <p:cNvPr descr="mvp-donut.png" id="540" name="Shape 540"/>
          <p:cNvPicPr preferRelativeResize="0"/>
          <p:nvPr/>
        </p:nvPicPr>
        <p:blipFill rotWithShape="1">
          <a:blip r:embed="rId3">
            <a:alphaModFix/>
          </a:blip>
          <a:srcRect b="0" l="0" r="66613" t="0"/>
          <a:stretch/>
        </p:blipFill>
        <p:spPr>
          <a:xfrm>
            <a:off x="3405750" y="1734763"/>
            <a:ext cx="2200600" cy="2085975"/>
          </a:xfrm>
          <a:prstGeom prst="rect">
            <a:avLst/>
          </a:prstGeom>
          <a:noFill/>
          <a:ln>
            <a:noFill/>
          </a:ln>
        </p:spPr>
      </p:pic>
      <p:pic>
        <p:nvPicPr>
          <p:cNvPr descr="mvp-donut.png" id="541" name="Shape 541"/>
          <p:cNvPicPr preferRelativeResize="0"/>
          <p:nvPr/>
        </p:nvPicPr>
        <p:blipFill rotWithShape="1">
          <a:blip r:embed="rId3">
            <a:alphaModFix/>
          </a:blip>
          <a:srcRect b="0" l="0" r="66613" t="0"/>
          <a:stretch/>
        </p:blipFill>
        <p:spPr>
          <a:xfrm>
            <a:off x="5812175" y="2402713"/>
            <a:ext cx="2200600" cy="2085975"/>
          </a:xfrm>
          <a:prstGeom prst="rect">
            <a:avLst/>
          </a:prstGeom>
          <a:noFill/>
          <a:ln>
            <a:noFill/>
          </a:ln>
        </p:spPr>
      </p:pic>
      <p:sp>
        <p:nvSpPr>
          <p:cNvPr id="542" name="Shape 542"/>
          <p:cNvSpPr txBox="1"/>
          <p:nvPr/>
        </p:nvSpPr>
        <p:spPr>
          <a:xfrm>
            <a:off x="939725" y="3590775"/>
            <a:ext cx="2583600" cy="539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51535D"/>
                </a:solidFill>
                <a:latin typeface="Trebuchet MS"/>
                <a:ea typeface="Trebuchet MS"/>
                <a:cs typeface="Trebuchet MS"/>
                <a:sym typeface="Trebuchet MS"/>
              </a:rPr>
              <a:t>MVP 1</a:t>
            </a:r>
            <a:endParaRPr sz="1800">
              <a:solidFill>
                <a:srgbClr val="51535D"/>
              </a:solidFill>
              <a:latin typeface="Trebuchet MS"/>
              <a:ea typeface="Trebuchet MS"/>
              <a:cs typeface="Trebuchet MS"/>
              <a:sym typeface="Trebuchet MS"/>
            </a:endParaRPr>
          </a:p>
        </p:txBody>
      </p:sp>
      <p:sp>
        <p:nvSpPr>
          <p:cNvPr id="543" name="Shape 543"/>
          <p:cNvSpPr txBox="1"/>
          <p:nvPr/>
        </p:nvSpPr>
        <p:spPr>
          <a:xfrm>
            <a:off x="3214250" y="3590775"/>
            <a:ext cx="2583600" cy="539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51535D"/>
                </a:solidFill>
                <a:latin typeface="Trebuchet MS"/>
                <a:ea typeface="Trebuchet MS"/>
                <a:cs typeface="Trebuchet MS"/>
                <a:sym typeface="Trebuchet MS"/>
              </a:rPr>
              <a:t>MVP 2</a:t>
            </a:r>
            <a:endParaRPr sz="1800">
              <a:solidFill>
                <a:srgbClr val="51535D"/>
              </a:solidFill>
              <a:latin typeface="Trebuchet MS"/>
              <a:ea typeface="Trebuchet MS"/>
              <a:cs typeface="Trebuchet MS"/>
              <a:sym typeface="Trebuchet MS"/>
            </a:endParaRPr>
          </a:p>
        </p:txBody>
      </p:sp>
      <p:sp>
        <p:nvSpPr>
          <p:cNvPr id="544" name="Shape 544"/>
          <p:cNvSpPr txBox="1"/>
          <p:nvPr/>
        </p:nvSpPr>
        <p:spPr>
          <a:xfrm>
            <a:off x="5620675" y="4130475"/>
            <a:ext cx="2583600" cy="539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51535D"/>
                </a:solidFill>
                <a:latin typeface="Trebuchet MS"/>
                <a:ea typeface="Trebuchet MS"/>
                <a:cs typeface="Trebuchet MS"/>
                <a:sym typeface="Trebuchet MS"/>
              </a:rPr>
              <a:t>MMP/MMF</a:t>
            </a:r>
            <a:endParaRPr sz="1800">
              <a:solidFill>
                <a:srgbClr val="51535D"/>
              </a:solidFill>
              <a:latin typeface="Trebuchet MS"/>
              <a:ea typeface="Trebuchet MS"/>
              <a:cs typeface="Trebuchet MS"/>
              <a:sym typeface="Trebuchet MS"/>
            </a:endParaRPr>
          </a:p>
        </p:txBody>
      </p:sp>
      <p:sp>
        <p:nvSpPr>
          <p:cNvPr id="545" name="Shape 545"/>
          <p:cNvSpPr txBox="1"/>
          <p:nvPr/>
        </p:nvSpPr>
        <p:spPr>
          <a:xfrm>
            <a:off x="3154325" y="2545113"/>
            <a:ext cx="310500" cy="465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51535D"/>
                </a:solidFill>
                <a:latin typeface="Trebuchet MS"/>
                <a:ea typeface="Trebuchet MS"/>
                <a:cs typeface="Trebuchet MS"/>
                <a:sym typeface="Trebuchet MS"/>
              </a:rPr>
              <a:t>+</a:t>
            </a:r>
            <a:endParaRPr sz="1800">
              <a:solidFill>
                <a:srgbClr val="51535D"/>
              </a:solidFill>
              <a:latin typeface="Trebuchet MS"/>
              <a:ea typeface="Trebuchet MS"/>
              <a:cs typeface="Trebuchet MS"/>
              <a:sym typeface="Trebuchet MS"/>
            </a:endParaRPr>
          </a:p>
        </p:txBody>
      </p:sp>
      <p:sp>
        <p:nvSpPr>
          <p:cNvPr id="546" name="Shape 546"/>
          <p:cNvSpPr txBox="1"/>
          <p:nvPr/>
        </p:nvSpPr>
        <p:spPr>
          <a:xfrm>
            <a:off x="5501675" y="2545100"/>
            <a:ext cx="310500" cy="46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51535D"/>
                </a:solidFill>
                <a:latin typeface="Trebuchet MS"/>
                <a:ea typeface="Trebuchet MS"/>
                <a:cs typeface="Trebuchet MS"/>
                <a:sym typeface="Trebuchet MS"/>
              </a:rPr>
              <a:t>=</a:t>
            </a:r>
            <a:endParaRPr sz="1800">
              <a:solidFill>
                <a:srgbClr val="51535D"/>
              </a:solidFill>
              <a:latin typeface="Trebuchet MS"/>
              <a:ea typeface="Trebuchet MS"/>
              <a:cs typeface="Trebuchet MS"/>
              <a:sym typeface="Trebuchet MS"/>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0" name="Shape 550"/>
        <p:cNvGrpSpPr/>
        <p:nvPr/>
      </p:nvGrpSpPr>
      <p:grpSpPr>
        <a:xfrm>
          <a:off x="0" y="0"/>
          <a:ext cx="0" cy="0"/>
          <a:chOff x="0" y="0"/>
          <a:chExt cx="0" cy="0"/>
        </a:xfrm>
      </p:grpSpPr>
      <p:sp>
        <p:nvSpPr>
          <p:cNvPr id="551" name="Shape 551"/>
          <p:cNvSpPr/>
          <p:nvPr/>
        </p:nvSpPr>
        <p:spPr>
          <a:xfrm>
            <a:off x="7443850" y="4562775"/>
            <a:ext cx="1700100" cy="296400"/>
          </a:xfrm>
          <a:prstGeom prst="rect">
            <a:avLst/>
          </a:pr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52" name="Shape 552"/>
          <p:cNvSpPr txBox="1"/>
          <p:nvPr/>
        </p:nvSpPr>
        <p:spPr>
          <a:xfrm>
            <a:off x="457200" y="155628"/>
            <a:ext cx="8229600" cy="1044600"/>
          </a:xfrm>
          <a:prstGeom prst="rect">
            <a:avLst/>
          </a:prstGeom>
          <a:noFill/>
          <a:ln>
            <a:noFill/>
          </a:ln>
        </p:spPr>
        <p:txBody>
          <a:bodyPr anchorCtr="0" anchor="b" bIns="91425" lIns="91425" spcFirstLastPara="1" rIns="91425" wrap="square" tIns="91425">
            <a:noAutofit/>
          </a:bodyPr>
          <a:lstStyle/>
          <a:p>
            <a:pPr indent="0" lvl="0" marL="0" rtl="0">
              <a:spcBef>
                <a:spcPts val="0"/>
              </a:spcBef>
              <a:spcAft>
                <a:spcPts val="0"/>
              </a:spcAft>
              <a:buNone/>
            </a:pPr>
            <a:r>
              <a:rPr lang="en" sz="4800">
                <a:solidFill>
                  <a:srgbClr val="51535D"/>
                </a:solidFill>
                <a:latin typeface="Trebuchet MS"/>
                <a:ea typeface="Trebuchet MS"/>
                <a:cs typeface="Trebuchet MS"/>
                <a:sym typeface="Trebuchet MS"/>
              </a:rPr>
              <a:t>The 80/20 Rule</a:t>
            </a:r>
            <a:endParaRPr sz="4800">
              <a:solidFill>
                <a:srgbClr val="51535D"/>
              </a:solidFill>
              <a:latin typeface="Trebuchet MS"/>
              <a:ea typeface="Trebuchet MS"/>
              <a:cs typeface="Trebuchet MS"/>
              <a:sym typeface="Trebuchet MS"/>
            </a:endParaRPr>
          </a:p>
        </p:txBody>
      </p:sp>
      <p:sp>
        <p:nvSpPr>
          <p:cNvPr id="553" name="Shape 553"/>
          <p:cNvSpPr txBox="1"/>
          <p:nvPr/>
        </p:nvSpPr>
        <p:spPr>
          <a:xfrm>
            <a:off x="457200" y="1297780"/>
            <a:ext cx="8229600" cy="3627900"/>
          </a:xfrm>
          <a:prstGeom prst="rect">
            <a:avLst/>
          </a:prstGeom>
          <a:noFill/>
          <a:ln>
            <a:noFill/>
          </a:ln>
        </p:spPr>
        <p:txBody>
          <a:bodyPr anchorCtr="0" anchor="t" bIns="91425" lIns="91425" spcFirstLastPara="1" rIns="91425" wrap="square" tIns="91425">
            <a:noAutofit/>
          </a:bodyPr>
          <a:lstStyle/>
          <a:p>
            <a:pPr indent="0" lvl="0" marL="0" rtl="0">
              <a:spcBef>
                <a:spcPts val="600"/>
              </a:spcBef>
              <a:spcAft>
                <a:spcPts val="0"/>
              </a:spcAft>
              <a:buNone/>
            </a:pPr>
            <a:r>
              <a:t/>
            </a:r>
            <a:endParaRPr sz="3000">
              <a:solidFill>
                <a:srgbClr val="51535D"/>
              </a:solidFill>
              <a:latin typeface="Trebuchet MS"/>
              <a:ea typeface="Trebuchet MS"/>
              <a:cs typeface="Trebuchet MS"/>
              <a:sym typeface="Trebuchet MS"/>
            </a:endParaRPr>
          </a:p>
        </p:txBody>
      </p:sp>
      <p:pic>
        <p:nvPicPr>
          <p:cNvPr descr="word.png" id="554" name="Shape 554"/>
          <p:cNvPicPr preferRelativeResize="0"/>
          <p:nvPr/>
        </p:nvPicPr>
        <p:blipFill>
          <a:blip r:embed="rId3">
            <a:alphaModFix/>
          </a:blip>
          <a:stretch>
            <a:fillRect/>
          </a:stretch>
        </p:blipFill>
        <p:spPr>
          <a:xfrm>
            <a:off x="388983" y="1140975"/>
            <a:ext cx="8366029" cy="3627900"/>
          </a:xfrm>
          <a:prstGeom prst="rect">
            <a:avLst/>
          </a:prstGeom>
          <a:noFill/>
          <a:ln>
            <a:noFill/>
          </a:ln>
        </p:spPr>
      </p:pic>
      <p:sp>
        <p:nvSpPr>
          <p:cNvPr id="555" name="Shape 555"/>
          <p:cNvSpPr/>
          <p:nvPr/>
        </p:nvSpPr>
        <p:spPr>
          <a:xfrm>
            <a:off x="388975" y="1884375"/>
            <a:ext cx="978600" cy="296400"/>
          </a:xfrm>
          <a:prstGeom prst="ellipse">
            <a:avLst/>
          </a:prstGeom>
          <a:noFill/>
          <a:ln cap="flat" cmpd="sng" w="19050">
            <a:solidFill>
              <a:srgbClr val="FF0000"/>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56" name="Shape 556"/>
          <p:cNvSpPr/>
          <p:nvPr/>
        </p:nvSpPr>
        <p:spPr>
          <a:xfrm>
            <a:off x="457200" y="2131575"/>
            <a:ext cx="760500" cy="296400"/>
          </a:xfrm>
          <a:prstGeom prst="ellipse">
            <a:avLst/>
          </a:prstGeom>
          <a:noFill/>
          <a:ln cap="flat" cmpd="sng" w="19050">
            <a:solidFill>
              <a:srgbClr val="FF0000"/>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57" name="Shape 557"/>
          <p:cNvSpPr/>
          <p:nvPr/>
        </p:nvSpPr>
        <p:spPr>
          <a:xfrm>
            <a:off x="3075900" y="2131575"/>
            <a:ext cx="692700" cy="296400"/>
          </a:xfrm>
          <a:prstGeom prst="ellipse">
            <a:avLst/>
          </a:prstGeom>
          <a:noFill/>
          <a:ln cap="flat" cmpd="sng" w="19050">
            <a:solidFill>
              <a:srgbClr val="FF0000"/>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58" name="Shape 558"/>
          <p:cNvSpPr/>
          <p:nvPr/>
        </p:nvSpPr>
        <p:spPr>
          <a:xfrm>
            <a:off x="1099825" y="1297775"/>
            <a:ext cx="760500" cy="296400"/>
          </a:xfrm>
          <a:prstGeom prst="ellipse">
            <a:avLst/>
          </a:prstGeom>
          <a:noFill/>
          <a:ln cap="flat" cmpd="sng" w="19050">
            <a:solidFill>
              <a:srgbClr val="FF0000"/>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5" name="Shape 155"/>
        <p:cNvGrpSpPr/>
        <p:nvPr/>
      </p:nvGrpSpPr>
      <p:grpSpPr>
        <a:xfrm>
          <a:off x="0" y="0"/>
          <a:ext cx="0" cy="0"/>
          <a:chOff x="0" y="0"/>
          <a:chExt cx="0" cy="0"/>
        </a:xfrm>
      </p:grpSpPr>
      <p:sp>
        <p:nvSpPr>
          <p:cNvPr id="156" name="Shape 156"/>
          <p:cNvSpPr txBox="1"/>
          <p:nvPr>
            <p:ph type="title"/>
          </p:nvPr>
        </p:nvSpPr>
        <p:spPr>
          <a:xfrm>
            <a:off x="457200" y="155628"/>
            <a:ext cx="8229600" cy="10446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a:t>Learning Objectives</a:t>
            </a:r>
            <a:endParaRPr/>
          </a:p>
        </p:txBody>
      </p:sp>
      <p:sp>
        <p:nvSpPr>
          <p:cNvPr id="157" name="Shape 157"/>
          <p:cNvSpPr txBox="1"/>
          <p:nvPr>
            <p:ph idx="1" type="body"/>
          </p:nvPr>
        </p:nvSpPr>
        <p:spPr>
          <a:xfrm>
            <a:off x="457200" y="1297780"/>
            <a:ext cx="8229600" cy="3627900"/>
          </a:xfrm>
          <a:prstGeom prst="rect">
            <a:avLst/>
          </a:prstGeom>
        </p:spPr>
        <p:txBody>
          <a:bodyPr anchorCtr="0" anchor="t" bIns="91425" lIns="91425" spcFirstLastPara="1" rIns="91425" wrap="square" tIns="91425">
            <a:noAutofit/>
          </a:bodyPr>
          <a:lstStyle/>
          <a:p>
            <a:pPr indent="-355600" lvl="0" marL="457200">
              <a:spcBef>
                <a:spcPts val="0"/>
              </a:spcBef>
              <a:spcAft>
                <a:spcPts val="0"/>
              </a:spcAft>
              <a:buClr>
                <a:schemeClr val="dk2"/>
              </a:buClr>
              <a:buSzPts val="2000"/>
              <a:buFont typeface="Trebuchet MS"/>
              <a:buChar char="●"/>
            </a:pPr>
            <a:r>
              <a:rPr lang="en" sz="2000"/>
              <a:t>Know the different approaches to the empirical model for improvement and change</a:t>
            </a:r>
            <a:endParaRPr sz="2000"/>
          </a:p>
          <a:p>
            <a:pPr indent="-355600" lvl="0" marL="457200">
              <a:spcBef>
                <a:spcPts val="0"/>
              </a:spcBef>
              <a:spcAft>
                <a:spcPts val="0"/>
              </a:spcAft>
              <a:buClr>
                <a:schemeClr val="dk2"/>
              </a:buClr>
              <a:buSzPts val="2000"/>
              <a:buFont typeface="Trebuchet MS"/>
              <a:buChar char="●"/>
            </a:pPr>
            <a:r>
              <a:rPr lang="en" sz="2000"/>
              <a:t>Explain the business culture and the economic case required for Agile</a:t>
            </a:r>
            <a:endParaRPr sz="2000"/>
          </a:p>
          <a:p>
            <a:pPr indent="-355600" lvl="0" marL="457200">
              <a:spcBef>
                <a:spcPts val="0"/>
              </a:spcBef>
              <a:spcAft>
                <a:spcPts val="0"/>
              </a:spcAft>
              <a:buClr>
                <a:schemeClr val="dk2"/>
              </a:buClr>
              <a:buSzPts val="2000"/>
              <a:buFont typeface="Trebuchet MS"/>
              <a:buChar char="●"/>
            </a:pPr>
            <a:r>
              <a:rPr lang="en" sz="2000"/>
              <a:t>Understand the implication of Agile practices on individuals, teams and businesses</a:t>
            </a:r>
            <a:endParaRPr sz="2000"/>
          </a:p>
          <a:p>
            <a:pPr indent="-355600" lvl="0" marL="457200">
              <a:spcBef>
                <a:spcPts val="0"/>
              </a:spcBef>
              <a:spcAft>
                <a:spcPts val="0"/>
              </a:spcAft>
              <a:buClr>
                <a:schemeClr val="dk2"/>
              </a:buClr>
              <a:buSzPts val="2000"/>
              <a:buFont typeface="Trebuchet MS"/>
              <a:buChar char="●"/>
            </a:pPr>
            <a:r>
              <a:rPr lang="en" sz="2000"/>
              <a:t>Explain the way in which we engage customers into an Agile project</a:t>
            </a:r>
            <a:endParaRPr sz="2000"/>
          </a:p>
          <a:p>
            <a:pPr indent="-355600" lvl="0" marL="457200">
              <a:spcBef>
                <a:spcPts val="0"/>
              </a:spcBef>
              <a:spcAft>
                <a:spcPts val="0"/>
              </a:spcAft>
              <a:buClr>
                <a:schemeClr val="dk2"/>
              </a:buClr>
              <a:buSzPts val="2000"/>
              <a:buFont typeface="Trebuchet MS"/>
              <a:buChar char="●"/>
            </a:pPr>
            <a:r>
              <a:rPr lang="en" sz="2000"/>
              <a:t>Know how we respond to change in an Agile project</a:t>
            </a:r>
            <a:endParaRPr sz="2000"/>
          </a:p>
          <a:p>
            <a:pPr indent="-355600" lvl="0" marL="457200">
              <a:spcBef>
                <a:spcPts val="0"/>
              </a:spcBef>
              <a:spcAft>
                <a:spcPts val="0"/>
              </a:spcAft>
              <a:buClr>
                <a:schemeClr val="dk2"/>
              </a:buClr>
              <a:buSzPts val="2000"/>
              <a:buFont typeface="Trebuchet MS"/>
              <a:buChar char="●"/>
            </a:pPr>
            <a:r>
              <a:rPr lang="en" sz="2000"/>
              <a:t>Describe the common Agile roles, techniques and practices</a:t>
            </a:r>
            <a:endParaRPr sz="2000"/>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2" name="Shape 562"/>
        <p:cNvGrpSpPr/>
        <p:nvPr/>
      </p:nvGrpSpPr>
      <p:grpSpPr>
        <a:xfrm>
          <a:off x="0" y="0"/>
          <a:ext cx="0" cy="0"/>
          <a:chOff x="0" y="0"/>
          <a:chExt cx="0" cy="0"/>
        </a:xfrm>
      </p:grpSpPr>
      <p:sp>
        <p:nvSpPr>
          <p:cNvPr id="563" name="Shape 563"/>
          <p:cNvSpPr txBox="1"/>
          <p:nvPr>
            <p:ph type="title"/>
          </p:nvPr>
        </p:nvSpPr>
        <p:spPr>
          <a:xfrm>
            <a:off x="457200" y="155628"/>
            <a:ext cx="8229600" cy="10446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a:t>Agile Roles</a:t>
            </a:r>
            <a:endParaRPr/>
          </a:p>
        </p:txBody>
      </p:sp>
      <p:sp>
        <p:nvSpPr>
          <p:cNvPr id="564" name="Shape 564"/>
          <p:cNvSpPr txBox="1"/>
          <p:nvPr>
            <p:ph idx="1" type="body"/>
          </p:nvPr>
        </p:nvSpPr>
        <p:spPr>
          <a:xfrm>
            <a:off x="457200" y="1297780"/>
            <a:ext cx="8229600" cy="3627900"/>
          </a:xfrm>
          <a:prstGeom prst="rect">
            <a:avLst/>
          </a:prstGeom>
        </p:spPr>
        <p:txBody>
          <a:bodyPr anchorCtr="0" anchor="t" bIns="91425" lIns="91425" spcFirstLastPara="1" rIns="91425" wrap="square" tIns="91425">
            <a:noAutofit/>
          </a:bodyPr>
          <a:lstStyle/>
          <a:p>
            <a:pPr indent="0" lvl="0" marL="0">
              <a:spcBef>
                <a:spcPts val="0"/>
              </a:spcBef>
              <a:spcAft>
                <a:spcPts val="0"/>
              </a:spcAft>
              <a:buClr>
                <a:schemeClr val="dk1"/>
              </a:buClr>
              <a:buSzPts val="1100"/>
              <a:buFont typeface="Arial"/>
              <a:buNone/>
            </a:pPr>
            <a:r>
              <a:rPr lang="en" sz="2400"/>
              <a:t>Different Agile methodologies have different ideas around roles. However, there are often a few consistent roles recognised throughout:</a:t>
            </a:r>
            <a:endParaRPr sz="2400"/>
          </a:p>
          <a:p>
            <a:pPr indent="0" lvl="0" marL="0">
              <a:spcBef>
                <a:spcPts val="0"/>
              </a:spcBef>
              <a:spcAft>
                <a:spcPts val="0"/>
              </a:spcAft>
              <a:buClr>
                <a:schemeClr val="dk1"/>
              </a:buClr>
              <a:buSzPts val="1100"/>
              <a:buFont typeface="Arial"/>
              <a:buNone/>
            </a:pPr>
            <a:r>
              <a:t/>
            </a:r>
            <a:endParaRPr sz="1800"/>
          </a:p>
          <a:p>
            <a:pPr indent="-419100" lvl="0" marL="457200">
              <a:spcBef>
                <a:spcPts val="0"/>
              </a:spcBef>
              <a:spcAft>
                <a:spcPts val="0"/>
              </a:spcAft>
              <a:buClr>
                <a:schemeClr val="dk2"/>
              </a:buClr>
              <a:buSzPts val="3000"/>
              <a:buFont typeface="Trebuchet MS"/>
              <a:buChar char="●"/>
            </a:pPr>
            <a:r>
              <a:rPr lang="en"/>
              <a:t>The Role of the Customer </a:t>
            </a:r>
            <a:endParaRPr/>
          </a:p>
          <a:p>
            <a:pPr indent="-419100" lvl="0" marL="457200">
              <a:spcBef>
                <a:spcPts val="0"/>
              </a:spcBef>
              <a:spcAft>
                <a:spcPts val="0"/>
              </a:spcAft>
              <a:buClr>
                <a:schemeClr val="dk2"/>
              </a:buClr>
              <a:buSzPts val="3000"/>
              <a:buFont typeface="Trebuchet MS"/>
              <a:buChar char="●"/>
            </a:pPr>
            <a:r>
              <a:rPr lang="en"/>
              <a:t>The Role of the Team </a:t>
            </a:r>
            <a:endParaRPr/>
          </a:p>
          <a:p>
            <a:pPr indent="-419100" lvl="0" marL="457200">
              <a:spcBef>
                <a:spcPts val="0"/>
              </a:spcBef>
              <a:spcAft>
                <a:spcPts val="0"/>
              </a:spcAft>
              <a:buClr>
                <a:schemeClr val="dk2"/>
              </a:buClr>
              <a:buSzPts val="3000"/>
              <a:buFont typeface="Trebuchet MS"/>
              <a:buChar char="●"/>
            </a:pPr>
            <a:r>
              <a:rPr lang="en"/>
              <a:t>The Role of the Agile Leader </a:t>
            </a:r>
            <a:endParaRPr/>
          </a:p>
          <a:p>
            <a:pPr indent="-419100" lvl="0" marL="457200">
              <a:spcBef>
                <a:spcPts val="0"/>
              </a:spcBef>
              <a:spcAft>
                <a:spcPts val="0"/>
              </a:spcAft>
              <a:buClr>
                <a:schemeClr val="dk2"/>
              </a:buClr>
              <a:buSzPts val="3000"/>
              <a:buFont typeface="Trebuchet MS"/>
              <a:buChar char="●"/>
            </a:pPr>
            <a:r>
              <a:rPr lang="en"/>
              <a:t>The Role of Stakeholders </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8" name="Shape 568"/>
        <p:cNvGrpSpPr/>
        <p:nvPr/>
      </p:nvGrpSpPr>
      <p:grpSpPr>
        <a:xfrm>
          <a:off x="0" y="0"/>
          <a:ext cx="0" cy="0"/>
          <a:chOff x="0" y="0"/>
          <a:chExt cx="0" cy="0"/>
        </a:xfrm>
      </p:grpSpPr>
      <p:sp>
        <p:nvSpPr>
          <p:cNvPr id="569" name="Shape 569"/>
          <p:cNvSpPr txBox="1"/>
          <p:nvPr>
            <p:ph type="title"/>
          </p:nvPr>
        </p:nvSpPr>
        <p:spPr>
          <a:xfrm>
            <a:off x="457200" y="155628"/>
            <a:ext cx="8229600" cy="10446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a:t>Roles: The Customer</a:t>
            </a:r>
            <a:endParaRPr/>
          </a:p>
        </p:txBody>
      </p:sp>
      <p:sp>
        <p:nvSpPr>
          <p:cNvPr id="570" name="Shape 570"/>
          <p:cNvSpPr txBox="1"/>
          <p:nvPr>
            <p:ph idx="1" type="body"/>
          </p:nvPr>
        </p:nvSpPr>
        <p:spPr>
          <a:xfrm>
            <a:off x="457200" y="1297780"/>
            <a:ext cx="8229600" cy="3627900"/>
          </a:xfrm>
          <a:prstGeom prst="rect">
            <a:avLst/>
          </a:prstGeom>
        </p:spPr>
        <p:txBody>
          <a:bodyPr anchorCtr="0" anchor="t" bIns="91425" lIns="91425" spcFirstLastPara="1" rIns="91425" wrap="square" tIns="91425">
            <a:noAutofit/>
          </a:bodyPr>
          <a:lstStyle/>
          <a:p>
            <a:pPr indent="-355600" lvl="0" marL="457200">
              <a:spcBef>
                <a:spcPts val="0"/>
              </a:spcBef>
              <a:spcAft>
                <a:spcPts val="0"/>
              </a:spcAft>
              <a:buClr>
                <a:schemeClr val="dk2"/>
              </a:buClr>
              <a:buSzPts val="2000"/>
              <a:buFont typeface="Trebuchet MS"/>
              <a:buChar char="●"/>
            </a:pPr>
            <a:r>
              <a:rPr lang="en" sz="2000"/>
              <a:t>Often a dedicated “Product Owner” role</a:t>
            </a:r>
            <a:endParaRPr sz="2000"/>
          </a:p>
          <a:p>
            <a:pPr indent="-355600" lvl="0" marL="457200">
              <a:spcBef>
                <a:spcPts val="0"/>
              </a:spcBef>
              <a:spcAft>
                <a:spcPts val="0"/>
              </a:spcAft>
              <a:buClr>
                <a:schemeClr val="dk2"/>
              </a:buClr>
              <a:buSzPts val="2000"/>
              <a:buFont typeface="Trebuchet MS"/>
              <a:buChar char="●"/>
            </a:pPr>
            <a:r>
              <a:rPr lang="en" sz="2000"/>
              <a:t>Defines the value and the features of the product</a:t>
            </a:r>
            <a:endParaRPr sz="2000"/>
          </a:p>
          <a:p>
            <a:pPr indent="-355600" lvl="0" marL="457200">
              <a:spcBef>
                <a:spcPts val="0"/>
              </a:spcBef>
              <a:spcAft>
                <a:spcPts val="0"/>
              </a:spcAft>
              <a:buClr>
                <a:schemeClr val="dk2"/>
              </a:buClr>
              <a:buSzPts val="2000"/>
              <a:buFont typeface="Trebuchet MS"/>
              <a:buChar char="●"/>
            </a:pPr>
            <a:r>
              <a:rPr lang="en" sz="2000"/>
              <a:t>Responsible for the ROI</a:t>
            </a:r>
            <a:endParaRPr sz="2000"/>
          </a:p>
          <a:p>
            <a:pPr indent="-355600" lvl="0" marL="457200">
              <a:spcBef>
                <a:spcPts val="0"/>
              </a:spcBef>
              <a:spcAft>
                <a:spcPts val="0"/>
              </a:spcAft>
              <a:buClr>
                <a:schemeClr val="dk2"/>
              </a:buClr>
              <a:buSzPts val="2000"/>
              <a:buFont typeface="Trebuchet MS"/>
              <a:buChar char="●"/>
            </a:pPr>
            <a:r>
              <a:rPr lang="en" sz="2000"/>
              <a:t>Manages any stakeholders</a:t>
            </a:r>
            <a:endParaRPr sz="2000"/>
          </a:p>
          <a:p>
            <a:pPr indent="-355600" lvl="0" marL="457200">
              <a:spcBef>
                <a:spcPts val="0"/>
              </a:spcBef>
              <a:spcAft>
                <a:spcPts val="0"/>
              </a:spcAft>
              <a:buClr>
                <a:schemeClr val="dk2"/>
              </a:buClr>
              <a:buSzPts val="2000"/>
              <a:buFont typeface="Trebuchet MS"/>
              <a:buChar char="●"/>
            </a:pPr>
            <a:r>
              <a:rPr lang="en" sz="2000"/>
              <a:t>Accepts or rejects work results</a:t>
            </a:r>
            <a:endParaRPr sz="2000"/>
          </a:p>
          <a:p>
            <a:pPr indent="-355600" lvl="0" marL="457200">
              <a:spcBef>
                <a:spcPts val="0"/>
              </a:spcBef>
              <a:spcAft>
                <a:spcPts val="0"/>
              </a:spcAft>
              <a:buClr>
                <a:schemeClr val="dk2"/>
              </a:buClr>
              <a:buSzPts val="2000"/>
              <a:buFont typeface="Trebuchet MS"/>
              <a:buChar char="●"/>
            </a:pPr>
            <a:r>
              <a:rPr lang="en" sz="2000"/>
              <a:t>Define a product development roadmap indicating the theme of upcoming releases</a:t>
            </a:r>
            <a:endParaRPr sz="2000"/>
          </a:p>
          <a:p>
            <a:pPr indent="-355600" lvl="0" marL="457200">
              <a:spcBef>
                <a:spcPts val="0"/>
              </a:spcBef>
              <a:spcAft>
                <a:spcPts val="0"/>
              </a:spcAft>
              <a:buClr>
                <a:schemeClr val="dk2"/>
              </a:buClr>
              <a:buSzPts val="2000"/>
              <a:buFont typeface="Trebuchet MS"/>
              <a:buChar char="●"/>
            </a:pPr>
            <a:r>
              <a:rPr lang="en" sz="2000"/>
              <a:t>Take ownership of prioritisation of features</a:t>
            </a:r>
            <a:endParaRPr sz="2000"/>
          </a:p>
          <a:p>
            <a:pPr indent="-355600" lvl="0" marL="457200">
              <a:spcBef>
                <a:spcPts val="0"/>
              </a:spcBef>
              <a:spcAft>
                <a:spcPts val="0"/>
              </a:spcAft>
              <a:buClr>
                <a:schemeClr val="dk2"/>
              </a:buClr>
              <a:buSzPts val="2000"/>
              <a:buFont typeface="Trebuchet MS"/>
              <a:buChar char="●"/>
            </a:pPr>
            <a:r>
              <a:rPr lang="en" sz="2000"/>
              <a:t>Present the vision to the development team</a:t>
            </a:r>
            <a:endParaRPr sz="2000"/>
          </a:p>
          <a:p>
            <a:pPr indent="-355600" lvl="0" marL="457200">
              <a:spcBef>
                <a:spcPts val="0"/>
              </a:spcBef>
              <a:spcAft>
                <a:spcPts val="0"/>
              </a:spcAft>
              <a:buClr>
                <a:schemeClr val="dk2"/>
              </a:buClr>
              <a:buSzPts val="2000"/>
              <a:buFont typeface="Trebuchet MS"/>
              <a:buChar char="●"/>
            </a:pPr>
            <a:r>
              <a:rPr lang="en" sz="2000"/>
              <a:t>Be open to the negotiations that will occur</a:t>
            </a:r>
            <a:endParaRPr sz="2000"/>
          </a:p>
          <a:p>
            <a:pPr indent="-355600" lvl="0" marL="457200" rtl="0">
              <a:spcBef>
                <a:spcPts val="0"/>
              </a:spcBef>
              <a:spcAft>
                <a:spcPts val="0"/>
              </a:spcAft>
              <a:buClr>
                <a:schemeClr val="dk2"/>
              </a:buClr>
              <a:buSzPts val="2000"/>
              <a:buFont typeface="Trebuchet MS"/>
              <a:buChar char="●"/>
            </a:pPr>
            <a:r>
              <a:rPr lang="en" sz="2000"/>
              <a:t>Share the success of the product with the team</a:t>
            </a:r>
            <a:endParaRPr sz="2000"/>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4" name="Shape 574"/>
        <p:cNvGrpSpPr/>
        <p:nvPr/>
      </p:nvGrpSpPr>
      <p:grpSpPr>
        <a:xfrm>
          <a:off x="0" y="0"/>
          <a:ext cx="0" cy="0"/>
          <a:chOff x="0" y="0"/>
          <a:chExt cx="0" cy="0"/>
        </a:xfrm>
      </p:grpSpPr>
      <p:sp>
        <p:nvSpPr>
          <p:cNvPr id="575" name="Shape 575"/>
          <p:cNvSpPr txBox="1"/>
          <p:nvPr>
            <p:ph type="title"/>
          </p:nvPr>
        </p:nvSpPr>
        <p:spPr>
          <a:xfrm>
            <a:off x="457200" y="155628"/>
            <a:ext cx="8229600" cy="10446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a:t>Roles: The Team</a:t>
            </a:r>
            <a:endParaRPr/>
          </a:p>
        </p:txBody>
      </p:sp>
      <p:sp>
        <p:nvSpPr>
          <p:cNvPr id="576" name="Shape 576"/>
          <p:cNvSpPr txBox="1"/>
          <p:nvPr>
            <p:ph idx="1" type="body"/>
          </p:nvPr>
        </p:nvSpPr>
        <p:spPr>
          <a:xfrm>
            <a:off x="457200" y="1297780"/>
            <a:ext cx="8229600" cy="3627900"/>
          </a:xfrm>
          <a:prstGeom prst="rect">
            <a:avLst/>
          </a:prstGeom>
        </p:spPr>
        <p:txBody>
          <a:bodyPr anchorCtr="0" anchor="t" bIns="91425" lIns="91425" spcFirstLastPara="1" rIns="91425" wrap="square" tIns="91425">
            <a:noAutofit/>
          </a:bodyPr>
          <a:lstStyle/>
          <a:p>
            <a:pPr indent="-393700" lvl="0" marL="457200">
              <a:spcBef>
                <a:spcPts val="600"/>
              </a:spcBef>
              <a:spcAft>
                <a:spcPts val="0"/>
              </a:spcAft>
              <a:buClr>
                <a:schemeClr val="dk2"/>
              </a:buClr>
              <a:buSzPts val="2600"/>
              <a:buFont typeface="Trebuchet MS"/>
              <a:buChar char="●"/>
            </a:pPr>
            <a:r>
              <a:rPr lang="en" sz="2600"/>
              <a:t>Each team should contain all the necessary skills to deliver an entire user story</a:t>
            </a:r>
            <a:endParaRPr sz="2600"/>
          </a:p>
          <a:p>
            <a:pPr indent="-393700" lvl="0" marL="457200">
              <a:spcBef>
                <a:spcPts val="0"/>
              </a:spcBef>
              <a:spcAft>
                <a:spcPts val="0"/>
              </a:spcAft>
              <a:buClr>
                <a:schemeClr val="dk2"/>
              </a:buClr>
              <a:buSzPts val="2600"/>
              <a:buFont typeface="Trebuchet MS"/>
              <a:buChar char="●"/>
            </a:pPr>
            <a:r>
              <a:rPr lang="en" sz="2600"/>
              <a:t>Cross-functional</a:t>
            </a:r>
            <a:endParaRPr sz="2600"/>
          </a:p>
          <a:p>
            <a:pPr indent="-393700" lvl="0" marL="457200">
              <a:spcBef>
                <a:spcPts val="0"/>
              </a:spcBef>
              <a:spcAft>
                <a:spcPts val="0"/>
              </a:spcAft>
              <a:buClr>
                <a:schemeClr val="dk2"/>
              </a:buClr>
              <a:buSzPts val="2600"/>
              <a:buFont typeface="Trebuchet MS"/>
              <a:buChar char="●"/>
            </a:pPr>
            <a:r>
              <a:rPr lang="en" sz="2600"/>
              <a:t>Self-organising</a:t>
            </a:r>
            <a:endParaRPr sz="2600"/>
          </a:p>
          <a:p>
            <a:pPr indent="-393700" lvl="0" marL="457200">
              <a:spcBef>
                <a:spcPts val="0"/>
              </a:spcBef>
              <a:spcAft>
                <a:spcPts val="0"/>
              </a:spcAft>
              <a:buClr>
                <a:schemeClr val="dk2"/>
              </a:buClr>
              <a:buSzPts val="2600"/>
              <a:buFont typeface="Trebuchet MS"/>
              <a:buChar char="●"/>
            </a:pPr>
            <a:r>
              <a:rPr lang="en" sz="2600"/>
              <a:t>Make commitments to deliver work</a:t>
            </a:r>
            <a:endParaRPr sz="2600"/>
          </a:p>
          <a:p>
            <a:pPr indent="-393700" lvl="0" marL="457200">
              <a:spcBef>
                <a:spcPts val="0"/>
              </a:spcBef>
              <a:spcAft>
                <a:spcPts val="0"/>
              </a:spcAft>
              <a:buClr>
                <a:schemeClr val="dk2"/>
              </a:buClr>
              <a:buSzPts val="2600"/>
              <a:buFont typeface="Trebuchet MS"/>
              <a:buChar char="●"/>
            </a:pPr>
            <a:r>
              <a:rPr lang="en" sz="2600"/>
              <a:t>Responsible for their own fate</a:t>
            </a:r>
            <a:endParaRPr sz="2600"/>
          </a:p>
          <a:p>
            <a:pPr indent="-393700" lvl="0" marL="457200">
              <a:spcBef>
                <a:spcPts val="0"/>
              </a:spcBef>
              <a:spcAft>
                <a:spcPts val="0"/>
              </a:spcAft>
              <a:buClr>
                <a:schemeClr val="dk2"/>
              </a:buClr>
              <a:buSzPts val="2600"/>
              <a:buFont typeface="Trebuchet MS"/>
              <a:buChar char="●"/>
            </a:pPr>
            <a:r>
              <a:rPr lang="en" sz="2600"/>
              <a:t>Optimal size is 5 to 9 members</a:t>
            </a:r>
            <a:br>
              <a:rPr lang="en" sz="2600"/>
            </a:br>
            <a:r>
              <a:rPr b="1" lang="en" sz="2600"/>
              <a:t>(Rule: 7 plus or minus 2)</a:t>
            </a:r>
            <a:endParaRPr b="1" sz="2600"/>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0" name="Shape 580"/>
        <p:cNvGrpSpPr/>
        <p:nvPr/>
      </p:nvGrpSpPr>
      <p:grpSpPr>
        <a:xfrm>
          <a:off x="0" y="0"/>
          <a:ext cx="0" cy="0"/>
          <a:chOff x="0" y="0"/>
          <a:chExt cx="0" cy="0"/>
        </a:xfrm>
      </p:grpSpPr>
      <p:sp>
        <p:nvSpPr>
          <p:cNvPr id="581" name="Shape 581"/>
          <p:cNvSpPr txBox="1"/>
          <p:nvPr>
            <p:ph type="title"/>
          </p:nvPr>
        </p:nvSpPr>
        <p:spPr>
          <a:xfrm>
            <a:off x="457200" y="155628"/>
            <a:ext cx="8229600" cy="10446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a:t>Tuckman’s Model</a:t>
            </a:r>
            <a:endParaRPr/>
          </a:p>
        </p:txBody>
      </p:sp>
      <p:pic>
        <p:nvPicPr>
          <p:cNvPr descr="Tuckmans-stages-of-team-development-formation.png" id="582" name="Shape 582"/>
          <p:cNvPicPr preferRelativeResize="0"/>
          <p:nvPr/>
        </p:nvPicPr>
        <p:blipFill>
          <a:blip r:embed="rId3">
            <a:alphaModFix/>
          </a:blip>
          <a:stretch>
            <a:fillRect/>
          </a:stretch>
        </p:blipFill>
        <p:spPr>
          <a:xfrm>
            <a:off x="879513" y="980650"/>
            <a:ext cx="7384973" cy="3904400"/>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6" name="Shape 586"/>
        <p:cNvGrpSpPr/>
        <p:nvPr/>
      </p:nvGrpSpPr>
      <p:grpSpPr>
        <a:xfrm>
          <a:off x="0" y="0"/>
          <a:ext cx="0" cy="0"/>
          <a:chOff x="0" y="0"/>
          <a:chExt cx="0" cy="0"/>
        </a:xfrm>
      </p:grpSpPr>
      <p:sp>
        <p:nvSpPr>
          <p:cNvPr id="587" name="Shape 587"/>
          <p:cNvSpPr txBox="1"/>
          <p:nvPr>
            <p:ph type="title"/>
          </p:nvPr>
        </p:nvSpPr>
        <p:spPr>
          <a:xfrm>
            <a:off x="457200" y="155628"/>
            <a:ext cx="8229600" cy="10446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a:t>Roles: The Agile Leader</a:t>
            </a:r>
            <a:endParaRPr/>
          </a:p>
        </p:txBody>
      </p:sp>
      <p:sp>
        <p:nvSpPr>
          <p:cNvPr id="588" name="Shape 588"/>
          <p:cNvSpPr txBox="1"/>
          <p:nvPr>
            <p:ph idx="1" type="body"/>
          </p:nvPr>
        </p:nvSpPr>
        <p:spPr>
          <a:xfrm>
            <a:off x="457200" y="1297780"/>
            <a:ext cx="8229600" cy="3627900"/>
          </a:xfrm>
          <a:prstGeom prst="rect">
            <a:avLst/>
          </a:prstGeom>
        </p:spPr>
        <p:txBody>
          <a:bodyPr anchorCtr="0" anchor="t" bIns="91425" lIns="91425" spcFirstLastPara="1" rIns="91425" wrap="square" tIns="91425">
            <a:noAutofit/>
          </a:bodyPr>
          <a:lstStyle/>
          <a:p>
            <a:pPr indent="-393700" lvl="0" marL="457200">
              <a:spcBef>
                <a:spcPts val="600"/>
              </a:spcBef>
              <a:spcAft>
                <a:spcPts val="0"/>
              </a:spcAft>
              <a:buClr>
                <a:schemeClr val="dk2"/>
              </a:buClr>
              <a:buSzPts val="2600"/>
              <a:buFont typeface="Trebuchet MS"/>
              <a:buChar char="●"/>
            </a:pPr>
            <a:r>
              <a:rPr lang="en" sz="2600"/>
              <a:t>Often a dedicated “Scrum Master” role</a:t>
            </a:r>
            <a:endParaRPr sz="2600"/>
          </a:p>
          <a:p>
            <a:pPr indent="-393700" lvl="0" marL="457200">
              <a:spcBef>
                <a:spcPts val="0"/>
              </a:spcBef>
              <a:spcAft>
                <a:spcPts val="0"/>
              </a:spcAft>
              <a:buClr>
                <a:schemeClr val="dk2"/>
              </a:buClr>
              <a:buSzPts val="2600"/>
              <a:buFont typeface="Trebuchet MS"/>
              <a:buChar char="●"/>
            </a:pPr>
            <a:r>
              <a:rPr lang="en" sz="2600"/>
              <a:t>Servant leader</a:t>
            </a:r>
            <a:endParaRPr sz="2600"/>
          </a:p>
          <a:p>
            <a:pPr indent="-393700" lvl="0" marL="457200">
              <a:spcBef>
                <a:spcPts val="0"/>
              </a:spcBef>
              <a:spcAft>
                <a:spcPts val="0"/>
              </a:spcAft>
              <a:buClr>
                <a:schemeClr val="dk2"/>
              </a:buClr>
              <a:buSzPts val="2600"/>
              <a:buFont typeface="Trebuchet MS"/>
              <a:buChar char="●"/>
            </a:pPr>
            <a:r>
              <a:rPr lang="en" sz="2600"/>
              <a:t>Coaches, guides and facilitates the team</a:t>
            </a:r>
            <a:endParaRPr sz="2600"/>
          </a:p>
          <a:p>
            <a:pPr indent="-393700" lvl="0" marL="457200">
              <a:spcBef>
                <a:spcPts val="0"/>
              </a:spcBef>
              <a:spcAft>
                <a:spcPts val="0"/>
              </a:spcAft>
              <a:buClr>
                <a:schemeClr val="dk2"/>
              </a:buClr>
              <a:buSzPts val="2600"/>
              <a:buFont typeface="Trebuchet MS"/>
              <a:buChar char="●"/>
            </a:pPr>
            <a:r>
              <a:rPr lang="en" sz="2600"/>
              <a:t>Protects the team mid-sprint </a:t>
            </a:r>
            <a:endParaRPr sz="2600"/>
          </a:p>
          <a:p>
            <a:pPr indent="-393700" lvl="0" marL="457200">
              <a:spcBef>
                <a:spcPts val="0"/>
              </a:spcBef>
              <a:spcAft>
                <a:spcPts val="0"/>
              </a:spcAft>
              <a:buClr>
                <a:schemeClr val="dk2"/>
              </a:buClr>
              <a:buSzPts val="2600"/>
              <a:buFont typeface="Trebuchet MS"/>
              <a:buChar char="●"/>
            </a:pPr>
            <a:r>
              <a:rPr lang="en" sz="2600"/>
              <a:t>Removes any impediments or blockers to their progress</a:t>
            </a:r>
            <a:endParaRPr sz="2600"/>
          </a:p>
          <a:p>
            <a:pPr indent="-393700" lvl="0" marL="457200">
              <a:spcBef>
                <a:spcPts val="0"/>
              </a:spcBef>
              <a:spcAft>
                <a:spcPts val="0"/>
              </a:spcAft>
              <a:buClr>
                <a:schemeClr val="dk2"/>
              </a:buClr>
              <a:buSzPts val="2600"/>
              <a:buFont typeface="Trebuchet MS"/>
              <a:buChar char="●"/>
            </a:pPr>
            <a:r>
              <a:rPr lang="en" sz="2600"/>
              <a:t>Facilitate sprint ceremonies</a:t>
            </a:r>
            <a:endParaRPr sz="2600"/>
          </a:p>
          <a:p>
            <a:pPr indent="-393700" lvl="0" marL="457200" rtl="0">
              <a:spcBef>
                <a:spcPts val="0"/>
              </a:spcBef>
              <a:spcAft>
                <a:spcPts val="0"/>
              </a:spcAft>
              <a:buClr>
                <a:schemeClr val="dk2"/>
              </a:buClr>
              <a:buSzPts val="2600"/>
              <a:buFont typeface="Trebuchet MS"/>
              <a:buChar char="●"/>
            </a:pPr>
            <a:r>
              <a:rPr lang="en" sz="2600"/>
              <a:t>Guardian of the process</a:t>
            </a:r>
            <a:endParaRPr sz="2600"/>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2" name="Shape 592"/>
        <p:cNvGrpSpPr/>
        <p:nvPr/>
      </p:nvGrpSpPr>
      <p:grpSpPr>
        <a:xfrm>
          <a:off x="0" y="0"/>
          <a:ext cx="0" cy="0"/>
          <a:chOff x="0" y="0"/>
          <a:chExt cx="0" cy="0"/>
        </a:xfrm>
      </p:grpSpPr>
      <p:sp>
        <p:nvSpPr>
          <p:cNvPr id="593" name="Shape 593"/>
          <p:cNvSpPr txBox="1"/>
          <p:nvPr>
            <p:ph type="title"/>
          </p:nvPr>
        </p:nvSpPr>
        <p:spPr>
          <a:xfrm>
            <a:off x="457200" y="155628"/>
            <a:ext cx="8229600" cy="10446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a:t>Roles: The Stakeholder</a:t>
            </a:r>
            <a:endParaRPr/>
          </a:p>
        </p:txBody>
      </p:sp>
      <p:sp>
        <p:nvSpPr>
          <p:cNvPr id="594" name="Shape 594"/>
          <p:cNvSpPr txBox="1"/>
          <p:nvPr>
            <p:ph idx="1" type="body"/>
          </p:nvPr>
        </p:nvSpPr>
        <p:spPr>
          <a:xfrm>
            <a:off x="457200" y="1297780"/>
            <a:ext cx="8229600" cy="3627900"/>
          </a:xfrm>
          <a:prstGeom prst="rect">
            <a:avLst/>
          </a:prstGeom>
        </p:spPr>
        <p:txBody>
          <a:bodyPr anchorCtr="0" anchor="t" bIns="91425" lIns="91425" spcFirstLastPara="1" rIns="91425" wrap="square" tIns="91425">
            <a:noAutofit/>
          </a:bodyPr>
          <a:lstStyle/>
          <a:p>
            <a:pPr indent="-368300" lvl="0" marL="457200">
              <a:spcBef>
                <a:spcPts val="0"/>
              </a:spcBef>
              <a:spcAft>
                <a:spcPts val="0"/>
              </a:spcAft>
              <a:buClr>
                <a:schemeClr val="dk2"/>
              </a:buClr>
              <a:buSzPts val="2200"/>
              <a:buFont typeface="Trebuchet MS"/>
              <a:buChar char="●"/>
            </a:pPr>
            <a:r>
              <a:rPr lang="en" sz="2200"/>
              <a:t>Is the "go to" person for domain information</a:t>
            </a:r>
            <a:endParaRPr sz="2200"/>
          </a:p>
          <a:p>
            <a:pPr indent="-368300" lvl="0" marL="457200">
              <a:spcBef>
                <a:spcPts val="0"/>
              </a:spcBef>
              <a:spcAft>
                <a:spcPts val="0"/>
              </a:spcAft>
              <a:buClr>
                <a:schemeClr val="dk2"/>
              </a:buClr>
              <a:buSzPts val="2200"/>
              <a:buFont typeface="Trebuchet MS"/>
              <a:buChar char="●"/>
            </a:pPr>
            <a:r>
              <a:rPr lang="en" sz="2200"/>
              <a:t>Represent the interest of any additional stakeholders</a:t>
            </a:r>
            <a:endParaRPr sz="2200"/>
          </a:p>
          <a:p>
            <a:pPr indent="-368300" lvl="0" marL="457200">
              <a:spcBef>
                <a:spcPts val="0"/>
              </a:spcBef>
              <a:spcAft>
                <a:spcPts val="0"/>
              </a:spcAft>
              <a:buClr>
                <a:schemeClr val="dk2"/>
              </a:buClr>
              <a:buSzPts val="2200"/>
              <a:buFont typeface="Trebuchet MS"/>
              <a:buChar char="●"/>
            </a:pPr>
            <a:r>
              <a:rPr lang="en" sz="2200"/>
              <a:t>Provides timely information and decisions</a:t>
            </a:r>
            <a:endParaRPr sz="2200"/>
          </a:p>
          <a:p>
            <a:pPr indent="-368300" lvl="0" marL="457200">
              <a:spcBef>
                <a:spcPts val="0"/>
              </a:spcBef>
              <a:spcAft>
                <a:spcPts val="0"/>
              </a:spcAft>
              <a:buClr>
                <a:schemeClr val="dk2"/>
              </a:buClr>
              <a:buSzPts val="2200"/>
              <a:buFont typeface="Trebuchet MS"/>
              <a:buChar char="●"/>
            </a:pPr>
            <a:r>
              <a:rPr lang="en" sz="2200"/>
              <a:t>Is an active participant in backlog management</a:t>
            </a:r>
            <a:endParaRPr sz="2200"/>
          </a:p>
          <a:p>
            <a:pPr indent="-368300" lvl="0" marL="457200">
              <a:spcBef>
                <a:spcPts val="0"/>
              </a:spcBef>
              <a:spcAft>
                <a:spcPts val="0"/>
              </a:spcAft>
              <a:buClr>
                <a:schemeClr val="dk2"/>
              </a:buClr>
              <a:buSzPts val="2200"/>
              <a:buFont typeface="Trebuchet MS"/>
              <a:buChar char="●"/>
            </a:pPr>
            <a:r>
              <a:rPr lang="en" sz="2200"/>
              <a:t>Is an active participant in customer testing</a:t>
            </a:r>
            <a:endParaRPr sz="2200"/>
          </a:p>
          <a:p>
            <a:pPr indent="-368300" lvl="0" marL="457200">
              <a:spcBef>
                <a:spcPts val="0"/>
              </a:spcBef>
              <a:spcAft>
                <a:spcPts val="0"/>
              </a:spcAft>
              <a:buClr>
                <a:schemeClr val="dk2"/>
              </a:buClr>
              <a:buSzPts val="2200"/>
              <a:buFont typeface="Trebuchet MS"/>
              <a:buChar char="●"/>
            </a:pPr>
            <a:r>
              <a:rPr lang="en" sz="2200"/>
              <a:t>Helps the team gain access to higher stakeholders</a:t>
            </a:r>
            <a:endParaRPr sz="2200"/>
          </a:p>
          <a:p>
            <a:pPr indent="-368300" lvl="0" marL="457200">
              <a:spcBef>
                <a:spcPts val="0"/>
              </a:spcBef>
              <a:spcAft>
                <a:spcPts val="0"/>
              </a:spcAft>
              <a:buClr>
                <a:schemeClr val="dk2"/>
              </a:buClr>
              <a:buSzPts val="2200"/>
              <a:buFont typeface="Trebuchet MS"/>
              <a:buChar char="●"/>
            </a:pPr>
            <a:r>
              <a:rPr lang="en" sz="2200"/>
              <a:t>Facilitates requirements modeling sessions, including requirements envisioning amongst stakeholders</a:t>
            </a:r>
            <a:endParaRPr sz="2200"/>
          </a:p>
          <a:p>
            <a:pPr indent="-368300" lvl="0" marL="457200">
              <a:spcBef>
                <a:spcPts val="0"/>
              </a:spcBef>
              <a:spcAft>
                <a:spcPts val="0"/>
              </a:spcAft>
              <a:buClr>
                <a:schemeClr val="dk2"/>
              </a:buClr>
              <a:buSzPts val="2200"/>
              <a:buFont typeface="Trebuchet MS"/>
              <a:buChar char="●"/>
            </a:pPr>
            <a:r>
              <a:rPr lang="en" sz="2200"/>
              <a:t>Educates team in the business domain if required</a:t>
            </a:r>
            <a:endParaRPr sz="2200"/>
          </a:p>
          <a:p>
            <a:pPr indent="-368300" lvl="0" marL="457200" rtl="0">
              <a:spcBef>
                <a:spcPts val="0"/>
              </a:spcBef>
              <a:spcAft>
                <a:spcPts val="0"/>
              </a:spcAft>
              <a:buClr>
                <a:schemeClr val="dk2"/>
              </a:buClr>
              <a:buSzPts val="2200"/>
              <a:buFont typeface="Trebuchet MS"/>
              <a:buChar char="●"/>
            </a:pPr>
            <a:r>
              <a:rPr lang="en" sz="2200"/>
              <a:t>The gateway to funding</a:t>
            </a:r>
            <a:endParaRPr sz="2200"/>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8" name="Shape 598"/>
        <p:cNvGrpSpPr/>
        <p:nvPr/>
      </p:nvGrpSpPr>
      <p:grpSpPr>
        <a:xfrm>
          <a:off x="0" y="0"/>
          <a:ext cx="0" cy="0"/>
          <a:chOff x="0" y="0"/>
          <a:chExt cx="0" cy="0"/>
        </a:xfrm>
      </p:grpSpPr>
      <p:sp>
        <p:nvSpPr>
          <p:cNvPr id="599" name="Shape 599"/>
          <p:cNvSpPr txBox="1"/>
          <p:nvPr/>
        </p:nvSpPr>
        <p:spPr>
          <a:xfrm>
            <a:off x="457200" y="155628"/>
            <a:ext cx="8229600" cy="1044600"/>
          </a:xfrm>
          <a:prstGeom prst="rect">
            <a:avLst/>
          </a:prstGeom>
          <a:noFill/>
          <a:ln>
            <a:noFill/>
          </a:ln>
        </p:spPr>
        <p:txBody>
          <a:bodyPr anchorCtr="0" anchor="b" bIns="91425" lIns="91425" spcFirstLastPara="1" rIns="91425" wrap="square" tIns="91425">
            <a:noAutofit/>
          </a:bodyPr>
          <a:lstStyle/>
          <a:p>
            <a:pPr indent="0" lvl="0" marL="0" rtl="0">
              <a:spcBef>
                <a:spcPts val="0"/>
              </a:spcBef>
              <a:spcAft>
                <a:spcPts val="0"/>
              </a:spcAft>
              <a:buNone/>
            </a:pPr>
            <a:r>
              <a:rPr lang="en" sz="4800">
                <a:solidFill>
                  <a:srgbClr val="51535D"/>
                </a:solidFill>
                <a:latin typeface="Trebuchet MS"/>
                <a:ea typeface="Trebuchet MS"/>
                <a:cs typeface="Trebuchet MS"/>
                <a:sym typeface="Trebuchet MS"/>
              </a:rPr>
              <a:t>User Stories</a:t>
            </a:r>
            <a:endParaRPr sz="4800">
              <a:solidFill>
                <a:srgbClr val="51535D"/>
              </a:solidFill>
              <a:latin typeface="Trebuchet MS"/>
              <a:ea typeface="Trebuchet MS"/>
              <a:cs typeface="Trebuchet MS"/>
              <a:sym typeface="Trebuchet MS"/>
            </a:endParaRPr>
          </a:p>
        </p:txBody>
      </p:sp>
      <p:sp>
        <p:nvSpPr>
          <p:cNvPr id="600" name="Shape 600"/>
          <p:cNvSpPr txBox="1"/>
          <p:nvPr/>
        </p:nvSpPr>
        <p:spPr>
          <a:xfrm>
            <a:off x="457200" y="1297775"/>
            <a:ext cx="3973200" cy="3627900"/>
          </a:xfrm>
          <a:prstGeom prst="rect">
            <a:avLst/>
          </a:prstGeom>
          <a:noFill/>
          <a:ln>
            <a:noFill/>
          </a:ln>
        </p:spPr>
        <p:txBody>
          <a:bodyPr anchorCtr="0" anchor="t" bIns="91425" lIns="91425" spcFirstLastPara="1" rIns="91425" wrap="square" tIns="91425">
            <a:noAutofit/>
          </a:bodyPr>
          <a:lstStyle/>
          <a:p>
            <a:pPr indent="0" lvl="0" marL="0" rtl="0">
              <a:spcBef>
                <a:spcPts val="600"/>
              </a:spcBef>
              <a:spcAft>
                <a:spcPts val="0"/>
              </a:spcAft>
              <a:buNone/>
            </a:pPr>
            <a:r>
              <a:rPr lang="en" sz="3000">
                <a:solidFill>
                  <a:srgbClr val="51535D"/>
                </a:solidFill>
                <a:latin typeface="Trebuchet MS"/>
                <a:ea typeface="Trebuchet MS"/>
                <a:cs typeface="Trebuchet MS"/>
                <a:sym typeface="Trebuchet MS"/>
              </a:rPr>
              <a:t>User Stories are made up of the three C’s:</a:t>
            </a:r>
            <a:endParaRPr sz="3000">
              <a:solidFill>
                <a:srgbClr val="51535D"/>
              </a:solidFill>
              <a:latin typeface="Trebuchet MS"/>
              <a:ea typeface="Trebuchet MS"/>
              <a:cs typeface="Trebuchet MS"/>
              <a:sym typeface="Trebuchet MS"/>
            </a:endParaRPr>
          </a:p>
          <a:p>
            <a:pPr indent="0" lvl="0" marL="0" rtl="0">
              <a:spcBef>
                <a:spcPts val="600"/>
              </a:spcBef>
              <a:spcAft>
                <a:spcPts val="0"/>
              </a:spcAft>
              <a:buNone/>
            </a:pPr>
            <a:r>
              <a:t/>
            </a:r>
            <a:endParaRPr sz="900">
              <a:solidFill>
                <a:srgbClr val="51535D"/>
              </a:solidFill>
              <a:latin typeface="Trebuchet MS"/>
              <a:ea typeface="Trebuchet MS"/>
              <a:cs typeface="Trebuchet MS"/>
              <a:sym typeface="Trebuchet MS"/>
            </a:endParaRPr>
          </a:p>
          <a:p>
            <a:pPr indent="-419100" lvl="0" marL="457200" rtl="0">
              <a:spcBef>
                <a:spcPts val="600"/>
              </a:spcBef>
              <a:spcAft>
                <a:spcPts val="0"/>
              </a:spcAft>
              <a:buClr>
                <a:srgbClr val="51535D"/>
              </a:buClr>
              <a:buSzPts val="3000"/>
              <a:buFont typeface="Trebuchet MS"/>
              <a:buChar char="●"/>
            </a:pPr>
            <a:r>
              <a:rPr lang="en" sz="3000">
                <a:solidFill>
                  <a:srgbClr val="51535D"/>
                </a:solidFill>
                <a:latin typeface="Trebuchet MS"/>
                <a:ea typeface="Trebuchet MS"/>
                <a:cs typeface="Trebuchet MS"/>
                <a:sym typeface="Trebuchet MS"/>
              </a:rPr>
              <a:t>Card</a:t>
            </a:r>
            <a:endParaRPr sz="3000">
              <a:solidFill>
                <a:srgbClr val="51535D"/>
              </a:solidFill>
              <a:latin typeface="Trebuchet MS"/>
              <a:ea typeface="Trebuchet MS"/>
              <a:cs typeface="Trebuchet MS"/>
              <a:sym typeface="Trebuchet MS"/>
            </a:endParaRPr>
          </a:p>
          <a:p>
            <a:pPr indent="-419100" lvl="0" marL="457200" rtl="0">
              <a:spcBef>
                <a:spcPts val="0"/>
              </a:spcBef>
              <a:spcAft>
                <a:spcPts val="0"/>
              </a:spcAft>
              <a:buClr>
                <a:srgbClr val="51535D"/>
              </a:buClr>
              <a:buSzPts val="3000"/>
              <a:buFont typeface="Trebuchet MS"/>
              <a:buChar char="●"/>
            </a:pPr>
            <a:r>
              <a:rPr lang="en" sz="3000">
                <a:solidFill>
                  <a:srgbClr val="51535D"/>
                </a:solidFill>
                <a:latin typeface="Trebuchet MS"/>
                <a:ea typeface="Trebuchet MS"/>
                <a:cs typeface="Trebuchet MS"/>
                <a:sym typeface="Trebuchet MS"/>
              </a:rPr>
              <a:t>Conversation</a:t>
            </a:r>
            <a:endParaRPr sz="3000">
              <a:solidFill>
                <a:srgbClr val="51535D"/>
              </a:solidFill>
              <a:latin typeface="Trebuchet MS"/>
              <a:ea typeface="Trebuchet MS"/>
              <a:cs typeface="Trebuchet MS"/>
              <a:sym typeface="Trebuchet MS"/>
            </a:endParaRPr>
          </a:p>
          <a:p>
            <a:pPr indent="-419100" lvl="0" marL="457200" rtl="0">
              <a:spcBef>
                <a:spcPts val="0"/>
              </a:spcBef>
              <a:spcAft>
                <a:spcPts val="0"/>
              </a:spcAft>
              <a:buClr>
                <a:srgbClr val="51535D"/>
              </a:buClr>
              <a:buSzPts val="3000"/>
              <a:buFont typeface="Trebuchet MS"/>
              <a:buChar char="●"/>
            </a:pPr>
            <a:r>
              <a:rPr lang="en" sz="3000">
                <a:solidFill>
                  <a:srgbClr val="51535D"/>
                </a:solidFill>
                <a:latin typeface="Trebuchet MS"/>
                <a:ea typeface="Trebuchet MS"/>
                <a:cs typeface="Trebuchet MS"/>
                <a:sym typeface="Trebuchet MS"/>
              </a:rPr>
              <a:t>Confirmation</a:t>
            </a:r>
            <a:endParaRPr sz="3000">
              <a:solidFill>
                <a:srgbClr val="51535D"/>
              </a:solidFill>
              <a:latin typeface="Trebuchet MS"/>
              <a:ea typeface="Trebuchet MS"/>
              <a:cs typeface="Trebuchet MS"/>
              <a:sym typeface="Trebuchet MS"/>
            </a:endParaRPr>
          </a:p>
        </p:txBody>
      </p:sp>
      <p:pic>
        <p:nvPicPr>
          <p:cNvPr descr="IMG_0204.JPG" id="601" name="Shape 601"/>
          <p:cNvPicPr preferRelativeResize="0"/>
          <p:nvPr/>
        </p:nvPicPr>
        <p:blipFill rotWithShape="1">
          <a:blip r:embed="rId3">
            <a:alphaModFix/>
          </a:blip>
          <a:srcRect b="16724" l="9415" r="7851" t="20307"/>
          <a:stretch/>
        </p:blipFill>
        <p:spPr>
          <a:xfrm>
            <a:off x="4657325" y="1742175"/>
            <a:ext cx="4029473" cy="2299152"/>
          </a:xfrm>
          <a:prstGeom prst="rect">
            <a:avLst/>
          </a:prstGeom>
          <a:noFill/>
          <a:ln cap="flat" cmpd="sng" w="19050">
            <a:solidFill>
              <a:srgbClr val="51535D"/>
            </a:solidFill>
            <a:prstDash val="solid"/>
            <a:round/>
            <a:headEnd len="med" w="med" type="none"/>
            <a:tailEnd len="med" w="med" type="none"/>
          </a:ln>
        </p:spPr>
      </p:pic>
      <p:pic>
        <p:nvPicPr>
          <p:cNvPr descr="IMG_0204.JPG" id="602" name="Shape 602"/>
          <p:cNvPicPr preferRelativeResize="0"/>
          <p:nvPr/>
        </p:nvPicPr>
        <p:blipFill rotWithShape="1">
          <a:blip r:embed="rId3">
            <a:alphaModFix/>
          </a:blip>
          <a:srcRect b="16724" l="9415" r="7851" t="20307"/>
          <a:stretch/>
        </p:blipFill>
        <p:spPr>
          <a:xfrm>
            <a:off x="4430475" y="1977550"/>
            <a:ext cx="4029473" cy="2299152"/>
          </a:xfrm>
          <a:prstGeom prst="rect">
            <a:avLst/>
          </a:prstGeom>
          <a:noFill/>
          <a:ln cap="flat" cmpd="sng" w="19050">
            <a:solidFill>
              <a:srgbClr val="51535D"/>
            </a:solidFill>
            <a:prstDash val="solid"/>
            <a:round/>
            <a:headEnd len="med" w="med" type="none"/>
            <a:tailEnd len="med" w="med" type="none"/>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6" name="Shape 606"/>
        <p:cNvGrpSpPr/>
        <p:nvPr/>
      </p:nvGrpSpPr>
      <p:grpSpPr>
        <a:xfrm>
          <a:off x="0" y="0"/>
          <a:ext cx="0" cy="0"/>
          <a:chOff x="0" y="0"/>
          <a:chExt cx="0" cy="0"/>
        </a:xfrm>
      </p:grpSpPr>
      <p:sp>
        <p:nvSpPr>
          <p:cNvPr id="607" name="Shape 607"/>
          <p:cNvSpPr txBox="1"/>
          <p:nvPr>
            <p:ph type="title"/>
          </p:nvPr>
        </p:nvSpPr>
        <p:spPr>
          <a:xfrm>
            <a:off x="457200" y="155628"/>
            <a:ext cx="8229600" cy="10446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a:t>Acceptance Criteria</a:t>
            </a:r>
            <a:endParaRPr/>
          </a:p>
        </p:txBody>
      </p:sp>
      <p:sp>
        <p:nvSpPr>
          <p:cNvPr id="608" name="Shape 608"/>
          <p:cNvSpPr txBox="1"/>
          <p:nvPr>
            <p:ph idx="1" type="body"/>
          </p:nvPr>
        </p:nvSpPr>
        <p:spPr>
          <a:xfrm>
            <a:off x="457200" y="1200230"/>
            <a:ext cx="8229600" cy="3627900"/>
          </a:xfrm>
          <a:prstGeom prst="rect">
            <a:avLst/>
          </a:prstGeom>
        </p:spPr>
        <p:txBody>
          <a:bodyPr anchorCtr="0" anchor="t" bIns="91425" lIns="91425" spcFirstLastPara="1" rIns="91425" wrap="square" tIns="91425">
            <a:noAutofit/>
          </a:bodyPr>
          <a:lstStyle/>
          <a:p>
            <a:pPr indent="-393700" lvl="0" marL="457200" rtl="0">
              <a:spcBef>
                <a:spcPts val="600"/>
              </a:spcBef>
              <a:spcAft>
                <a:spcPts val="0"/>
              </a:spcAft>
              <a:buClr>
                <a:schemeClr val="dk2"/>
              </a:buClr>
              <a:buSzPts val="2600"/>
              <a:buFont typeface="Trebuchet MS"/>
              <a:buChar char="●"/>
            </a:pPr>
            <a:r>
              <a:rPr lang="en" sz="2600"/>
              <a:t>User created acceptance tests</a:t>
            </a:r>
            <a:br>
              <a:rPr lang="en" sz="2600"/>
            </a:br>
            <a:endParaRPr sz="1100"/>
          </a:p>
          <a:p>
            <a:pPr indent="-393700" lvl="0" marL="457200" rtl="0">
              <a:spcBef>
                <a:spcPts val="0"/>
              </a:spcBef>
              <a:spcAft>
                <a:spcPts val="0"/>
              </a:spcAft>
              <a:buClr>
                <a:schemeClr val="dk2"/>
              </a:buClr>
              <a:buSzPts val="2600"/>
              <a:buFont typeface="Trebuchet MS"/>
              <a:buChar char="●"/>
            </a:pPr>
            <a:r>
              <a:rPr lang="en" sz="2600"/>
              <a:t>Essential to any story to define when that story is completed</a:t>
            </a:r>
            <a:br>
              <a:rPr lang="en" sz="2600"/>
            </a:br>
            <a:endParaRPr sz="600"/>
          </a:p>
          <a:p>
            <a:pPr indent="-393700" lvl="0" marL="457200" rtl="0">
              <a:spcBef>
                <a:spcPts val="0"/>
              </a:spcBef>
              <a:spcAft>
                <a:spcPts val="0"/>
              </a:spcAft>
              <a:buClr>
                <a:schemeClr val="dk2"/>
              </a:buClr>
              <a:buSzPts val="2600"/>
              <a:buFont typeface="Trebuchet MS"/>
              <a:buChar char="●"/>
            </a:pPr>
            <a:r>
              <a:rPr lang="en" sz="2600"/>
              <a:t>Business owner, the team and the architects should all contribute to the acceptance criteria</a:t>
            </a:r>
            <a:br>
              <a:rPr lang="en" sz="2600"/>
            </a:br>
            <a:endParaRPr sz="1100"/>
          </a:p>
          <a:p>
            <a:pPr indent="-393700" lvl="0" marL="457200" rtl="0">
              <a:spcBef>
                <a:spcPts val="0"/>
              </a:spcBef>
              <a:spcAft>
                <a:spcPts val="0"/>
              </a:spcAft>
              <a:buClr>
                <a:schemeClr val="dk2"/>
              </a:buClr>
              <a:buSzPts val="2600"/>
              <a:buFont typeface="Trebuchet MS"/>
              <a:buChar char="●"/>
            </a:pPr>
            <a:r>
              <a:rPr lang="en" sz="2600"/>
              <a:t>Should be explicit and not open to interpretation</a:t>
            </a:r>
            <a:br>
              <a:rPr lang="en" sz="2600"/>
            </a:br>
            <a:endParaRPr sz="1100"/>
          </a:p>
          <a:p>
            <a:pPr indent="-393700" lvl="0" marL="457200" rtl="0">
              <a:spcBef>
                <a:spcPts val="0"/>
              </a:spcBef>
              <a:spcAft>
                <a:spcPts val="0"/>
              </a:spcAft>
              <a:buClr>
                <a:schemeClr val="dk2"/>
              </a:buClr>
              <a:buSzPts val="2600"/>
              <a:buFont typeface="Trebuchet MS"/>
              <a:buChar char="●"/>
            </a:pPr>
            <a:r>
              <a:rPr lang="en" sz="2600"/>
              <a:t>Should be clearly defined at the last moment</a:t>
            </a:r>
            <a:endParaRPr sz="2600"/>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2" name="Shape 612"/>
        <p:cNvGrpSpPr/>
        <p:nvPr/>
      </p:nvGrpSpPr>
      <p:grpSpPr>
        <a:xfrm>
          <a:off x="0" y="0"/>
          <a:ext cx="0" cy="0"/>
          <a:chOff x="0" y="0"/>
          <a:chExt cx="0" cy="0"/>
        </a:xfrm>
      </p:grpSpPr>
      <p:sp>
        <p:nvSpPr>
          <p:cNvPr id="613" name="Shape 613"/>
          <p:cNvSpPr txBox="1"/>
          <p:nvPr/>
        </p:nvSpPr>
        <p:spPr>
          <a:xfrm>
            <a:off x="457200" y="155628"/>
            <a:ext cx="8229600" cy="1044600"/>
          </a:xfrm>
          <a:prstGeom prst="rect">
            <a:avLst/>
          </a:prstGeom>
          <a:noFill/>
          <a:ln>
            <a:noFill/>
          </a:ln>
        </p:spPr>
        <p:txBody>
          <a:bodyPr anchorCtr="0" anchor="b" bIns="91425" lIns="91425" spcFirstLastPara="1" rIns="91425" wrap="square" tIns="91425">
            <a:noAutofit/>
          </a:bodyPr>
          <a:lstStyle/>
          <a:p>
            <a:pPr indent="0" lvl="0" marL="0" rtl="0">
              <a:spcBef>
                <a:spcPts val="0"/>
              </a:spcBef>
              <a:spcAft>
                <a:spcPts val="0"/>
              </a:spcAft>
              <a:buNone/>
            </a:pPr>
            <a:r>
              <a:rPr lang="en" sz="4800">
                <a:solidFill>
                  <a:srgbClr val="51535D"/>
                </a:solidFill>
                <a:latin typeface="Trebuchet MS"/>
                <a:ea typeface="Trebuchet MS"/>
                <a:cs typeface="Trebuchet MS"/>
                <a:sym typeface="Trebuchet MS"/>
              </a:rPr>
              <a:t>User Stories: INVEST</a:t>
            </a:r>
            <a:endParaRPr sz="4800">
              <a:solidFill>
                <a:srgbClr val="51535D"/>
              </a:solidFill>
              <a:latin typeface="Trebuchet MS"/>
              <a:ea typeface="Trebuchet MS"/>
              <a:cs typeface="Trebuchet MS"/>
              <a:sym typeface="Trebuchet MS"/>
            </a:endParaRPr>
          </a:p>
        </p:txBody>
      </p:sp>
      <p:sp>
        <p:nvSpPr>
          <p:cNvPr id="614" name="Shape 614"/>
          <p:cNvSpPr/>
          <p:nvPr/>
        </p:nvSpPr>
        <p:spPr>
          <a:xfrm>
            <a:off x="2231725" y="1412975"/>
            <a:ext cx="798900" cy="3175800"/>
          </a:xfrm>
          <a:prstGeom prst="rect">
            <a:avLst/>
          </a:prstGeom>
          <a:solidFill>
            <a:srgbClr val="FFF2CC"/>
          </a:solidFill>
          <a:ln cap="flat" cmpd="sng" w="19050">
            <a:solidFill>
              <a:srgbClr val="BF9000"/>
            </a:solidFill>
            <a:prstDash val="solid"/>
            <a:round/>
            <a:headEnd len="med" w="med" type="none"/>
            <a:tailEnd len="med" w="med"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Trebuchet MS"/>
                <a:ea typeface="Trebuchet MS"/>
                <a:cs typeface="Trebuchet MS"/>
                <a:sym typeface="Trebuchet MS"/>
              </a:rPr>
              <a:t>I</a:t>
            </a:r>
            <a:endParaRPr b="1" sz="1800">
              <a:latin typeface="Trebuchet MS"/>
              <a:ea typeface="Trebuchet MS"/>
              <a:cs typeface="Trebuchet MS"/>
              <a:sym typeface="Trebuchet MS"/>
            </a:endParaRPr>
          </a:p>
          <a:p>
            <a:pPr indent="0" lvl="0" marL="0" rtl="0" algn="ctr">
              <a:spcBef>
                <a:spcPts val="0"/>
              </a:spcBef>
              <a:spcAft>
                <a:spcPts val="0"/>
              </a:spcAft>
              <a:buNone/>
            </a:pPr>
            <a:r>
              <a:t/>
            </a:r>
            <a:endParaRPr b="1" sz="1800">
              <a:latin typeface="Trebuchet MS"/>
              <a:ea typeface="Trebuchet MS"/>
              <a:cs typeface="Trebuchet MS"/>
              <a:sym typeface="Trebuchet MS"/>
            </a:endParaRPr>
          </a:p>
          <a:p>
            <a:pPr indent="0" lvl="0" marL="0" rtl="0" algn="ctr">
              <a:spcBef>
                <a:spcPts val="0"/>
              </a:spcBef>
              <a:spcAft>
                <a:spcPts val="0"/>
              </a:spcAft>
              <a:buNone/>
            </a:pPr>
            <a:r>
              <a:rPr b="1" lang="en" sz="1800">
                <a:latin typeface="Trebuchet MS"/>
                <a:ea typeface="Trebuchet MS"/>
                <a:cs typeface="Trebuchet MS"/>
                <a:sym typeface="Trebuchet MS"/>
              </a:rPr>
              <a:t>N</a:t>
            </a:r>
            <a:endParaRPr b="1" sz="1800">
              <a:latin typeface="Trebuchet MS"/>
              <a:ea typeface="Trebuchet MS"/>
              <a:cs typeface="Trebuchet MS"/>
              <a:sym typeface="Trebuchet MS"/>
            </a:endParaRPr>
          </a:p>
          <a:p>
            <a:pPr indent="0" lvl="0" marL="0" rtl="0" algn="ctr">
              <a:spcBef>
                <a:spcPts val="0"/>
              </a:spcBef>
              <a:spcAft>
                <a:spcPts val="0"/>
              </a:spcAft>
              <a:buNone/>
            </a:pPr>
            <a:r>
              <a:t/>
            </a:r>
            <a:endParaRPr b="1" sz="1800">
              <a:latin typeface="Trebuchet MS"/>
              <a:ea typeface="Trebuchet MS"/>
              <a:cs typeface="Trebuchet MS"/>
              <a:sym typeface="Trebuchet MS"/>
            </a:endParaRPr>
          </a:p>
          <a:p>
            <a:pPr indent="0" lvl="0" marL="0" rtl="0" algn="ctr">
              <a:spcBef>
                <a:spcPts val="0"/>
              </a:spcBef>
              <a:spcAft>
                <a:spcPts val="0"/>
              </a:spcAft>
              <a:buNone/>
            </a:pPr>
            <a:r>
              <a:rPr b="1" lang="en" sz="1800">
                <a:latin typeface="Trebuchet MS"/>
                <a:ea typeface="Trebuchet MS"/>
                <a:cs typeface="Trebuchet MS"/>
                <a:sym typeface="Trebuchet MS"/>
              </a:rPr>
              <a:t>V</a:t>
            </a:r>
            <a:endParaRPr b="1" sz="1800">
              <a:latin typeface="Trebuchet MS"/>
              <a:ea typeface="Trebuchet MS"/>
              <a:cs typeface="Trebuchet MS"/>
              <a:sym typeface="Trebuchet MS"/>
            </a:endParaRPr>
          </a:p>
          <a:p>
            <a:pPr indent="0" lvl="0" marL="0" rtl="0" algn="ctr">
              <a:spcBef>
                <a:spcPts val="0"/>
              </a:spcBef>
              <a:spcAft>
                <a:spcPts val="0"/>
              </a:spcAft>
              <a:buNone/>
            </a:pPr>
            <a:r>
              <a:t/>
            </a:r>
            <a:endParaRPr b="1" sz="1800">
              <a:latin typeface="Trebuchet MS"/>
              <a:ea typeface="Trebuchet MS"/>
              <a:cs typeface="Trebuchet MS"/>
              <a:sym typeface="Trebuchet MS"/>
            </a:endParaRPr>
          </a:p>
          <a:p>
            <a:pPr indent="0" lvl="0" marL="0" rtl="0" algn="ctr">
              <a:spcBef>
                <a:spcPts val="0"/>
              </a:spcBef>
              <a:spcAft>
                <a:spcPts val="0"/>
              </a:spcAft>
              <a:buNone/>
            </a:pPr>
            <a:r>
              <a:rPr b="1" lang="en" sz="1800">
                <a:latin typeface="Trebuchet MS"/>
                <a:ea typeface="Trebuchet MS"/>
                <a:cs typeface="Trebuchet MS"/>
                <a:sym typeface="Trebuchet MS"/>
              </a:rPr>
              <a:t>E</a:t>
            </a:r>
            <a:endParaRPr b="1" sz="1800">
              <a:latin typeface="Trebuchet MS"/>
              <a:ea typeface="Trebuchet MS"/>
              <a:cs typeface="Trebuchet MS"/>
              <a:sym typeface="Trebuchet MS"/>
            </a:endParaRPr>
          </a:p>
          <a:p>
            <a:pPr indent="0" lvl="0" marL="0" rtl="0" algn="ctr">
              <a:spcBef>
                <a:spcPts val="0"/>
              </a:spcBef>
              <a:spcAft>
                <a:spcPts val="0"/>
              </a:spcAft>
              <a:buNone/>
            </a:pPr>
            <a:r>
              <a:t/>
            </a:r>
            <a:endParaRPr b="1" sz="1800">
              <a:latin typeface="Trebuchet MS"/>
              <a:ea typeface="Trebuchet MS"/>
              <a:cs typeface="Trebuchet MS"/>
              <a:sym typeface="Trebuchet MS"/>
            </a:endParaRPr>
          </a:p>
          <a:p>
            <a:pPr indent="0" lvl="0" marL="0" rtl="0" algn="ctr">
              <a:spcBef>
                <a:spcPts val="0"/>
              </a:spcBef>
              <a:spcAft>
                <a:spcPts val="0"/>
              </a:spcAft>
              <a:buNone/>
            </a:pPr>
            <a:r>
              <a:rPr b="1" lang="en" sz="1800">
                <a:latin typeface="Trebuchet MS"/>
                <a:ea typeface="Trebuchet MS"/>
                <a:cs typeface="Trebuchet MS"/>
                <a:sym typeface="Trebuchet MS"/>
              </a:rPr>
              <a:t>S</a:t>
            </a:r>
            <a:endParaRPr b="1" sz="1800">
              <a:latin typeface="Trebuchet MS"/>
              <a:ea typeface="Trebuchet MS"/>
              <a:cs typeface="Trebuchet MS"/>
              <a:sym typeface="Trebuchet MS"/>
            </a:endParaRPr>
          </a:p>
          <a:p>
            <a:pPr indent="0" lvl="0" marL="0" rtl="0" algn="ctr">
              <a:spcBef>
                <a:spcPts val="0"/>
              </a:spcBef>
              <a:spcAft>
                <a:spcPts val="0"/>
              </a:spcAft>
              <a:buNone/>
            </a:pPr>
            <a:r>
              <a:t/>
            </a:r>
            <a:endParaRPr b="1" sz="1800">
              <a:latin typeface="Trebuchet MS"/>
              <a:ea typeface="Trebuchet MS"/>
              <a:cs typeface="Trebuchet MS"/>
              <a:sym typeface="Trebuchet MS"/>
            </a:endParaRPr>
          </a:p>
          <a:p>
            <a:pPr indent="0" lvl="0" marL="0" rtl="0" algn="ctr">
              <a:spcBef>
                <a:spcPts val="0"/>
              </a:spcBef>
              <a:spcAft>
                <a:spcPts val="0"/>
              </a:spcAft>
              <a:buNone/>
            </a:pPr>
            <a:r>
              <a:rPr b="1" lang="en" sz="1800">
                <a:latin typeface="Trebuchet MS"/>
                <a:ea typeface="Trebuchet MS"/>
                <a:cs typeface="Trebuchet MS"/>
                <a:sym typeface="Trebuchet MS"/>
              </a:rPr>
              <a:t>T</a:t>
            </a:r>
            <a:endParaRPr b="1" sz="1800">
              <a:latin typeface="Trebuchet MS"/>
              <a:ea typeface="Trebuchet MS"/>
              <a:cs typeface="Trebuchet MS"/>
              <a:sym typeface="Trebuchet MS"/>
            </a:endParaRPr>
          </a:p>
        </p:txBody>
      </p:sp>
      <p:sp>
        <p:nvSpPr>
          <p:cNvPr id="615" name="Shape 615"/>
          <p:cNvSpPr/>
          <p:nvPr/>
        </p:nvSpPr>
        <p:spPr>
          <a:xfrm>
            <a:off x="3084000" y="1412975"/>
            <a:ext cx="3221700" cy="3175800"/>
          </a:xfrm>
          <a:prstGeom prst="rect">
            <a:avLst/>
          </a:prstGeom>
          <a:solidFill>
            <a:srgbClr val="FFF2CC"/>
          </a:solidFill>
          <a:ln cap="flat" cmpd="sng" w="19050">
            <a:solidFill>
              <a:srgbClr val="BF9000"/>
            </a:solidFill>
            <a:prstDash val="solid"/>
            <a:round/>
            <a:headEnd len="med" w="med" type="none"/>
            <a:tailEnd len="med" w="med" type="none"/>
          </a:ln>
        </p:spPr>
        <p:txBody>
          <a:bodyPr anchorCtr="0" anchor="ctr" bIns="91425" lIns="91425" spcFirstLastPara="1" rIns="91425" wrap="square" tIns="91425">
            <a:noAutofit/>
          </a:bodyPr>
          <a:lstStyle/>
          <a:p>
            <a:pPr indent="0" lvl="0" marL="0" rtl="0">
              <a:spcBef>
                <a:spcPts val="0"/>
              </a:spcBef>
              <a:spcAft>
                <a:spcPts val="0"/>
              </a:spcAft>
              <a:buNone/>
            </a:pPr>
            <a:r>
              <a:rPr b="1" lang="en" sz="1800">
                <a:latin typeface="Trebuchet MS"/>
                <a:ea typeface="Trebuchet MS"/>
                <a:cs typeface="Trebuchet MS"/>
                <a:sym typeface="Trebuchet MS"/>
              </a:rPr>
              <a:t>Independent</a:t>
            </a:r>
            <a:endParaRPr b="1" sz="1800">
              <a:latin typeface="Trebuchet MS"/>
              <a:ea typeface="Trebuchet MS"/>
              <a:cs typeface="Trebuchet MS"/>
              <a:sym typeface="Trebuchet MS"/>
            </a:endParaRPr>
          </a:p>
          <a:p>
            <a:pPr indent="0" lvl="0" marL="0" rtl="0">
              <a:spcBef>
                <a:spcPts val="0"/>
              </a:spcBef>
              <a:spcAft>
                <a:spcPts val="0"/>
              </a:spcAft>
              <a:buNone/>
            </a:pPr>
            <a:r>
              <a:t/>
            </a:r>
            <a:endParaRPr b="1" sz="1800">
              <a:latin typeface="Trebuchet MS"/>
              <a:ea typeface="Trebuchet MS"/>
              <a:cs typeface="Trebuchet MS"/>
              <a:sym typeface="Trebuchet MS"/>
            </a:endParaRPr>
          </a:p>
          <a:p>
            <a:pPr indent="0" lvl="0" marL="0" rtl="0">
              <a:spcBef>
                <a:spcPts val="0"/>
              </a:spcBef>
              <a:spcAft>
                <a:spcPts val="0"/>
              </a:spcAft>
              <a:buNone/>
            </a:pPr>
            <a:r>
              <a:rPr b="1" lang="en" sz="1800">
                <a:latin typeface="Trebuchet MS"/>
                <a:ea typeface="Trebuchet MS"/>
                <a:cs typeface="Trebuchet MS"/>
                <a:sym typeface="Trebuchet MS"/>
              </a:rPr>
              <a:t>Negotiable</a:t>
            </a:r>
            <a:endParaRPr b="1" sz="1800">
              <a:latin typeface="Trebuchet MS"/>
              <a:ea typeface="Trebuchet MS"/>
              <a:cs typeface="Trebuchet MS"/>
              <a:sym typeface="Trebuchet MS"/>
            </a:endParaRPr>
          </a:p>
          <a:p>
            <a:pPr indent="0" lvl="0" marL="0" rtl="0">
              <a:spcBef>
                <a:spcPts val="0"/>
              </a:spcBef>
              <a:spcAft>
                <a:spcPts val="0"/>
              </a:spcAft>
              <a:buNone/>
            </a:pPr>
            <a:r>
              <a:t/>
            </a:r>
            <a:endParaRPr b="1" sz="1800">
              <a:latin typeface="Trebuchet MS"/>
              <a:ea typeface="Trebuchet MS"/>
              <a:cs typeface="Trebuchet MS"/>
              <a:sym typeface="Trebuchet MS"/>
            </a:endParaRPr>
          </a:p>
          <a:p>
            <a:pPr indent="0" lvl="0" marL="0" rtl="0">
              <a:spcBef>
                <a:spcPts val="0"/>
              </a:spcBef>
              <a:spcAft>
                <a:spcPts val="0"/>
              </a:spcAft>
              <a:buNone/>
            </a:pPr>
            <a:r>
              <a:rPr b="1" lang="en" sz="1800">
                <a:latin typeface="Trebuchet MS"/>
                <a:ea typeface="Trebuchet MS"/>
                <a:cs typeface="Trebuchet MS"/>
                <a:sym typeface="Trebuchet MS"/>
              </a:rPr>
              <a:t>Valuable</a:t>
            </a:r>
            <a:endParaRPr b="1" sz="1800">
              <a:latin typeface="Trebuchet MS"/>
              <a:ea typeface="Trebuchet MS"/>
              <a:cs typeface="Trebuchet MS"/>
              <a:sym typeface="Trebuchet MS"/>
            </a:endParaRPr>
          </a:p>
          <a:p>
            <a:pPr indent="0" lvl="0" marL="0" rtl="0">
              <a:spcBef>
                <a:spcPts val="0"/>
              </a:spcBef>
              <a:spcAft>
                <a:spcPts val="0"/>
              </a:spcAft>
              <a:buNone/>
            </a:pPr>
            <a:r>
              <a:t/>
            </a:r>
            <a:endParaRPr b="1" sz="1800">
              <a:latin typeface="Trebuchet MS"/>
              <a:ea typeface="Trebuchet MS"/>
              <a:cs typeface="Trebuchet MS"/>
              <a:sym typeface="Trebuchet MS"/>
            </a:endParaRPr>
          </a:p>
          <a:p>
            <a:pPr indent="0" lvl="0" marL="0" rtl="0">
              <a:spcBef>
                <a:spcPts val="0"/>
              </a:spcBef>
              <a:spcAft>
                <a:spcPts val="0"/>
              </a:spcAft>
              <a:buNone/>
            </a:pPr>
            <a:r>
              <a:rPr b="1" lang="en" sz="1800">
                <a:latin typeface="Trebuchet MS"/>
                <a:ea typeface="Trebuchet MS"/>
                <a:cs typeface="Trebuchet MS"/>
                <a:sym typeface="Trebuchet MS"/>
              </a:rPr>
              <a:t>Estimable</a:t>
            </a:r>
            <a:endParaRPr b="1" sz="1800">
              <a:latin typeface="Trebuchet MS"/>
              <a:ea typeface="Trebuchet MS"/>
              <a:cs typeface="Trebuchet MS"/>
              <a:sym typeface="Trebuchet MS"/>
            </a:endParaRPr>
          </a:p>
          <a:p>
            <a:pPr indent="0" lvl="0" marL="0" rtl="0">
              <a:spcBef>
                <a:spcPts val="0"/>
              </a:spcBef>
              <a:spcAft>
                <a:spcPts val="0"/>
              </a:spcAft>
              <a:buNone/>
            </a:pPr>
            <a:r>
              <a:t/>
            </a:r>
            <a:endParaRPr b="1" sz="1800">
              <a:latin typeface="Trebuchet MS"/>
              <a:ea typeface="Trebuchet MS"/>
              <a:cs typeface="Trebuchet MS"/>
              <a:sym typeface="Trebuchet MS"/>
            </a:endParaRPr>
          </a:p>
          <a:p>
            <a:pPr indent="0" lvl="0" marL="0" rtl="0">
              <a:spcBef>
                <a:spcPts val="0"/>
              </a:spcBef>
              <a:spcAft>
                <a:spcPts val="0"/>
              </a:spcAft>
              <a:buNone/>
            </a:pPr>
            <a:r>
              <a:rPr b="1" lang="en" sz="1800">
                <a:latin typeface="Trebuchet MS"/>
                <a:ea typeface="Trebuchet MS"/>
                <a:cs typeface="Trebuchet MS"/>
                <a:sym typeface="Trebuchet MS"/>
              </a:rPr>
              <a:t>Sized appropriately</a:t>
            </a:r>
            <a:endParaRPr b="1" sz="1800">
              <a:latin typeface="Trebuchet MS"/>
              <a:ea typeface="Trebuchet MS"/>
              <a:cs typeface="Trebuchet MS"/>
              <a:sym typeface="Trebuchet MS"/>
            </a:endParaRPr>
          </a:p>
          <a:p>
            <a:pPr indent="0" lvl="0" marL="0" rtl="0">
              <a:spcBef>
                <a:spcPts val="0"/>
              </a:spcBef>
              <a:spcAft>
                <a:spcPts val="0"/>
              </a:spcAft>
              <a:buNone/>
            </a:pPr>
            <a:r>
              <a:t/>
            </a:r>
            <a:endParaRPr b="1" sz="1800">
              <a:latin typeface="Trebuchet MS"/>
              <a:ea typeface="Trebuchet MS"/>
              <a:cs typeface="Trebuchet MS"/>
              <a:sym typeface="Trebuchet MS"/>
            </a:endParaRPr>
          </a:p>
          <a:p>
            <a:pPr indent="0" lvl="0" marL="0" rtl="0">
              <a:spcBef>
                <a:spcPts val="0"/>
              </a:spcBef>
              <a:spcAft>
                <a:spcPts val="0"/>
              </a:spcAft>
              <a:buNone/>
            </a:pPr>
            <a:r>
              <a:rPr b="1" lang="en" sz="1800">
                <a:latin typeface="Trebuchet MS"/>
                <a:ea typeface="Trebuchet MS"/>
                <a:cs typeface="Trebuchet MS"/>
                <a:sym typeface="Trebuchet MS"/>
              </a:rPr>
              <a:t>Testable</a:t>
            </a:r>
            <a:endParaRPr b="1" sz="1800">
              <a:latin typeface="Trebuchet MS"/>
              <a:ea typeface="Trebuchet MS"/>
              <a:cs typeface="Trebuchet MS"/>
              <a:sym typeface="Trebuchet MS"/>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9" name="Shape 619"/>
        <p:cNvGrpSpPr/>
        <p:nvPr/>
      </p:nvGrpSpPr>
      <p:grpSpPr>
        <a:xfrm>
          <a:off x="0" y="0"/>
          <a:ext cx="0" cy="0"/>
          <a:chOff x="0" y="0"/>
          <a:chExt cx="0" cy="0"/>
        </a:xfrm>
      </p:grpSpPr>
      <p:sp>
        <p:nvSpPr>
          <p:cNvPr id="620" name="Shape 620"/>
          <p:cNvSpPr txBox="1"/>
          <p:nvPr>
            <p:ph type="title"/>
          </p:nvPr>
        </p:nvSpPr>
        <p:spPr>
          <a:xfrm>
            <a:off x="457200" y="155628"/>
            <a:ext cx="8229600" cy="10446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a:t>Sized Appropriately</a:t>
            </a:r>
            <a:endParaRPr/>
          </a:p>
        </p:txBody>
      </p:sp>
      <p:sp>
        <p:nvSpPr>
          <p:cNvPr id="621" name="Shape 621"/>
          <p:cNvSpPr/>
          <p:nvPr/>
        </p:nvSpPr>
        <p:spPr>
          <a:xfrm>
            <a:off x="4500763" y="1608188"/>
            <a:ext cx="2159100" cy="581100"/>
          </a:xfrm>
          <a:prstGeom prst="roundRect">
            <a:avLst>
              <a:gd fmla="val 16667" name="adj"/>
            </a:avLst>
          </a:prstGeom>
          <a:solidFill>
            <a:srgbClr val="FDFFFF"/>
          </a:solidFill>
          <a:ln cap="flat" cmpd="sng" w="19050">
            <a:solidFill>
              <a:srgbClr val="1F497D"/>
            </a:solidFill>
            <a:prstDash val="solid"/>
            <a:round/>
            <a:headEnd len="med" w="med" type="none"/>
            <a:tailEnd len="med" w="med"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Customer Requirement</a:t>
            </a:r>
            <a:endParaRPr/>
          </a:p>
        </p:txBody>
      </p:sp>
      <p:sp>
        <p:nvSpPr>
          <p:cNvPr id="622" name="Shape 622"/>
          <p:cNvSpPr/>
          <p:nvPr/>
        </p:nvSpPr>
        <p:spPr>
          <a:xfrm>
            <a:off x="5676588" y="2472675"/>
            <a:ext cx="2159100" cy="581100"/>
          </a:xfrm>
          <a:prstGeom prst="roundRect">
            <a:avLst>
              <a:gd fmla="val 16667" name="adj"/>
            </a:avLst>
          </a:prstGeom>
          <a:solidFill>
            <a:srgbClr val="FDFFFF"/>
          </a:solidFill>
          <a:ln cap="flat" cmpd="sng" w="19050">
            <a:solidFill>
              <a:srgbClr val="1F497D"/>
            </a:solidFill>
            <a:prstDash val="solid"/>
            <a:round/>
            <a:headEnd len="med" w="med" type="none"/>
            <a:tailEnd len="med" w="med"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Product Requirement</a:t>
            </a:r>
            <a:endParaRPr/>
          </a:p>
        </p:txBody>
      </p:sp>
      <p:sp>
        <p:nvSpPr>
          <p:cNvPr id="623" name="Shape 623"/>
          <p:cNvSpPr/>
          <p:nvPr/>
        </p:nvSpPr>
        <p:spPr>
          <a:xfrm>
            <a:off x="3392588" y="2472675"/>
            <a:ext cx="2159100" cy="581100"/>
          </a:xfrm>
          <a:prstGeom prst="roundRect">
            <a:avLst>
              <a:gd fmla="val 16667" name="adj"/>
            </a:avLst>
          </a:prstGeom>
          <a:solidFill>
            <a:srgbClr val="FDFFFF"/>
          </a:solidFill>
          <a:ln cap="flat" cmpd="sng" w="19050">
            <a:solidFill>
              <a:srgbClr val="1F497D"/>
            </a:solidFill>
            <a:prstDash val="solid"/>
            <a:round/>
            <a:headEnd len="med" w="med" type="none"/>
            <a:tailEnd len="med" w="med"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Product Requirement</a:t>
            </a:r>
            <a:endParaRPr/>
          </a:p>
        </p:txBody>
      </p:sp>
      <p:sp>
        <p:nvSpPr>
          <p:cNvPr id="624" name="Shape 624"/>
          <p:cNvSpPr/>
          <p:nvPr/>
        </p:nvSpPr>
        <p:spPr>
          <a:xfrm>
            <a:off x="4581063" y="3337150"/>
            <a:ext cx="2159100" cy="581100"/>
          </a:xfrm>
          <a:prstGeom prst="roundRect">
            <a:avLst>
              <a:gd fmla="val 16667" name="adj"/>
            </a:avLst>
          </a:prstGeom>
          <a:solidFill>
            <a:srgbClr val="FDFFFF"/>
          </a:solidFill>
          <a:ln cap="flat" cmpd="sng" w="19050">
            <a:solidFill>
              <a:srgbClr val="1F497D"/>
            </a:solidFill>
            <a:prstDash val="solid"/>
            <a:round/>
            <a:headEnd len="med" w="med" type="none"/>
            <a:tailEnd len="med" w="med"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User Story</a:t>
            </a:r>
            <a:endParaRPr/>
          </a:p>
        </p:txBody>
      </p:sp>
      <p:sp>
        <p:nvSpPr>
          <p:cNvPr id="625" name="Shape 625"/>
          <p:cNvSpPr/>
          <p:nvPr/>
        </p:nvSpPr>
        <p:spPr>
          <a:xfrm>
            <a:off x="2297063" y="3337150"/>
            <a:ext cx="2159100" cy="581100"/>
          </a:xfrm>
          <a:prstGeom prst="roundRect">
            <a:avLst>
              <a:gd fmla="val 16667" name="adj"/>
            </a:avLst>
          </a:prstGeom>
          <a:solidFill>
            <a:srgbClr val="FDFFFF"/>
          </a:solidFill>
          <a:ln cap="flat" cmpd="sng" w="19050">
            <a:solidFill>
              <a:srgbClr val="1F497D"/>
            </a:solidFill>
            <a:prstDash val="solid"/>
            <a:round/>
            <a:headEnd len="med" w="med" type="none"/>
            <a:tailEnd len="med" w="med"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User Story</a:t>
            </a:r>
            <a:endParaRPr/>
          </a:p>
        </p:txBody>
      </p:sp>
      <p:sp>
        <p:nvSpPr>
          <p:cNvPr id="626" name="Shape 626"/>
          <p:cNvSpPr/>
          <p:nvPr/>
        </p:nvSpPr>
        <p:spPr>
          <a:xfrm>
            <a:off x="3013138" y="4153075"/>
            <a:ext cx="693275" cy="528225"/>
          </a:xfrm>
          <a:prstGeom prst="flowChartPunchedTape">
            <a:avLst/>
          </a:prstGeom>
          <a:solidFill>
            <a:srgbClr val="FDFFFF"/>
          </a:solidFill>
          <a:ln cap="flat" cmpd="sng" w="19050">
            <a:solidFill>
              <a:srgbClr val="1F497D"/>
            </a:solidFill>
            <a:prstDash val="solid"/>
            <a:round/>
            <a:headEnd len="med" w="med" type="none"/>
            <a:tailEnd len="med" w="med"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Task</a:t>
            </a:r>
            <a:endParaRPr/>
          </a:p>
        </p:txBody>
      </p:sp>
      <p:sp>
        <p:nvSpPr>
          <p:cNvPr id="627" name="Shape 627"/>
          <p:cNvSpPr/>
          <p:nvPr/>
        </p:nvSpPr>
        <p:spPr>
          <a:xfrm>
            <a:off x="2141163" y="4153075"/>
            <a:ext cx="693275" cy="528225"/>
          </a:xfrm>
          <a:prstGeom prst="flowChartPunchedTape">
            <a:avLst/>
          </a:prstGeom>
          <a:solidFill>
            <a:srgbClr val="FDFFFF"/>
          </a:solidFill>
          <a:ln cap="flat" cmpd="sng" w="19050">
            <a:solidFill>
              <a:srgbClr val="1F497D"/>
            </a:solidFill>
            <a:prstDash val="solid"/>
            <a:round/>
            <a:headEnd len="med" w="med" type="none"/>
            <a:tailEnd len="med" w="med"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Task</a:t>
            </a:r>
            <a:endParaRPr/>
          </a:p>
        </p:txBody>
      </p:sp>
      <p:sp>
        <p:nvSpPr>
          <p:cNvPr id="628" name="Shape 628"/>
          <p:cNvSpPr/>
          <p:nvPr/>
        </p:nvSpPr>
        <p:spPr>
          <a:xfrm>
            <a:off x="3918763" y="4153075"/>
            <a:ext cx="693275" cy="528225"/>
          </a:xfrm>
          <a:prstGeom prst="flowChartPunchedTape">
            <a:avLst/>
          </a:prstGeom>
          <a:solidFill>
            <a:srgbClr val="FDFFFF"/>
          </a:solidFill>
          <a:ln cap="flat" cmpd="sng" w="19050">
            <a:solidFill>
              <a:srgbClr val="1F497D"/>
            </a:solidFill>
            <a:prstDash val="solid"/>
            <a:round/>
            <a:headEnd len="med" w="med" type="none"/>
            <a:tailEnd len="med" w="med"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Task</a:t>
            </a:r>
            <a:endParaRPr/>
          </a:p>
        </p:txBody>
      </p:sp>
      <p:cxnSp>
        <p:nvCxnSpPr>
          <p:cNvPr id="629" name="Shape 629"/>
          <p:cNvCxnSpPr>
            <a:stCxn id="621" idx="2"/>
            <a:endCxn id="623" idx="0"/>
          </p:cNvCxnSpPr>
          <p:nvPr/>
        </p:nvCxnSpPr>
        <p:spPr>
          <a:xfrm flipH="1">
            <a:off x="4472113" y="2189288"/>
            <a:ext cx="1108200" cy="283500"/>
          </a:xfrm>
          <a:prstGeom prst="straightConnector1">
            <a:avLst/>
          </a:prstGeom>
          <a:noFill/>
          <a:ln cap="flat" cmpd="sng" w="19050">
            <a:solidFill>
              <a:srgbClr val="1F497D"/>
            </a:solidFill>
            <a:prstDash val="solid"/>
            <a:round/>
            <a:headEnd len="lg" w="lg" type="none"/>
            <a:tailEnd len="lg" w="lg" type="triangle"/>
          </a:ln>
        </p:spPr>
      </p:cxnSp>
      <p:cxnSp>
        <p:nvCxnSpPr>
          <p:cNvPr id="630" name="Shape 630"/>
          <p:cNvCxnSpPr>
            <a:endCxn id="622" idx="0"/>
          </p:cNvCxnSpPr>
          <p:nvPr/>
        </p:nvCxnSpPr>
        <p:spPr>
          <a:xfrm>
            <a:off x="5605638" y="2185575"/>
            <a:ext cx="1150500" cy="287100"/>
          </a:xfrm>
          <a:prstGeom prst="straightConnector1">
            <a:avLst/>
          </a:prstGeom>
          <a:noFill/>
          <a:ln cap="flat" cmpd="sng" w="19050">
            <a:solidFill>
              <a:srgbClr val="1F497D"/>
            </a:solidFill>
            <a:prstDash val="solid"/>
            <a:round/>
            <a:headEnd len="lg" w="lg" type="none"/>
            <a:tailEnd len="lg" w="lg" type="triangle"/>
          </a:ln>
        </p:spPr>
      </p:cxnSp>
      <p:cxnSp>
        <p:nvCxnSpPr>
          <p:cNvPr id="631" name="Shape 631"/>
          <p:cNvCxnSpPr>
            <a:stCxn id="623" idx="2"/>
            <a:endCxn id="625" idx="0"/>
          </p:cNvCxnSpPr>
          <p:nvPr/>
        </p:nvCxnSpPr>
        <p:spPr>
          <a:xfrm flipH="1">
            <a:off x="3376538" y="3053775"/>
            <a:ext cx="1095600" cy="283500"/>
          </a:xfrm>
          <a:prstGeom prst="straightConnector1">
            <a:avLst/>
          </a:prstGeom>
          <a:noFill/>
          <a:ln cap="flat" cmpd="sng" w="19050">
            <a:solidFill>
              <a:srgbClr val="1F497D"/>
            </a:solidFill>
            <a:prstDash val="solid"/>
            <a:round/>
            <a:headEnd len="lg" w="lg" type="none"/>
            <a:tailEnd len="lg" w="lg" type="triangle"/>
          </a:ln>
        </p:spPr>
      </p:cxnSp>
      <p:cxnSp>
        <p:nvCxnSpPr>
          <p:cNvPr id="632" name="Shape 632"/>
          <p:cNvCxnSpPr>
            <a:stCxn id="625" idx="2"/>
            <a:endCxn id="627" idx="0"/>
          </p:cNvCxnSpPr>
          <p:nvPr/>
        </p:nvCxnSpPr>
        <p:spPr>
          <a:xfrm flipH="1">
            <a:off x="2487713" y="3918250"/>
            <a:ext cx="888900" cy="287700"/>
          </a:xfrm>
          <a:prstGeom prst="straightConnector1">
            <a:avLst/>
          </a:prstGeom>
          <a:noFill/>
          <a:ln cap="flat" cmpd="sng" w="19050">
            <a:solidFill>
              <a:srgbClr val="1F497D"/>
            </a:solidFill>
            <a:prstDash val="solid"/>
            <a:round/>
            <a:headEnd len="lg" w="lg" type="none"/>
            <a:tailEnd len="lg" w="lg" type="triangle"/>
          </a:ln>
        </p:spPr>
      </p:cxnSp>
      <p:cxnSp>
        <p:nvCxnSpPr>
          <p:cNvPr id="633" name="Shape 633"/>
          <p:cNvCxnSpPr>
            <a:stCxn id="625" idx="2"/>
            <a:endCxn id="626" idx="0"/>
          </p:cNvCxnSpPr>
          <p:nvPr/>
        </p:nvCxnSpPr>
        <p:spPr>
          <a:xfrm flipH="1">
            <a:off x="3359813" y="3918250"/>
            <a:ext cx="16800" cy="287700"/>
          </a:xfrm>
          <a:prstGeom prst="straightConnector1">
            <a:avLst/>
          </a:prstGeom>
          <a:noFill/>
          <a:ln cap="flat" cmpd="sng" w="19050">
            <a:solidFill>
              <a:srgbClr val="1F497D"/>
            </a:solidFill>
            <a:prstDash val="solid"/>
            <a:round/>
            <a:headEnd len="lg" w="lg" type="none"/>
            <a:tailEnd len="lg" w="lg" type="triangle"/>
          </a:ln>
        </p:spPr>
      </p:cxnSp>
      <p:cxnSp>
        <p:nvCxnSpPr>
          <p:cNvPr id="634" name="Shape 634"/>
          <p:cNvCxnSpPr>
            <a:endCxn id="628" idx="0"/>
          </p:cNvCxnSpPr>
          <p:nvPr/>
        </p:nvCxnSpPr>
        <p:spPr>
          <a:xfrm>
            <a:off x="3380700" y="3928698"/>
            <a:ext cx="884700" cy="277200"/>
          </a:xfrm>
          <a:prstGeom prst="straightConnector1">
            <a:avLst/>
          </a:prstGeom>
          <a:noFill/>
          <a:ln cap="flat" cmpd="sng" w="19050">
            <a:solidFill>
              <a:srgbClr val="1F497D"/>
            </a:solidFill>
            <a:prstDash val="solid"/>
            <a:round/>
            <a:headEnd len="lg" w="lg" type="none"/>
            <a:tailEnd len="lg" w="lg" type="triangle"/>
          </a:ln>
        </p:spPr>
      </p:cxnSp>
      <p:sp>
        <p:nvSpPr>
          <p:cNvPr id="635" name="Shape 635"/>
          <p:cNvSpPr/>
          <p:nvPr/>
        </p:nvSpPr>
        <p:spPr>
          <a:xfrm>
            <a:off x="1793275" y="1447938"/>
            <a:ext cx="1397700" cy="897900"/>
          </a:xfrm>
          <a:prstGeom prst="stripedRightArrow">
            <a:avLst>
              <a:gd fmla="val 50000" name="adj1"/>
              <a:gd fmla="val 50000" name="adj2"/>
            </a:avLst>
          </a:prstGeom>
          <a:solidFill>
            <a:srgbClr val="D9EAD3"/>
          </a:solidFill>
          <a:ln cap="flat" cmpd="sng" w="19050">
            <a:solidFill>
              <a:srgbClr val="6AA84F"/>
            </a:solidFill>
            <a:prstDash val="solid"/>
            <a:round/>
            <a:headEnd len="med" w="med" type="none"/>
            <a:tailEnd len="med" w="med"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Theme</a:t>
            </a:r>
            <a:endParaRPr/>
          </a:p>
        </p:txBody>
      </p:sp>
      <p:sp>
        <p:nvSpPr>
          <p:cNvPr id="636" name="Shape 636"/>
          <p:cNvSpPr/>
          <p:nvPr/>
        </p:nvSpPr>
        <p:spPr>
          <a:xfrm>
            <a:off x="1308300" y="2312413"/>
            <a:ext cx="1397700" cy="897900"/>
          </a:xfrm>
          <a:prstGeom prst="stripedRightArrow">
            <a:avLst>
              <a:gd fmla="val 50000" name="adj1"/>
              <a:gd fmla="val 50000" name="adj2"/>
            </a:avLst>
          </a:prstGeom>
          <a:solidFill>
            <a:srgbClr val="D9EAD3"/>
          </a:solidFill>
          <a:ln cap="flat" cmpd="sng" w="19050">
            <a:solidFill>
              <a:srgbClr val="6AA84F"/>
            </a:solidFill>
            <a:prstDash val="solid"/>
            <a:round/>
            <a:headEnd len="med" w="med" type="none"/>
            <a:tailEnd len="med" w="med"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Epic</a:t>
            </a:r>
            <a:endParaRPr/>
          </a:p>
        </p:txBody>
      </p:sp>
      <p:cxnSp>
        <p:nvCxnSpPr>
          <p:cNvPr id="637" name="Shape 637"/>
          <p:cNvCxnSpPr>
            <a:endCxn id="624" idx="0"/>
          </p:cNvCxnSpPr>
          <p:nvPr/>
        </p:nvCxnSpPr>
        <p:spPr>
          <a:xfrm>
            <a:off x="4490313" y="3056950"/>
            <a:ext cx="1170300" cy="280200"/>
          </a:xfrm>
          <a:prstGeom prst="straightConnector1">
            <a:avLst/>
          </a:prstGeom>
          <a:noFill/>
          <a:ln cap="flat" cmpd="sng" w="19050">
            <a:solidFill>
              <a:srgbClr val="1F497D"/>
            </a:solidFill>
            <a:prstDash val="solid"/>
            <a:round/>
            <a:headEnd len="lg" w="lg" type="none"/>
            <a:tailEnd len="lg" w="lg" type="triangle"/>
          </a:ln>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1" name="Shape 161"/>
        <p:cNvGrpSpPr/>
        <p:nvPr/>
      </p:nvGrpSpPr>
      <p:grpSpPr>
        <a:xfrm>
          <a:off x="0" y="0"/>
          <a:ext cx="0" cy="0"/>
          <a:chOff x="0" y="0"/>
          <a:chExt cx="0" cy="0"/>
        </a:xfrm>
      </p:grpSpPr>
      <p:sp>
        <p:nvSpPr>
          <p:cNvPr id="162" name="Shape 162"/>
          <p:cNvSpPr txBox="1"/>
          <p:nvPr>
            <p:ph type="title"/>
          </p:nvPr>
        </p:nvSpPr>
        <p:spPr>
          <a:xfrm>
            <a:off x="457200" y="155628"/>
            <a:ext cx="8229600" cy="10446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a:t>The Exam</a:t>
            </a:r>
            <a:endParaRPr/>
          </a:p>
        </p:txBody>
      </p:sp>
      <p:sp>
        <p:nvSpPr>
          <p:cNvPr id="163" name="Shape 163"/>
          <p:cNvSpPr txBox="1"/>
          <p:nvPr>
            <p:ph idx="1" type="body"/>
          </p:nvPr>
        </p:nvSpPr>
        <p:spPr>
          <a:xfrm>
            <a:off x="457200" y="1297780"/>
            <a:ext cx="8229600" cy="3627900"/>
          </a:xfrm>
          <a:prstGeom prst="rect">
            <a:avLst/>
          </a:prstGeom>
        </p:spPr>
        <p:txBody>
          <a:bodyPr anchorCtr="0" anchor="t" bIns="91425" lIns="91425" spcFirstLastPara="1" rIns="91425" wrap="square" tIns="91425">
            <a:noAutofit/>
          </a:bodyPr>
          <a:lstStyle/>
          <a:p>
            <a:pPr indent="-419100" lvl="0" marL="457200" rtl="0">
              <a:spcBef>
                <a:spcPts val="600"/>
              </a:spcBef>
              <a:spcAft>
                <a:spcPts val="0"/>
              </a:spcAft>
              <a:buSzPts val="3000"/>
              <a:buChar char="●"/>
            </a:pPr>
            <a:r>
              <a:rPr lang="en"/>
              <a:t>One hour “closed book”</a:t>
            </a:r>
            <a:endParaRPr/>
          </a:p>
          <a:p>
            <a:pPr indent="-419100" lvl="0" marL="457200" rtl="0">
              <a:spcBef>
                <a:spcPts val="0"/>
              </a:spcBef>
              <a:spcAft>
                <a:spcPts val="0"/>
              </a:spcAft>
              <a:buSzPts val="3000"/>
              <a:buChar char="●"/>
            </a:pPr>
            <a:r>
              <a:rPr lang="en"/>
              <a:t>Multiple choice questions (40)</a:t>
            </a:r>
            <a:endParaRPr/>
          </a:p>
          <a:p>
            <a:pPr indent="-419100" lvl="0" marL="457200" rtl="0">
              <a:spcBef>
                <a:spcPts val="0"/>
              </a:spcBef>
              <a:spcAft>
                <a:spcPts val="0"/>
              </a:spcAft>
              <a:buSzPts val="3000"/>
              <a:buChar char="●"/>
            </a:pPr>
            <a:r>
              <a:rPr lang="en"/>
              <a:t>Pass mark is 65% (26/40)</a:t>
            </a:r>
            <a:endParaRPr/>
          </a:p>
          <a:p>
            <a:pPr indent="0" lvl="0" marL="0" rtl="0">
              <a:spcBef>
                <a:spcPts val="600"/>
              </a:spcBef>
              <a:spcAft>
                <a:spcPts val="0"/>
              </a:spcAft>
              <a:buNone/>
            </a:pPr>
            <a:r>
              <a:t/>
            </a:r>
            <a:endParaRPr sz="1200"/>
          </a:p>
          <a:p>
            <a:pPr indent="0" lvl="0" marL="0">
              <a:spcBef>
                <a:spcPts val="600"/>
              </a:spcBef>
              <a:spcAft>
                <a:spcPts val="0"/>
              </a:spcAft>
              <a:buNone/>
            </a:pPr>
            <a:r>
              <a:rPr lang="en"/>
              <a:t>Results will be posted to you directly from the BCS, along with your certificate if you’re successful.</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1" name="Shape 641"/>
        <p:cNvGrpSpPr/>
        <p:nvPr/>
      </p:nvGrpSpPr>
      <p:grpSpPr>
        <a:xfrm>
          <a:off x="0" y="0"/>
          <a:ext cx="0" cy="0"/>
          <a:chOff x="0" y="0"/>
          <a:chExt cx="0" cy="0"/>
        </a:xfrm>
      </p:grpSpPr>
      <p:sp>
        <p:nvSpPr>
          <p:cNvPr id="642" name="Shape 642"/>
          <p:cNvSpPr txBox="1"/>
          <p:nvPr/>
        </p:nvSpPr>
        <p:spPr>
          <a:xfrm>
            <a:off x="457200" y="155628"/>
            <a:ext cx="8229600" cy="1044600"/>
          </a:xfrm>
          <a:prstGeom prst="rect">
            <a:avLst/>
          </a:prstGeom>
          <a:noFill/>
          <a:ln>
            <a:noFill/>
          </a:ln>
        </p:spPr>
        <p:txBody>
          <a:bodyPr anchorCtr="0" anchor="b" bIns="91425" lIns="91425" spcFirstLastPara="1" rIns="91425" wrap="square" tIns="91425">
            <a:noAutofit/>
          </a:bodyPr>
          <a:lstStyle/>
          <a:p>
            <a:pPr indent="0" lvl="0" marL="0" rtl="0">
              <a:spcBef>
                <a:spcPts val="0"/>
              </a:spcBef>
              <a:spcAft>
                <a:spcPts val="0"/>
              </a:spcAft>
              <a:buNone/>
            </a:pPr>
            <a:r>
              <a:rPr lang="en" sz="4800">
                <a:solidFill>
                  <a:srgbClr val="51535D"/>
                </a:solidFill>
                <a:latin typeface="Trebuchet MS"/>
                <a:ea typeface="Trebuchet MS"/>
                <a:cs typeface="Trebuchet MS"/>
                <a:sym typeface="Trebuchet MS"/>
              </a:rPr>
              <a:t>Backlog</a:t>
            </a:r>
            <a:endParaRPr sz="4800">
              <a:solidFill>
                <a:srgbClr val="51535D"/>
              </a:solidFill>
              <a:latin typeface="Trebuchet MS"/>
              <a:ea typeface="Trebuchet MS"/>
              <a:cs typeface="Trebuchet MS"/>
              <a:sym typeface="Trebuchet MS"/>
            </a:endParaRPr>
          </a:p>
        </p:txBody>
      </p:sp>
      <p:sp>
        <p:nvSpPr>
          <p:cNvPr id="643" name="Shape 643"/>
          <p:cNvSpPr txBox="1"/>
          <p:nvPr/>
        </p:nvSpPr>
        <p:spPr>
          <a:xfrm>
            <a:off x="457200" y="155628"/>
            <a:ext cx="8229600" cy="1044600"/>
          </a:xfrm>
          <a:prstGeom prst="rect">
            <a:avLst/>
          </a:prstGeom>
          <a:noFill/>
          <a:ln>
            <a:noFill/>
          </a:ln>
        </p:spPr>
        <p:txBody>
          <a:bodyPr anchorCtr="0" anchor="b" bIns="91425" lIns="91425" spcFirstLastPara="1" rIns="91425" wrap="square" tIns="91425">
            <a:noAutofit/>
          </a:bodyPr>
          <a:lstStyle/>
          <a:p>
            <a:pPr indent="0" lvl="0" marL="0" rtl="0">
              <a:spcBef>
                <a:spcPts val="0"/>
              </a:spcBef>
              <a:spcAft>
                <a:spcPts val="0"/>
              </a:spcAft>
              <a:buNone/>
            </a:pPr>
            <a:r>
              <a:rPr lang="en" sz="4800">
                <a:solidFill>
                  <a:srgbClr val="51535D"/>
                </a:solidFill>
                <a:latin typeface="Trebuchet MS"/>
                <a:ea typeface="Trebuchet MS"/>
                <a:cs typeface="Trebuchet MS"/>
                <a:sym typeface="Trebuchet MS"/>
              </a:rPr>
              <a:t>Backlog</a:t>
            </a:r>
            <a:endParaRPr sz="4800">
              <a:solidFill>
                <a:srgbClr val="51535D"/>
              </a:solidFill>
              <a:latin typeface="Trebuchet MS"/>
              <a:ea typeface="Trebuchet MS"/>
              <a:cs typeface="Trebuchet MS"/>
              <a:sym typeface="Trebuchet MS"/>
            </a:endParaRPr>
          </a:p>
        </p:txBody>
      </p:sp>
      <p:sp>
        <p:nvSpPr>
          <p:cNvPr id="644" name="Shape 644"/>
          <p:cNvSpPr/>
          <p:nvPr/>
        </p:nvSpPr>
        <p:spPr>
          <a:xfrm>
            <a:off x="1857750" y="261300"/>
            <a:ext cx="5428500" cy="4620900"/>
          </a:xfrm>
          <a:prstGeom prst="triangle">
            <a:avLst>
              <a:gd fmla="val 50000" name="adj"/>
            </a:avLst>
          </a:prstGeom>
          <a:noFill/>
          <a:ln cap="flat" cmpd="sng" w="28575">
            <a:solidFill>
              <a:srgbClr val="51535D"/>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45" name="Shape 645"/>
          <p:cNvSpPr/>
          <p:nvPr/>
        </p:nvSpPr>
        <p:spPr>
          <a:xfrm>
            <a:off x="2744025" y="3504200"/>
            <a:ext cx="1247400" cy="1306800"/>
          </a:xfrm>
          <a:prstGeom prst="rect">
            <a:avLst/>
          </a:prstGeom>
          <a:solidFill>
            <a:srgbClr val="EAD1DC"/>
          </a:solidFill>
          <a:ln cap="flat" cmpd="sng" w="19050">
            <a:solidFill>
              <a:srgbClr val="51535D"/>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46" name="Shape 646"/>
          <p:cNvSpPr/>
          <p:nvPr/>
        </p:nvSpPr>
        <p:spPr>
          <a:xfrm>
            <a:off x="4139763" y="3393250"/>
            <a:ext cx="1247400" cy="714900"/>
          </a:xfrm>
          <a:prstGeom prst="rect">
            <a:avLst/>
          </a:prstGeom>
          <a:solidFill>
            <a:srgbClr val="EAD1DC"/>
          </a:solidFill>
          <a:ln cap="flat" cmpd="sng" w="19050">
            <a:solidFill>
              <a:srgbClr val="51535D"/>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47" name="Shape 647"/>
          <p:cNvSpPr/>
          <p:nvPr/>
        </p:nvSpPr>
        <p:spPr>
          <a:xfrm>
            <a:off x="4072400" y="4169450"/>
            <a:ext cx="2651100" cy="596100"/>
          </a:xfrm>
          <a:prstGeom prst="rect">
            <a:avLst/>
          </a:prstGeom>
          <a:solidFill>
            <a:srgbClr val="EAD1DC"/>
          </a:solidFill>
          <a:ln cap="flat" cmpd="sng" w="19050">
            <a:solidFill>
              <a:srgbClr val="51535D"/>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48" name="Shape 648"/>
          <p:cNvSpPr/>
          <p:nvPr/>
        </p:nvSpPr>
        <p:spPr>
          <a:xfrm>
            <a:off x="5535500" y="3393250"/>
            <a:ext cx="819600" cy="714900"/>
          </a:xfrm>
          <a:prstGeom prst="rect">
            <a:avLst/>
          </a:prstGeom>
          <a:solidFill>
            <a:srgbClr val="EAD1DC"/>
          </a:solidFill>
          <a:ln cap="flat" cmpd="sng" w="19050">
            <a:solidFill>
              <a:srgbClr val="51535D"/>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49" name="Shape 649"/>
          <p:cNvSpPr/>
          <p:nvPr/>
        </p:nvSpPr>
        <p:spPr>
          <a:xfrm>
            <a:off x="3099375" y="2922175"/>
            <a:ext cx="536700" cy="518700"/>
          </a:xfrm>
          <a:prstGeom prst="rect">
            <a:avLst/>
          </a:prstGeom>
          <a:solidFill>
            <a:srgbClr val="D5A6BD"/>
          </a:solidFill>
          <a:ln cap="flat" cmpd="sng" w="19050">
            <a:solidFill>
              <a:srgbClr val="51535D"/>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50" name="Shape 650"/>
          <p:cNvSpPr/>
          <p:nvPr/>
        </p:nvSpPr>
        <p:spPr>
          <a:xfrm>
            <a:off x="3696050" y="2743050"/>
            <a:ext cx="536700" cy="518700"/>
          </a:xfrm>
          <a:prstGeom prst="rect">
            <a:avLst/>
          </a:prstGeom>
          <a:solidFill>
            <a:srgbClr val="D5A6BD"/>
          </a:solidFill>
          <a:ln cap="flat" cmpd="sng" w="19050">
            <a:solidFill>
              <a:srgbClr val="51535D"/>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51" name="Shape 651"/>
          <p:cNvSpPr/>
          <p:nvPr/>
        </p:nvSpPr>
        <p:spPr>
          <a:xfrm>
            <a:off x="3535700" y="2092875"/>
            <a:ext cx="857400" cy="518700"/>
          </a:xfrm>
          <a:prstGeom prst="rect">
            <a:avLst/>
          </a:prstGeom>
          <a:solidFill>
            <a:srgbClr val="D5A6BD"/>
          </a:solidFill>
          <a:ln cap="flat" cmpd="sng" w="19050">
            <a:solidFill>
              <a:srgbClr val="51535D"/>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52" name="Shape 652"/>
          <p:cNvSpPr/>
          <p:nvPr/>
        </p:nvSpPr>
        <p:spPr>
          <a:xfrm>
            <a:off x="4495125" y="2092875"/>
            <a:ext cx="536700" cy="865200"/>
          </a:xfrm>
          <a:prstGeom prst="rect">
            <a:avLst/>
          </a:prstGeom>
          <a:solidFill>
            <a:srgbClr val="D5A6BD"/>
          </a:solidFill>
          <a:ln cap="flat" cmpd="sng" w="19050">
            <a:solidFill>
              <a:srgbClr val="51535D"/>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53" name="Shape 653"/>
          <p:cNvSpPr/>
          <p:nvPr/>
        </p:nvSpPr>
        <p:spPr>
          <a:xfrm>
            <a:off x="5133850" y="2312400"/>
            <a:ext cx="536700" cy="518700"/>
          </a:xfrm>
          <a:prstGeom prst="rect">
            <a:avLst/>
          </a:prstGeom>
          <a:solidFill>
            <a:srgbClr val="D5A6BD"/>
          </a:solidFill>
          <a:ln cap="flat" cmpd="sng" w="19050">
            <a:solidFill>
              <a:srgbClr val="51535D"/>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54" name="Shape 654"/>
          <p:cNvSpPr/>
          <p:nvPr/>
        </p:nvSpPr>
        <p:spPr>
          <a:xfrm>
            <a:off x="4393100" y="3029975"/>
            <a:ext cx="740700" cy="291300"/>
          </a:xfrm>
          <a:prstGeom prst="rect">
            <a:avLst/>
          </a:prstGeom>
          <a:solidFill>
            <a:srgbClr val="D5A6BD"/>
          </a:solidFill>
          <a:ln cap="flat" cmpd="sng" w="19050">
            <a:solidFill>
              <a:srgbClr val="51535D"/>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55" name="Shape 655"/>
          <p:cNvSpPr/>
          <p:nvPr/>
        </p:nvSpPr>
        <p:spPr>
          <a:xfrm>
            <a:off x="4425900" y="1324900"/>
            <a:ext cx="292200" cy="291300"/>
          </a:xfrm>
          <a:prstGeom prst="rect">
            <a:avLst/>
          </a:prstGeom>
          <a:solidFill>
            <a:srgbClr val="C27BA0"/>
          </a:solidFill>
          <a:ln cap="flat" cmpd="sng" w="19050">
            <a:solidFill>
              <a:srgbClr val="51535D"/>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56" name="Shape 656"/>
          <p:cNvSpPr/>
          <p:nvPr/>
        </p:nvSpPr>
        <p:spPr>
          <a:xfrm>
            <a:off x="4425900" y="593350"/>
            <a:ext cx="292200" cy="291300"/>
          </a:xfrm>
          <a:prstGeom prst="rect">
            <a:avLst/>
          </a:prstGeom>
          <a:solidFill>
            <a:srgbClr val="C27BA0"/>
          </a:solidFill>
          <a:ln cap="flat" cmpd="sng" w="19050">
            <a:solidFill>
              <a:srgbClr val="51535D"/>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57" name="Shape 657"/>
          <p:cNvSpPr/>
          <p:nvPr/>
        </p:nvSpPr>
        <p:spPr>
          <a:xfrm>
            <a:off x="4232750" y="985125"/>
            <a:ext cx="292200" cy="291300"/>
          </a:xfrm>
          <a:prstGeom prst="rect">
            <a:avLst/>
          </a:prstGeom>
          <a:solidFill>
            <a:srgbClr val="C27BA0"/>
          </a:solidFill>
          <a:ln cap="flat" cmpd="sng" w="19050">
            <a:solidFill>
              <a:srgbClr val="51535D"/>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58" name="Shape 658"/>
          <p:cNvSpPr/>
          <p:nvPr/>
        </p:nvSpPr>
        <p:spPr>
          <a:xfrm>
            <a:off x="4617375" y="985125"/>
            <a:ext cx="292200" cy="291300"/>
          </a:xfrm>
          <a:prstGeom prst="rect">
            <a:avLst/>
          </a:prstGeom>
          <a:solidFill>
            <a:srgbClr val="C27BA0"/>
          </a:solidFill>
          <a:ln cap="flat" cmpd="sng" w="19050">
            <a:solidFill>
              <a:srgbClr val="51535D"/>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59" name="Shape 659"/>
          <p:cNvSpPr/>
          <p:nvPr/>
        </p:nvSpPr>
        <p:spPr>
          <a:xfrm>
            <a:off x="4792125" y="1324900"/>
            <a:ext cx="292200" cy="291300"/>
          </a:xfrm>
          <a:prstGeom prst="rect">
            <a:avLst/>
          </a:prstGeom>
          <a:solidFill>
            <a:srgbClr val="C27BA0"/>
          </a:solidFill>
          <a:ln cap="flat" cmpd="sng" w="19050">
            <a:solidFill>
              <a:srgbClr val="51535D"/>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60" name="Shape 660"/>
          <p:cNvSpPr/>
          <p:nvPr/>
        </p:nvSpPr>
        <p:spPr>
          <a:xfrm>
            <a:off x="4059675" y="1324900"/>
            <a:ext cx="292200" cy="291300"/>
          </a:xfrm>
          <a:prstGeom prst="rect">
            <a:avLst/>
          </a:prstGeom>
          <a:solidFill>
            <a:srgbClr val="C27BA0"/>
          </a:solidFill>
          <a:ln cap="flat" cmpd="sng" w="19050">
            <a:solidFill>
              <a:srgbClr val="51535D"/>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61" name="Shape 661"/>
          <p:cNvSpPr/>
          <p:nvPr/>
        </p:nvSpPr>
        <p:spPr>
          <a:xfrm>
            <a:off x="4232750" y="1664675"/>
            <a:ext cx="292200" cy="291300"/>
          </a:xfrm>
          <a:prstGeom prst="rect">
            <a:avLst/>
          </a:prstGeom>
          <a:solidFill>
            <a:srgbClr val="C27BA0"/>
          </a:solidFill>
          <a:ln cap="flat" cmpd="sng" w="19050">
            <a:solidFill>
              <a:srgbClr val="51535D"/>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62" name="Shape 662"/>
          <p:cNvSpPr/>
          <p:nvPr/>
        </p:nvSpPr>
        <p:spPr>
          <a:xfrm>
            <a:off x="4617375" y="1664675"/>
            <a:ext cx="292200" cy="291300"/>
          </a:xfrm>
          <a:prstGeom prst="rect">
            <a:avLst/>
          </a:prstGeom>
          <a:solidFill>
            <a:srgbClr val="C27BA0"/>
          </a:solidFill>
          <a:ln cap="flat" cmpd="sng" w="19050">
            <a:solidFill>
              <a:srgbClr val="51535D"/>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63" name="Shape 663"/>
          <p:cNvSpPr/>
          <p:nvPr/>
        </p:nvSpPr>
        <p:spPr>
          <a:xfrm>
            <a:off x="5002000" y="1664675"/>
            <a:ext cx="292200" cy="291300"/>
          </a:xfrm>
          <a:prstGeom prst="rect">
            <a:avLst/>
          </a:prstGeom>
          <a:solidFill>
            <a:srgbClr val="C27BA0"/>
          </a:solidFill>
          <a:ln cap="flat" cmpd="sng" w="19050">
            <a:solidFill>
              <a:srgbClr val="51535D"/>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64" name="Shape 664"/>
          <p:cNvSpPr/>
          <p:nvPr/>
        </p:nvSpPr>
        <p:spPr>
          <a:xfrm>
            <a:off x="3848125" y="1670100"/>
            <a:ext cx="292200" cy="291300"/>
          </a:xfrm>
          <a:prstGeom prst="rect">
            <a:avLst/>
          </a:prstGeom>
          <a:solidFill>
            <a:srgbClr val="C27BA0"/>
          </a:solidFill>
          <a:ln cap="flat" cmpd="sng" w="19050">
            <a:solidFill>
              <a:srgbClr val="51535D"/>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65" name="Shape 665"/>
          <p:cNvSpPr/>
          <p:nvPr/>
        </p:nvSpPr>
        <p:spPr>
          <a:xfrm>
            <a:off x="5246350" y="2917077"/>
            <a:ext cx="740700" cy="291300"/>
          </a:xfrm>
          <a:prstGeom prst="rect">
            <a:avLst/>
          </a:prstGeom>
          <a:solidFill>
            <a:srgbClr val="D5A6BD"/>
          </a:solidFill>
          <a:ln cap="flat" cmpd="sng" w="19050">
            <a:solidFill>
              <a:srgbClr val="51535D"/>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66" name="Shape 666"/>
          <p:cNvSpPr txBox="1"/>
          <p:nvPr/>
        </p:nvSpPr>
        <p:spPr>
          <a:xfrm>
            <a:off x="5002000" y="985125"/>
            <a:ext cx="2529300" cy="43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Trebuchet MS"/>
                <a:ea typeface="Trebuchet MS"/>
                <a:cs typeface="Trebuchet MS"/>
                <a:sym typeface="Trebuchet MS"/>
              </a:rPr>
              <a:t>Ready for development</a:t>
            </a:r>
            <a:endParaRPr>
              <a:latin typeface="Trebuchet MS"/>
              <a:ea typeface="Trebuchet MS"/>
              <a:cs typeface="Trebuchet MS"/>
              <a:sym typeface="Trebuchet MS"/>
            </a:endParaRPr>
          </a:p>
        </p:txBody>
      </p:sp>
      <p:sp>
        <p:nvSpPr>
          <p:cNvPr id="667" name="Shape 667"/>
          <p:cNvSpPr txBox="1"/>
          <p:nvPr/>
        </p:nvSpPr>
        <p:spPr>
          <a:xfrm>
            <a:off x="6157425" y="3737150"/>
            <a:ext cx="2529300" cy="43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Trebuchet MS"/>
                <a:ea typeface="Trebuchet MS"/>
                <a:cs typeface="Trebuchet MS"/>
                <a:sym typeface="Trebuchet MS"/>
              </a:rPr>
              <a:t>Future work</a:t>
            </a:r>
            <a:endParaRPr>
              <a:latin typeface="Trebuchet MS"/>
              <a:ea typeface="Trebuchet MS"/>
              <a:cs typeface="Trebuchet MS"/>
              <a:sym typeface="Trebuchet MS"/>
            </a:endParaRPr>
          </a:p>
        </p:txBody>
      </p:sp>
      <p:grpSp>
        <p:nvGrpSpPr>
          <p:cNvPr id="668" name="Shape 668"/>
          <p:cNvGrpSpPr/>
          <p:nvPr/>
        </p:nvGrpSpPr>
        <p:grpSpPr>
          <a:xfrm>
            <a:off x="739050" y="1324888"/>
            <a:ext cx="1118700" cy="3233413"/>
            <a:chOff x="2340900" y="1213388"/>
            <a:chExt cx="1118700" cy="3233413"/>
          </a:xfrm>
        </p:grpSpPr>
        <p:sp>
          <p:nvSpPr>
            <p:cNvPr id="669" name="Shape 669"/>
            <p:cNvSpPr txBox="1"/>
            <p:nvPr/>
          </p:nvSpPr>
          <p:spPr>
            <a:xfrm>
              <a:off x="2340900" y="2629950"/>
              <a:ext cx="1118700" cy="43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Trebuchet MS"/>
                  <a:ea typeface="Trebuchet MS"/>
                  <a:cs typeface="Trebuchet MS"/>
                  <a:sym typeface="Trebuchet MS"/>
                </a:rPr>
                <a:t>Priority</a:t>
              </a:r>
              <a:endParaRPr>
                <a:latin typeface="Trebuchet MS"/>
                <a:ea typeface="Trebuchet MS"/>
                <a:cs typeface="Trebuchet MS"/>
                <a:sym typeface="Trebuchet MS"/>
              </a:endParaRPr>
            </a:p>
          </p:txBody>
        </p:sp>
        <p:sp>
          <p:nvSpPr>
            <p:cNvPr id="670" name="Shape 670"/>
            <p:cNvSpPr/>
            <p:nvPr/>
          </p:nvSpPr>
          <p:spPr>
            <a:xfrm>
              <a:off x="2754150" y="1658838"/>
              <a:ext cx="292200" cy="971100"/>
            </a:xfrm>
            <a:prstGeom prst="upArrow">
              <a:avLst>
                <a:gd fmla="val 50000" name="adj1"/>
                <a:gd fmla="val 50000" name="adj2"/>
              </a:avLst>
            </a:prstGeom>
            <a:solidFill>
              <a:srgbClr val="B6D7A8"/>
            </a:solidFill>
            <a:ln cap="flat" cmpd="sng" w="19050">
              <a:solidFill>
                <a:srgbClr val="6AA84F"/>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71" name="Shape 671"/>
            <p:cNvSpPr/>
            <p:nvPr/>
          </p:nvSpPr>
          <p:spPr>
            <a:xfrm rot="10800000">
              <a:off x="2754150" y="3043400"/>
              <a:ext cx="292200" cy="971100"/>
            </a:xfrm>
            <a:prstGeom prst="upArrow">
              <a:avLst>
                <a:gd fmla="val 50000" name="adj1"/>
                <a:gd fmla="val 50000" name="adj2"/>
              </a:avLst>
            </a:prstGeom>
            <a:solidFill>
              <a:srgbClr val="B6D7A8"/>
            </a:solidFill>
            <a:ln cap="flat" cmpd="sng" w="19050">
              <a:solidFill>
                <a:srgbClr val="6AA84F"/>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72" name="Shape 672"/>
            <p:cNvSpPr txBox="1"/>
            <p:nvPr/>
          </p:nvSpPr>
          <p:spPr>
            <a:xfrm>
              <a:off x="2340900" y="4014500"/>
              <a:ext cx="1118700" cy="43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Trebuchet MS"/>
                  <a:ea typeface="Trebuchet MS"/>
                  <a:cs typeface="Trebuchet MS"/>
                  <a:sym typeface="Trebuchet MS"/>
                </a:rPr>
                <a:t>Low</a:t>
              </a:r>
              <a:endParaRPr>
                <a:latin typeface="Trebuchet MS"/>
                <a:ea typeface="Trebuchet MS"/>
                <a:cs typeface="Trebuchet MS"/>
                <a:sym typeface="Trebuchet MS"/>
              </a:endParaRPr>
            </a:p>
          </p:txBody>
        </p:sp>
        <p:sp>
          <p:nvSpPr>
            <p:cNvPr id="673" name="Shape 673"/>
            <p:cNvSpPr txBox="1"/>
            <p:nvPr/>
          </p:nvSpPr>
          <p:spPr>
            <a:xfrm>
              <a:off x="2340900" y="1213388"/>
              <a:ext cx="1118700" cy="43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Trebuchet MS"/>
                  <a:ea typeface="Trebuchet MS"/>
                  <a:cs typeface="Trebuchet MS"/>
                  <a:sym typeface="Trebuchet MS"/>
                </a:rPr>
                <a:t>High</a:t>
              </a:r>
              <a:endParaRPr>
                <a:latin typeface="Trebuchet MS"/>
                <a:ea typeface="Trebuchet MS"/>
                <a:cs typeface="Trebuchet MS"/>
                <a:sym typeface="Trebuchet MS"/>
              </a:endParaRPr>
            </a:p>
          </p:txBody>
        </p:sp>
      </p:grpSp>
      <p:sp>
        <p:nvSpPr>
          <p:cNvPr id="674" name="Shape 674"/>
          <p:cNvSpPr txBox="1"/>
          <p:nvPr/>
        </p:nvSpPr>
        <p:spPr>
          <a:xfrm>
            <a:off x="457200" y="1297780"/>
            <a:ext cx="8229600" cy="3627900"/>
          </a:xfrm>
          <a:prstGeom prst="rect">
            <a:avLst/>
          </a:prstGeom>
          <a:noFill/>
          <a:ln>
            <a:noFill/>
          </a:ln>
        </p:spPr>
        <p:txBody>
          <a:bodyPr anchorCtr="0" anchor="t" bIns="91425" lIns="91425" spcFirstLastPara="1" rIns="91425" wrap="square" tIns="91425">
            <a:noAutofit/>
          </a:bodyPr>
          <a:lstStyle/>
          <a:p>
            <a:pPr indent="0" lvl="0" marL="0" rtl="0">
              <a:spcBef>
                <a:spcPts val="600"/>
              </a:spcBef>
              <a:spcAft>
                <a:spcPts val="0"/>
              </a:spcAft>
              <a:buNone/>
            </a:pPr>
            <a:r>
              <a:t/>
            </a:r>
            <a:endParaRPr sz="3000">
              <a:solidFill>
                <a:srgbClr val="51535D"/>
              </a:solidFill>
              <a:latin typeface="Trebuchet MS"/>
              <a:ea typeface="Trebuchet MS"/>
              <a:cs typeface="Trebuchet MS"/>
              <a:sym typeface="Trebuchet MS"/>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8" name="Shape 678"/>
        <p:cNvGrpSpPr/>
        <p:nvPr/>
      </p:nvGrpSpPr>
      <p:grpSpPr>
        <a:xfrm>
          <a:off x="0" y="0"/>
          <a:ext cx="0" cy="0"/>
          <a:chOff x="0" y="0"/>
          <a:chExt cx="0" cy="0"/>
        </a:xfrm>
      </p:grpSpPr>
      <p:sp>
        <p:nvSpPr>
          <p:cNvPr id="679" name="Shape 679"/>
          <p:cNvSpPr txBox="1"/>
          <p:nvPr>
            <p:ph type="title"/>
          </p:nvPr>
        </p:nvSpPr>
        <p:spPr>
          <a:xfrm>
            <a:off x="457200" y="155628"/>
            <a:ext cx="8229600" cy="10446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a:t>Prioritisation</a:t>
            </a:r>
            <a:endParaRPr/>
          </a:p>
        </p:txBody>
      </p:sp>
      <p:sp>
        <p:nvSpPr>
          <p:cNvPr id="680" name="Shape 680"/>
          <p:cNvSpPr txBox="1"/>
          <p:nvPr/>
        </p:nvSpPr>
        <p:spPr>
          <a:xfrm>
            <a:off x="457200" y="1278516"/>
            <a:ext cx="8229600" cy="36303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chemeClr val="dk2"/>
                </a:solidFill>
                <a:latin typeface="Trebuchet MS"/>
                <a:ea typeface="Trebuchet MS"/>
                <a:cs typeface="Trebuchet MS"/>
                <a:sym typeface="Trebuchet MS"/>
              </a:rPr>
              <a:t>R</a:t>
            </a:r>
            <a:r>
              <a:rPr lang="en" sz="1800">
                <a:solidFill>
                  <a:schemeClr val="dk2"/>
                </a:solidFill>
                <a:latin typeface="Trebuchet MS"/>
                <a:ea typeface="Trebuchet MS"/>
                <a:cs typeface="Trebuchet MS"/>
                <a:sym typeface="Trebuchet MS"/>
              </a:rPr>
              <a:t>equirements are important, but they are prioritised to deliver the greatest and most immediate business benefits early. To do this, we use MoSCoW.</a:t>
            </a:r>
            <a:endParaRPr sz="1800">
              <a:solidFill>
                <a:schemeClr val="dk2"/>
              </a:solidFill>
              <a:latin typeface="Trebuchet MS"/>
              <a:ea typeface="Trebuchet MS"/>
              <a:cs typeface="Trebuchet MS"/>
              <a:sym typeface="Trebuchet MS"/>
            </a:endParaRPr>
          </a:p>
          <a:p>
            <a:pPr indent="0" lvl="0" marL="0" rtl="0">
              <a:spcBef>
                <a:spcPts val="0"/>
              </a:spcBef>
              <a:spcAft>
                <a:spcPts val="0"/>
              </a:spcAft>
              <a:buNone/>
            </a:pPr>
            <a:r>
              <a:t/>
            </a:r>
            <a:endParaRPr sz="1800">
              <a:solidFill>
                <a:srgbClr val="1F497D"/>
              </a:solidFill>
            </a:endParaRPr>
          </a:p>
          <a:p>
            <a:pPr indent="0" lvl="0" marL="0" rtl="0">
              <a:spcBef>
                <a:spcPts val="0"/>
              </a:spcBef>
              <a:spcAft>
                <a:spcPts val="0"/>
              </a:spcAft>
              <a:buNone/>
            </a:pPr>
            <a:r>
              <a:t/>
            </a:r>
            <a:endParaRPr sz="1800">
              <a:solidFill>
                <a:srgbClr val="1F497D"/>
              </a:solidFill>
            </a:endParaRPr>
          </a:p>
        </p:txBody>
      </p:sp>
      <p:graphicFrame>
        <p:nvGraphicFramePr>
          <p:cNvPr id="681" name="Shape 681"/>
          <p:cNvGraphicFramePr/>
          <p:nvPr/>
        </p:nvGraphicFramePr>
        <p:xfrm>
          <a:off x="956388" y="2062600"/>
          <a:ext cx="3000000" cy="3000000"/>
        </p:xfrm>
        <a:graphic>
          <a:graphicData uri="http://schemas.openxmlformats.org/drawingml/2006/table">
            <a:tbl>
              <a:tblPr>
                <a:noFill/>
                <a:tableStyleId>{453A5350-BCB1-4CB0-A9CE-967633A5E9A5}</a:tableStyleId>
              </a:tblPr>
              <a:tblGrid>
                <a:gridCol w="546875"/>
                <a:gridCol w="1285550"/>
                <a:gridCol w="5398800"/>
              </a:tblGrid>
              <a:tr h="381000">
                <a:tc>
                  <a:txBody>
                    <a:bodyPr>
                      <a:noAutofit/>
                    </a:bodyPr>
                    <a:lstStyle/>
                    <a:p>
                      <a:pPr indent="0" lvl="0" marL="0" rtl="0" algn="ctr">
                        <a:spcBef>
                          <a:spcPts val="0"/>
                        </a:spcBef>
                        <a:spcAft>
                          <a:spcPts val="0"/>
                        </a:spcAft>
                        <a:buNone/>
                      </a:pPr>
                      <a:r>
                        <a:rPr lang="en">
                          <a:solidFill>
                            <a:schemeClr val="dk2"/>
                          </a:solidFill>
                          <a:latin typeface="Trebuchet MS"/>
                          <a:ea typeface="Trebuchet MS"/>
                          <a:cs typeface="Trebuchet MS"/>
                          <a:sym typeface="Trebuchet MS"/>
                        </a:rPr>
                        <a:t>M</a:t>
                      </a:r>
                      <a:endParaRPr>
                        <a:solidFill>
                          <a:schemeClr val="dk2"/>
                        </a:solidFill>
                        <a:latin typeface="Trebuchet MS"/>
                        <a:ea typeface="Trebuchet MS"/>
                        <a:cs typeface="Trebuchet MS"/>
                        <a:sym typeface="Trebuchet MS"/>
                      </a:endParaRPr>
                    </a:p>
                  </a:txBody>
                  <a:tcPr marT="91425" marB="91425" marR="91425" marL="91425"/>
                </a:tc>
                <a:tc>
                  <a:txBody>
                    <a:bodyPr>
                      <a:noAutofit/>
                    </a:bodyPr>
                    <a:lstStyle/>
                    <a:p>
                      <a:pPr indent="0" lvl="0" marL="0" rtl="0" algn="ctr">
                        <a:spcBef>
                          <a:spcPts val="0"/>
                        </a:spcBef>
                        <a:spcAft>
                          <a:spcPts val="0"/>
                        </a:spcAft>
                        <a:buNone/>
                      </a:pPr>
                      <a:r>
                        <a:rPr lang="en">
                          <a:solidFill>
                            <a:schemeClr val="dk2"/>
                          </a:solidFill>
                          <a:latin typeface="Trebuchet MS"/>
                          <a:ea typeface="Trebuchet MS"/>
                          <a:cs typeface="Trebuchet MS"/>
                          <a:sym typeface="Trebuchet MS"/>
                        </a:rPr>
                        <a:t>MUST</a:t>
                      </a:r>
                      <a:endParaRPr>
                        <a:solidFill>
                          <a:schemeClr val="dk2"/>
                        </a:solidFill>
                        <a:latin typeface="Trebuchet MS"/>
                        <a:ea typeface="Trebuchet MS"/>
                        <a:cs typeface="Trebuchet MS"/>
                        <a:sym typeface="Trebuchet MS"/>
                      </a:endParaRPr>
                    </a:p>
                  </a:txBody>
                  <a:tcPr marT="91425" marB="91425" marR="91425" marL="91425"/>
                </a:tc>
                <a:tc>
                  <a:txBody>
                    <a:bodyPr>
                      <a:noAutofit/>
                    </a:bodyPr>
                    <a:lstStyle/>
                    <a:p>
                      <a:pPr indent="0" lvl="0" marL="0" rtl="0">
                        <a:spcBef>
                          <a:spcPts val="0"/>
                        </a:spcBef>
                        <a:spcAft>
                          <a:spcPts val="0"/>
                        </a:spcAft>
                        <a:buNone/>
                      </a:pPr>
                      <a:r>
                        <a:rPr lang="en" sz="1100">
                          <a:solidFill>
                            <a:schemeClr val="dk2"/>
                          </a:solidFill>
                          <a:highlight>
                            <a:srgbClr val="F6F6F6"/>
                          </a:highlight>
                          <a:latin typeface="Trebuchet MS"/>
                          <a:ea typeface="Trebuchet MS"/>
                          <a:cs typeface="Trebuchet MS"/>
                          <a:sym typeface="Trebuchet MS"/>
                        </a:rPr>
                        <a:t>These provide the Minimum Usable Subset (MUS) of requirements which the project guarantees to deliver.</a:t>
                      </a:r>
                      <a:endParaRPr>
                        <a:solidFill>
                          <a:schemeClr val="dk2"/>
                        </a:solidFill>
                        <a:latin typeface="Trebuchet MS"/>
                        <a:ea typeface="Trebuchet MS"/>
                        <a:cs typeface="Trebuchet MS"/>
                        <a:sym typeface="Trebuchet MS"/>
                      </a:endParaRPr>
                    </a:p>
                  </a:txBody>
                  <a:tcPr marT="91425" marB="91425" marR="91425" marL="91425"/>
                </a:tc>
              </a:tr>
              <a:tr h="381000">
                <a:tc>
                  <a:txBody>
                    <a:bodyPr>
                      <a:noAutofit/>
                    </a:bodyPr>
                    <a:lstStyle/>
                    <a:p>
                      <a:pPr indent="0" lvl="0" marL="0" rtl="0" algn="ctr">
                        <a:spcBef>
                          <a:spcPts val="0"/>
                        </a:spcBef>
                        <a:spcAft>
                          <a:spcPts val="0"/>
                        </a:spcAft>
                        <a:buNone/>
                      </a:pPr>
                      <a:r>
                        <a:rPr lang="en">
                          <a:solidFill>
                            <a:schemeClr val="dk2"/>
                          </a:solidFill>
                          <a:latin typeface="Trebuchet MS"/>
                          <a:ea typeface="Trebuchet MS"/>
                          <a:cs typeface="Trebuchet MS"/>
                          <a:sym typeface="Trebuchet MS"/>
                        </a:rPr>
                        <a:t>S</a:t>
                      </a:r>
                      <a:endParaRPr>
                        <a:solidFill>
                          <a:schemeClr val="dk2"/>
                        </a:solidFill>
                        <a:latin typeface="Trebuchet MS"/>
                        <a:ea typeface="Trebuchet MS"/>
                        <a:cs typeface="Trebuchet MS"/>
                        <a:sym typeface="Trebuchet MS"/>
                      </a:endParaRPr>
                    </a:p>
                  </a:txBody>
                  <a:tcPr marT="91425" marB="91425" marR="91425" marL="91425"/>
                </a:tc>
                <a:tc>
                  <a:txBody>
                    <a:bodyPr>
                      <a:noAutofit/>
                    </a:bodyPr>
                    <a:lstStyle/>
                    <a:p>
                      <a:pPr indent="0" lvl="0" marL="0" rtl="0" algn="ctr">
                        <a:spcBef>
                          <a:spcPts val="0"/>
                        </a:spcBef>
                        <a:spcAft>
                          <a:spcPts val="0"/>
                        </a:spcAft>
                        <a:buNone/>
                      </a:pPr>
                      <a:r>
                        <a:rPr lang="en">
                          <a:solidFill>
                            <a:schemeClr val="dk2"/>
                          </a:solidFill>
                          <a:latin typeface="Trebuchet MS"/>
                          <a:ea typeface="Trebuchet MS"/>
                          <a:cs typeface="Trebuchet MS"/>
                          <a:sym typeface="Trebuchet MS"/>
                        </a:rPr>
                        <a:t>SHOULD</a:t>
                      </a:r>
                      <a:endParaRPr>
                        <a:solidFill>
                          <a:schemeClr val="dk2"/>
                        </a:solidFill>
                        <a:latin typeface="Trebuchet MS"/>
                        <a:ea typeface="Trebuchet MS"/>
                        <a:cs typeface="Trebuchet MS"/>
                        <a:sym typeface="Trebuchet MS"/>
                      </a:endParaRPr>
                    </a:p>
                  </a:txBody>
                  <a:tcPr marT="91425" marB="91425" marR="91425" marL="91425"/>
                </a:tc>
                <a:tc>
                  <a:txBody>
                    <a:bodyPr>
                      <a:noAutofit/>
                    </a:bodyPr>
                    <a:lstStyle/>
                    <a:p>
                      <a:pPr indent="0" lvl="0" marL="0" rtl="0">
                        <a:spcBef>
                          <a:spcPts val="0"/>
                        </a:spcBef>
                        <a:spcAft>
                          <a:spcPts val="0"/>
                        </a:spcAft>
                        <a:buNone/>
                      </a:pPr>
                      <a:r>
                        <a:rPr lang="en" sz="1100">
                          <a:solidFill>
                            <a:schemeClr val="dk2"/>
                          </a:solidFill>
                          <a:highlight>
                            <a:srgbClr val="F6F6F6"/>
                          </a:highlight>
                          <a:latin typeface="Trebuchet MS"/>
                          <a:ea typeface="Trebuchet MS"/>
                          <a:cs typeface="Trebuchet MS"/>
                          <a:sym typeface="Trebuchet MS"/>
                        </a:rPr>
                        <a:t>A Should Have may be differentiated from a Could Have by reviewing the degree of pain caused by it not being met, in terms of business value or numbers of people affected. </a:t>
                      </a:r>
                      <a:endParaRPr>
                        <a:solidFill>
                          <a:schemeClr val="dk2"/>
                        </a:solidFill>
                        <a:latin typeface="Trebuchet MS"/>
                        <a:ea typeface="Trebuchet MS"/>
                        <a:cs typeface="Trebuchet MS"/>
                        <a:sym typeface="Trebuchet MS"/>
                      </a:endParaRPr>
                    </a:p>
                  </a:txBody>
                  <a:tcPr marT="91425" marB="91425" marR="91425" marL="91425"/>
                </a:tc>
              </a:tr>
              <a:tr h="381000">
                <a:tc>
                  <a:txBody>
                    <a:bodyPr>
                      <a:noAutofit/>
                    </a:bodyPr>
                    <a:lstStyle/>
                    <a:p>
                      <a:pPr indent="0" lvl="0" marL="0" rtl="0" algn="ctr">
                        <a:spcBef>
                          <a:spcPts val="0"/>
                        </a:spcBef>
                        <a:spcAft>
                          <a:spcPts val="0"/>
                        </a:spcAft>
                        <a:buNone/>
                      </a:pPr>
                      <a:r>
                        <a:rPr lang="en">
                          <a:solidFill>
                            <a:schemeClr val="dk2"/>
                          </a:solidFill>
                          <a:latin typeface="Trebuchet MS"/>
                          <a:ea typeface="Trebuchet MS"/>
                          <a:cs typeface="Trebuchet MS"/>
                          <a:sym typeface="Trebuchet MS"/>
                        </a:rPr>
                        <a:t>C</a:t>
                      </a:r>
                      <a:endParaRPr>
                        <a:solidFill>
                          <a:schemeClr val="dk2"/>
                        </a:solidFill>
                        <a:latin typeface="Trebuchet MS"/>
                        <a:ea typeface="Trebuchet MS"/>
                        <a:cs typeface="Trebuchet MS"/>
                        <a:sym typeface="Trebuchet MS"/>
                      </a:endParaRPr>
                    </a:p>
                  </a:txBody>
                  <a:tcPr marT="91425" marB="91425" marR="91425" marL="91425"/>
                </a:tc>
                <a:tc>
                  <a:txBody>
                    <a:bodyPr>
                      <a:noAutofit/>
                    </a:bodyPr>
                    <a:lstStyle/>
                    <a:p>
                      <a:pPr indent="0" lvl="0" marL="0" rtl="0" algn="ctr">
                        <a:spcBef>
                          <a:spcPts val="0"/>
                        </a:spcBef>
                        <a:spcAft>
                          <a:spcPts val="0"/>
                        </a:spcAft>
                        <a:buNone/>
                      </a:pPr>
                      <a:r>
                        <a:rPr lang="en">
                          <a:solidFill>
                            <a:schemeClr val="dk2"/>
                          </a:solidFill>
                          <a:latin typeface="Trebuchet MS"/>
                          <a:ea typeface="Trebuchet MS"/>
                          <a:cs typeface="Trebuchet MS"/>
                          <a:sym typeface="Trebuchet MS"/>
                        </a:rPr>
                        <a:t>COULD</a:t>
                      </a:r>
                      <a:endParaRPr>
                        <a:solidFill>
                          <a:schemeClr val="dk2"/>
                        </a:solidFill>
                        <a:latin typeface="Trebuchet MS"/>
                        <a:ea typeface="Trebuchet MS"/>
                        <a:cs typeface="Trebuchet MS"/>
                        <a:sym typeface="Trebuchet MS"/>
                      </a:endParaRPr>
                    </a:p>
                  </a:txBody>
                  <a:tcPr marT="91425" marB="91425" marR="91425" marL="91425"/>
                </a:tc>
                <a:tc>
                  <a:txBody>
                    <a:bodyPr>
                      <a:noAutofit/>
                    </a:bodyPr>
                    <a:lstStyle/>
                    <a:p>
                      <a:pPr indent="0" lvl="0" marL="0" rtl="0">
                        <a:spcBef>
                          <a:spcPts val="0"/>
                        </a:spcBef>
                        <a:spcAft>
                          <a:spcPts val="0"/>
                        </a:spcAft>
                        <a:buNone/>
                      </a:pPr>
                      <a:r>
                        <a:rPr lang="en" sz="1100">
                          <a:solidFill>
                            <a:schemeClr val="dk2"/>
                          </a:solidFill>
                          <a:highlight>
                            <a:srgbClr val="F6F6F6"/>
                          </a:highlight>
                          <a:latin typeface="Trebuchet MS"/>
                          <a:ea typeface="Trebuchet MS"/>
                          <a:cs typeface="Trebuchet MS"/>
                          <a:sym typeface="Trebuchet MS"/>
                        </a:rPr>
                        <a:t>Desirable but less important. Less impact if left out (compared with a Should Have).</a:t>
                      </a:r>
                      <a:endParaRPr>
                        <a:solidFill>
                          <a:schemeClr val="dk2"/>
                        </a:solidFill>
                        <a:latin typeface="Trebuchet MS"/>
                        <a:ea typeface="Trebuchet MS"/>
                        <a:cs typeface="Trebuchet MS"/>
                        <a:sym typeface="Trebuchet MS"/>
                      </a:endParaRPr>
                    </a:p>
                  </a:txBody>
                  <a:tcPr marT="91425" marB="91425" marR="91425" marL="91425"/>
                </a:tc>
              </a:tr>
              <a:tr h="381000">
                <a:tc>
                  <a:txBody>
                    <a:bodyPr>
                      <a:noAutofit/>
                    </a:bodyPr>
                    <a:lstStyle/>
                    <a:p>
                      <a:pPr indent="0" lvl="0" marL="0" rtl="0" algn="ctr">
                        <a:spcBef>
                          <a:spcPts val="0"/>
                        </a:spcBef>
                        <a:spcAft>
                          <a:spcPts val="0"/>
                        </a:spcAft>
                        <a:buNone/>
                      </a:pPr>
                      <a:r>
                        <a:rPr lang="en">
                          <a:solidFill>
                            <a:schemeClr val="dk2"/>
                          </a:solidFill>
                          <a:latin typeface="Trebuchet MS"/>
                          <a:ea typeface="Trebuchet MS"/>
                          <a:cs typeface="Trebuchet MS"/>
                          <a:sym typeface="Trebuchet MS"/>
                        </a:rPr>
                        <a:t>W</a:t>
                      </a:r>
                      <a:endParaRPr>
                        <a:solidFill>
                          <a:schemeClr val="dk2"/>
                        </a:solidFill>
                        <a:latin typeface="Trebuchet MS"/>
                        <a:ea typeface="Trebuchet MS"/>
                        <a:cs typeface="Trebuchet MS"/>
                        <a:sym typeface="Trebuchet MS"/>
                      </a:endParaRPr>
                    </a:p>
                  </a:txBody>
                  <a:tcPr marT="91425" marB="91425" marR="91425" marL="91425"/>
                </a:tc>
                <a:tc>
                  <a:txBody>
                    <a:bodyPr>
                      <a:noAutofit/>
                    </a:bodyPr>
                    <a:lstStyle/>
                    <a:p>
                      <a:pPr indent="0" lvl="0" marL="0" rtl="0" algn="ctr">
                        <a:spcBef>
                          <a:spcPts val="0"/>
                        </a:spcBef>
                        <a:spcAft>
                          <a:spcPts val="0"/>
                        </a:spcAft>
                        <a:buNone/>
                      </a:pPr>
                      <a:r>
                        <a:rPr lang="en">
                          <a:solidFill>
                            <a:schemeClr val="dk2"/>
                          </a:solidFill>
                          <a:latin typeface="Trebuchet MS"/>
                          <a:ea typeface="Trebuchet MS"/>
                          <a:cs typeface="Trebuchet MS"/>
                          <a:sym typeface="Trebuchet MS"/>
                        </a:rPr>
                        <a:t>WON’T</a:t>
                      </a:r>
                      <a:endParaRPr>
                        <a:solidFill>
                          <a:schemeClr val="dk2"/>
                        </a:solidFill>
                        <a:latin typeface="Trebuchet MS"/>
                        <a:ea typeface="Trebuchet MS"/>
                        <a:cs typeface="Trebuchet MS"/>
                        <a:sym typeface="Trebuchet MS"/>
                      </a:endParaRPr>
                    </a:p>
                    <a:p>
                      <a:pPr indent="0" lvl="0" marL="0" rtl="0" algn="ctr">
                        <a:spcBef>
                          <a:spcPts val="0"/>
                        </a:spcBef>
                        <a:spcAft>
                          <a:spcPts val="0"/>
                        </a:spcAft>
                        <a:buNone/>
                      </a:pPr>
                      <a:r>
                        <a:rPr lang="en">
                          <a:solidFill>
                            <a:schemeClr val="dk2"/>
                          </a:solidFill>
                          <a:latin typeface="Trebuchet MS"/>
                          <a:ea typeface="Trebuchet MS"/>
                          <a:cs typeface="Trebuchet MS"/>
                          <a:sym typeface="Trebuchet MS"/>
                        </a:rPr>
                        <a:t>HAVE</a:t>
                      </a:r>
                      <a:endParaRPr>
                        <a:solidFill>
                          <a:schemeClr val="dk2"/>
                        </a:solidFill>
                        <a:latin typeface="Trebuchet MS"/>
                        <a:ea typeface="Trebuchet MS"/>
                        <a:cs typeface="Trebuchet MS"/>
                        <a:sym typeface="Trebuchet MS"/>
                      </a:endParaRPr>
                    </a:p>
                  </a:txBody>
                  <a:tcPr marT="91425" marB="91425" marR="91425" marL="91425"/>
                </a:tc>
                <a:tc>
                  <a:txBody>
                    <a:bodyPr>
                      <a:noAutofit/>
                    </a:bodyPr>
                    <a:lstStyle/>
                    <a:p>
                      <a:pPr indent="0" lvl="0" marL="0" rtl="0">
                        <a:spcBef>
                          <a:spcPts val="0"/>
                        </a:spcBef>
                        <a:spcAft>
                          <a:spcPts val="0"/>
                        </a:spcAft>
                        <a:buNone/>
                      </a:pPr>
                      <a:r>
                        <a:rPr lang="en" sz="1100">
                          <a:solidFill>
                            <a:schemeClr val="dk2"/>
                          </a:solidFill>
                          <a:highlight>
                            <a:srgbClr val="F6F6F6"/>
                          </a:highlight>
                          <a:latin typeface="Trebuchet MS"/>
                          <a:ea typeface="Trebuchet MS"/>
                          <a:cs typeface="Trebuchet MS"/>
                          <a:sym typeface="Trebuchet MS"/>
                        </a:rPr>
                        <a:t>These are requirements which the project team has agreed it will not deliver. This helps to manage expectations that some requirements will simply not make it into the delivered solution, at least not this time around.</a:t>
                      </a:r>
                      <a:endParaRPr>
                        <a:solidFill>
                          <a:schemeClr val="dk2"/>
                        </a:solidFill>
                        <a:latin typeface="Trebuchet MS"/>
                        <a:ea typeface="Trebuchet MS"/>
                        <a:cs typeface="Trebuchet MS"/>
                        <a:sym typeface="Trebuchet MS"/>
                      </a:endParaRPr>
                    </a:p>
                  </a:txBody>
                  <a:tcPr marT="91425" marB="91425" marR="91425" marL="91425"/>
                </a:tc>
              </a:tr>
            </a:tbl>
          </a:graphicData>
        </a:graphic>
      </p:graphicFrame>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5" name="Shape 685"/>
        <p:cNvGrpSpPr/>
        <p:nvPr/>
      </p:nvGrpSpPr>
      <p:grpSpPr>
        <a:xfrm>
          <a:off x="0" y="0"/>
          <a:ext cx="0" cy="0"/>
          <a:chOff x="0" y="0"/>
          <a:chExt cx="0" cy="0"/>
        </a:xfrm>
      </p:grpSpPr>
      <p:sp>
        <p:nvSpPr>
          <p:cNvPr id="686" name="Shape 686"/>
          <p:cNvSpPr txBox="1"/>
          <p:nvPr>
            <p:ph type="title"/>
          </p:nvPr>
        </p:nvSpPr>
        <p:spPr>
          <a:xfrm>
            <a:off x="457200" y="155628"/>
            <a:ext cx="8229600" cy="10446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a:t>Swarming</a:t>
            </a:r>
            <a:endParaRPr/>
          </a:p>
        </p:txBody>
      </p:sp>
      <p:pic>
        <p:nvPicPr>
          <p:cNvPr descr="trisha-marlow-swarm.jpg" id="687" name="Shape 687"/>
          <p:cNvPicPr preferRelativeResize="0"/>
          <p:nvPr/>
        </p:nvPicPr>
        <p:blipFill rotWithShape="1">
          <a:blip r:embed="rId3">
            <a:alphaModFix/>
          </a:blip>
          <a:srcRect b="3100" l="0" r="0" t="0"/>
          <a:stretch/>
        </p:blipFill>
        <p:spPr>
          <a:xfrm>
            <a:off x="1846550" y="1200225"/>
            <a:ext cx="5450900" cy="3525626"/>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1" name="Shape 691"/>
        <p:cNvGrpSpPr/>
        <p:nvPr/>
      </p:nvGrpSpPr>
      <p:grpSpPr>
        <a:xfrm>
          <a:off x="0" y="0"/>
          <a:ext cx="0" cy="0"/>
          <a:chOff x="0" y="0"/>
          <a:chExt cx="0" cy="0"/>
        </a:xfrm>
      </p:grpSpPr>
      <p:sp>
        <p:nvSpPr>
          <p:cNvPr id="692" name="Shape 692"/>
          <p:cNvSpPr txBox="1"/>
          <p:nvPr/>
        </p:nvSpPr>
        <p:spPr>
          <a:xfrm>
            <a:off x="457200" y="155628"/>
            <a:ext cx="8229600" cy="1044600"/>
          </a:xfrm>
          <a:prstGeom prst="rect">
            <a:avLst/>
          </a:prstGeom>
          <a:noFill/>
          <a:ln>
            <a:noFill/>
          </a:ln>
        </p:spPr>
        <p:txBody>
          <a:bodyPr anchorCtr="0" anchor="b" bIns="91425" lIns="91425" spcFirstLastPara="1" rIns="91425" wrap="square" tIns="91425">
            <a:noAutofit/>
          </a:bodyPr>
          <a:lstStyle/>
          <a:p>
            <a:pPr indent="0" lvl="0" marL="0" rtl="0">
              <a:spcBef>
                <a:spcPts val="0"/>
              </a:spcBef>
              <a:spcAft>
                <a:spcPts val="0"/>
              </a:spcAft>
              <a:buNone/>
            </a:pPr>
            <a:r>
              <a:rPr lang="en" sz="4800">
                <a:solidFill>
                  <a:srgbClr val="51535D"/>
                </a:solidFill>
                <a:latin typeface="Trebuchet MS"/>
                <a:ea typeface="Trebuchet MS"/>
                <a:cs typeface="Trebuchet MS"/>
                <a:sym typeface="Trebuchet MS"/>
              </a:rPr>
              <a:t>Celebrity Cruise</a:t>
            </a:r>
            <a:endParaRPr sz="4800">
              <a:solidFill>
                <a:srgbClr val="51535D"/>
              </a:solidFill>
              <a:latin typeface="Trebuchet MS"/>
              <a:ea typeface="Trebuchet MS"/>
              <a:cs typeface="Trebuchet MS"/>
              <a:sym typeface="Trebuchet MS"/>
            </a:endParaRPr>
          </a:p>
        </p:txBody>
      </p:sp>
      <p:pic>
        <p:nvPicPr>
          <p:cNvPr descr="1043_10.png" id="693" name="Shape 693"/>
          <p:cNvPicPr preferRelativeResize="0"/>
          <p:nvPr/>
        </p:nvPicPr>
        <p:blipFill>
          <a:blip r:embed="rId3">
            <a:alphaModFix/>
          </a:blip>
          <a:stretch>
            <a:fillRect/>
          </a:stretch>
        </p:blipFill>
        <p:spPr>
          <a:xfrm>
            <a:off x="2770575" y="1200225"/>
            <a:ext cx="3602850" cy="3602850"/>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7" name="Shape 697"/>
        <p:cNvGrpSpPr/>
        <p:nvPr/>
      </p:nvGrpSpPr>
      <p:grpSpPr>
        <a:xfrm>
          <a:off x="0" y="0"/>
          <a:ext cx="0" cy="0"/>
          <a:chOff x="0" y="0"/>
          <a:chExt cx="0" cy="0"/>
        </a:xfrm>
      </p:grpSpPr>
      <p:sp>
        <p:nvSpPr>
          <p:cNvPr id="698" name="Shape 698"/>
          <p:cNvSpPr txBox="1"/>
          <p:nvPr/>
        </p:nvSpPr>
        <p:spPr>
          <a:xfrm>
            <a:off x="457200" y="155628"/>
            <a:ext cx="8229600" cy="1044600"/>
          </a:xfrm>
          <a:prstGeom prst="rect">
            <a:avLst/>
          </a:prstGeom>
          <a:noFill/>
          <a:ln>
            <a:noFill/>
          </a:ln>
        </p:spPr>
        <p:txBody>
          <a:bodyPr anchorCtr="0" anchor="b" bIns="91425" lIns="91425" spcFirstLastPara="1" rIns="91425" wrap="square" tIns="91425">
            <a:noAutofit/>
          </a:bodyPr>
          <a:lstStyle/>
          <a:p>
            <a:pPr indent="0" lvl="0" marL="0" rtl="0">
              <a:spcBef>
                <a:spcPts val="0"/>
              </a:spcBef>
              <a:spcAft>
                <a:spcPts val="0"/>
              </a:spcAft>
              <a:buNone/>
            </a:pPr>
            <a:r>
              <a:rPr lang="en" sz="4800">
                <a:solidFill>
                  <a:srgbClr val="51535D"/>
                </a:solidFill>
                <a:latin typeface="Trebuchet MS"/>
                <a:ea typeface="Trebuchet MS"/>
                <a:cs typeface="Trebuchet MS"/>
                <a:sym typeface="Trebuchet MS"/>
              </a:rPr>
              <a:t>What did we learn?</a:t>
            </a:r>
            <a:endParaRPr sz="4800">
              <a:solidFill>
                <a:srgbClr val="51535D"/>
              </a:solidFill>
              <a:latin typeface="Trebuchet MS"/>
              <a:ea typeface="Trebuchet MS"/>
              <a:cs typeface="Trebuchet MS"/>
              <a:sym typeface="Trebuchet MS"/>
            </a:endParaRPr>
          </a:p>
        </p:txBody>
      </p:sp>
      <p:sp>
        <p:nvSpPr>
          <p:cNvPr id="699" name="Shape 699"/>
          <p:cNvSpPr txBox="1"/>
          <p:nvPr/>
        </p:nvSpPr>
        <p:spPr>
          <a:xfrm>
            <a:off x="457200" y="1297780"/>
            <a:ext cx="8229600" cy="3627900"/>
          </a:xfrm>
          <a:prstGeom prst="rect">
            <a:avLst/>
          </a:prstGeom>
          <a:noFill/>
          <a:ln>
            <a:noFill/>
          </a:ln>
        </p:spPr>
        <p:txBody>
          <a:bodyPr anchorCtr="0" anchor="t" bIns="91425" lIns="91425" spcFirstLastPara="1" rIns="91425" wrap="square" tIns="91425">
            <a:noAutofit/>
          </a:bodyPr>
          <a:lstStyle/>
          <a:p>
            <a:pPr indent="-355600" lvl="0" marL="457200" rtl="0">
              <a:spcBef>
                <a:spcPts val="600"/>
              </a:spcBef>
              <a:spcAft>
                <a:spcPts val="0"/>
              </a:spcAft>
              <a:buClr>
                <a:srgbClr val="51535D"/>
              </a:buClr>
              <a:buSzPts val="2000"/>
              <a:buFont typeface="Trebuchet MS"/>
              <a:buChar char="●"/>
            </a:pPr>
            <a:r>
              <a:rPr lang="en" sz="2000">
                <a:solidFill>
                  <a:srgbClr val="51535D"/>
                </a:solidFill>
                <a:latin typeface="Trebuchet MS"/>
                <a:ea typeface="Trebuchet MS"/>
                <a:cs typeface="Trebuchet MS"/>
                <a:sym typeface="Trebuchet MS"/>
              </a:rPr>
              <a:t>Almost any decision is better than no decision at all</a:t>
            </a:r>
            <a:endParaRPr sz="2000">
              <a:solidFill>
                <a:srgbClr val="51535D"/>
              </a:solidFill>
              <a:latin typeface="Trebuchet MS"/>
              <a:ea typeface="Trebuchet MS"/>
              <a:cs typeface="Trebuchet MS"/>
              <a:sym typeface="Trebuchet MS"/>
            </a:endParaRPr>
          </a:p>
          <a:p>
            <a:pPr indent="-355600" lvl="0" marL="457200" rtl="0">
              <a:spcBef>
                <a:spcPts val="0"/>
              </a:spcBef>
              <a:spcAft>
                <a:spcPts val="0"/>
              </a:spcAft>
              <a:buClr>
                <a:srgbClr val="51535D"/>
              </a:buClr>
              <a:buSzPts val="2000"/>
              <a:buFont typeface="Trebuchet MS"/>
              <a:buChar char="●"/>
            </a:pPr>
            <a:r>
              <a:rPr lang="en" sz="2000">
                <a:solidFill>
                  <a:srgbClr val="51535D"/>
                </a:solidFill>
                <a:latin typeface="Trebuchet MS"/>
                <a:ea typeface="Trebuchet MS"/>
                <a:cs typeface="Trebuchet MS"/>
                <a:sym typeface="Trebuchet MS"/>
              </a:rPr>
              <a:t>It often isn’t worth arguing too much about priority 1 or 2, as there is a good chance we will do both</a:t>
            </a:r>
            <a:endParaRPr sz="2000">
              <a:solidFill>
                <a:srgbClr val="51535D"/>
              </a:solidFill>
              <a:latin typeface="Trebuchet MS"/>
              <a:ea typeface="Trebuchet MS"/>
              <a:cs typeface="Trebuchet MS"/>
              <a:sym typeface="Trebuchet MS"/>
            </a:endParaRPr>
          </a:p>
          <a:p>
            <a:pPr indent="-355600" lvl="0" marL="457200" rtl="0">
              <a:spcBef>
                <a:spcPts val="0"/>
              </a:spcBef>
              <a:spcAft>
                <a:spcPts val="0"/>
              </a:spcAft>
              <a:buClr>
                <a:srgbClr val="51535D"/>
              </a:buClr>
              <a:buSzPts val="2000"/>
              <a:buFont typeface="Trebuchet MS"/>
              <a:buChar char="●"/>
            </a:pPr>
            <a:r>
              <a:rPr lang="en" sz="2000">
                <a:solidFill>
                  <a:srgbClr val="51535D"/>
                </a:solidFill>
                <a:latin typeface="Trebuchet MS"/>
                <a:ea typeface="Trebuchet MS"/>
                <a:cs typeface="Trebuchet MS"/>
                <a:sym typeface="Trebuchet MS"/>
              </a:rPr>
              <a:t>Arguing about priorities 8-10 is relatively pointless, as the boat will have sunk by then anyway</a:t>
            </a:r>
            <a:endParaRPr sz="2000">
              <a:solidFill>
                <a:srgbClr val="51535D"/>
              </a:solidFill>
              <a:latin typeface="Trebuchet MS"/>
              <a:ea typeface="Trebuchet MS"/>
              <a:cs typeface="Trebuchet MS"/>
              <a:sym typeface="Trebuchet MS"/>
            </a:endParaRPr>
          </a:p>
          <a:p>
            <a:pPr indent="-355600" lvl="0" marL="457200" rtl="0">
              <a:spcBef>
                <a:spcPts val="0"/>
              </a:spcBef>
              <a:spcAft>
                <a:spcPts val="0"/>
              </a:spcAft>
              <a:buClr>
                <a:srgbClr val="51535D"/>
              </a:buClr>
              <a:buSzPts val="2000"/>
              <a:buFont typeface="Trebuchet MS"/>
              <a:buChar char="●"/>
            </a:pPr>
            <a:r>
              <a:rPr lang="en" sz="2000">
                <a:solidFill>
                  <a:srgbClr val="51535D"/>
                </a:solidFill>
                <a:latin typeface="Trebuchet MS"/>
                <a:ea typeface="Trebuchet MS"/>
                <a:cs typeface="Trebuchet MS"/>
                <a:sym typeface="Trebuchet MS"/>
              </a:rPr>
              <a:t>Once you have rescued person 1, you can get some feedback on your decision; don’t assume your priorities are set in stone</a:t>
            </a:r>
            <a:endParaRPr sz="2000">
              <a:solidFill>
                <a:srgbClr val="51535D"/>
              </a:solidFill>
              <a:latin typeface="Trebuchet MS"/>
              <a:ea typeface="Trebuchet MS"/>
              <a:cs typeface="Trebuchet MS"/>
              <a:sym typeface="Trebuchet MS"/>
            </a:endParaRPr>
          </a:p>
          <a:p>
            <a:pPr indent="-355600" lvl="0" marL="457200" rtl="0">
              <a:spcBef>
                <a:spcPts val="0"/>
              </a:spcBef>
              <a:spcAft>
                <a:spcPts val="0"/>
              </a:spcAft>
              <a:buClr>
                <a:srgbClr val="51535D"/>
              </a:buClr>
              <a:buSzPts val="2000"/>
              <a:buFont typeface="Trebuchet MS"/>
              <a:buChar char="●"/>
            </a:pPr>
            <a:r>
              <a:rPr lang="en" sz="2000">
                <a:solidFill>
                  <a:srgbClr val="51535D"/>
                </a:solidFill>
                <a:latin typeface="Trebuchet MS"/>
                <a:ea typeface="Trebuchet MS"/>
                <a:cs typeface="Trebuchet MS"/>
                <a:sym typeface="Trebuchet MS"/>
              </a:rPr>
              <a:t>Things become easier with a set of criteria for how to decide on order (women and children first, for example)</a:t>
            </a:r>
            <a:endParaRPr sz="2000">
              <a:solidFill>
                <a:srgbClr val="51535D"/>
              </a:solidFill>
              <a:latin typeface="Trebuchet MS"/>
              <a:ea typeface="Trebuchet MS"/>
              <a:cs typeface="Trebuchet MS"/>
              <a:sym typeface="Trebuchet MS"/>
            </a:endParaRPr>
          </a:p>
          <a:p>
            <a:pPr indent="-355600" lvl="0" marL="457200" rtl="0">
              <a:spcBef>
                <a:spcPts val="0"/>
              </a:spcBef>
              <a:spcAft>
                <a:spcPts val="0"/>
              </a:spcAft>
              <a:buClr>
                <a:srgbClr val="51535D"/>
              </a:buClr>
              <a:buSzPts val="2000"/>
              <a:buFont typeface="Trebuchet MS"/>
              <a:buChar char="●"/>
            </a:pPr>
            <a:r>
              <a:rPr b="1" lang="en" sz="2000" u="sng">
                <a:solidFill>
                  <a:srgbClr val="51535D"/>
                </a:solidFill>
                <a:latin typeface="Trebuchet MS"/>
                <a:ea typeface="Trebuchet MS"/>
                <a:cs typeface="Trebuchet MS"/>
                <a:sym typeface="Trebuchet MS"/>
              </a:rPr>
              <a:t>Prioritisation is subjective</a:t>
            </a:r>
            <a:r>
              <a:rPr lang="en" sz="2000">
                <a:solidFill>
                  <a:srgbClr val="51535D"/>
                </a:solidFill>
                <a:latin typeface="Trebuchet MS"/>
                <a:ea typeface="Trebuchet MS"/>
                <a:cs typeface="Trebuchet MS"/>
                <a:sym typeface="Trebuchet MS"/>
              </a:rPr>
              <a:t> – there is no getting away from that</a:t>
            </a:r>
            <a:endParaRPr sz="2000">
              <a:solidFill>
                <a:srgbClr val="51535D"/>
              </a:solidFill>
              <a:latin typeface="Trebuchet MS"/>
              <a:ea typeface="Trebuchet MS"/>
              <a:cs typeface="Trebuchet MS"/>
              <a:sym typeface="Trebuchet MS"/>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3" name="Shape 703"/>
        <p:cNvGrpSpPr/>
        <p:nvPr/>
      </p:nvGrpSpPr>
      <p:grpSpPr>
        <a:xfrm>
          <a:off x="0" y="0"/>
          <a:ext cx="0" cy="0"/>
          <a:chOff x="0" y="0"/>
          <a:chExt cx="0" cy="0"/>
        </a:xfrm>
      </p:grpSpPr>
      <p:sp>
        <p:nvSpPr>
          <p:cNvPr id="704" name="Shape 704"/>
          <p:cNvSpPr txBox="1"/>
          <p:nvPr/>
        </p:nvSpPr>
        <p:spPr>
          <a:xfrm>
            <a:off x="457200" y="155628"/>
            <a:ext cx="8229600" cy="1044600"/>
          </a:xfrm>
          <a:prstGeom prst="rect">
            <a:avLst/>
          </a:prstGeom>
          <a:noFill/>
          <a:ln>
            <a:noFill/>
          </a:ln>
        </p:spPr>
        <p:txBody>
          <a:bodyPr anchorCtr="0" anchor="b" bIns="91425" lIns="91425" spcFirstLastPara="1" rIns="91425" wrap="square" tIns="91425">
            <a:noAutofit/>
          </a:bodyPr>
          <a:lstStyle/>
          <a:p>
            <a:pPr indent="0" lvl="0" marL="0" rtl="0">
              <a:spcBef>
                <a:spcPts val="0"/>
              </a:spcBef>
              <a:spcAft>
                <a:spcPts val="0"/>
              </a:spcAft>
              <a:buNone/>
            </a:pPr>
            <a:r>
              <a:rPr lang="en" sz="4800">
                <a:solidFill>
                  <a:srgbClr val="51535D"/>
                </a:solidFill>
                <a:latin typeface="Trebuchet MS"/>
                <a:ea typeface="Trebuchet MS"/>
                <a:cs typeface="Trebuchet MS"/>
                <a:sym typeface="Trebuchet MS"/>
              </a:rPr>
              <a:t>Estimation</a:t>
            </a:r>
            <a:endParaRPr sz="4800">
              <a:solidFill>
                <a:srgbClr val="51535D"/>
              </a:solidFill>
              <a:latin typeface="Trebuchet MS"/>
              <a:ea typeface="Trebuchet MS"/>
              <a:cs typeface="Trebuchet MS"/>
              <a:sym typeface="Trebuchet MS"/>
            </a:endParaRPr>
          </a:p>
        </p:txBody>
      </p:sp>
      <p:pic>
        <p:nvPicPr>
          <p:cNvPr descr="75988.strip_.gif" id="705" name="Shape 705"/>
          <p:cNvPicPr preferRelativeResize="0"/>
          <p:nvPr/>
        </p:nvPicPr>
        <p:blipFill>
          <a:blip r:embed="rId3">
            <a:alphaModFix/>
          </a:blip>
          <a:stretch>
            <a:fillRect/>
          </a:stretch>
        </p:blipFill>
        <p:spPr>
          <a:xfrm>
            <a:off x="703925" y="1624028"/>
            <a:ext cx="7736150" cy="2405450"/>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9" name="Shape 709"/>
        <p:cNvGrpSpPr/>
        <p:nvPr/>
      </p:nvGrpSpPr>
      <p:grpSpPr>
        <a:xfrm>
          <a:off x="0" y="0"/>
          <a:ext cx="0" cy="0"/>
          <a:chOff x="0" y="0"/>
          <a:chExt cx="0" cy="0"/>
        </a:xfrm>
      </p:grpSpPr>
      <p:sp>
        <p:nvSpPr>
          <p:cNvPr id="710" name="Shape 710"/>
          <p:cNvSpPr txBox="1"/>
          <p:nvPr>
            <p:ph type="title"/>
          </p:nvPr>
        </p:nvSpPr>
        <p:spPr>
          <a:xfrm>
            <a:off x="457200" y="155628"/>
            <a:ext cx="8229600" cy="10446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a:t>Estimation</a:t>
            </a:r>
            <a:endParaRPr/>
          </a:p>
        </p:txBody>
      </p:sp>
      <p:sp>
        <p:nvSpPr>
          <p:cNvPr id="711" name="Shape 711"/>
          <p:cNvSpPr txBox="1"/>
          <p:nvPr>
            <p:ph idx="1" type="body"/>
          </p:nvPr>
        </p:nvSpPr>
        <p:spPr>
          <a:xfrm>
            <a:off x="457200" y="1297780"/>
            <a:ext cx="8229600" cy="3627900"/>
          </a:xfrm>
          <a:prstGeom prst="rect">
            <a:avLst/>
          </a:prstGeom>
        </p:spPr>
        <p:txBody>
          <a:bodyPr anchorCtr="0" anchor="t" bIns="91425" lIns="91425" spcFirstLastPara="1" rIns="91425" wrap="square" tIns="91425">
            <a:noAutofit/>
          </a:bodyPr>
          <a:lstStyle/>
          <a:p>
            <a:pPr indent="0" lvl="0" marL="0">
              <a:spcBef>
                <a:spcPts val="0"/>
              </a:spcBef>
              <a:spcAft>
                <a:spcPts val="0"/>
              </a:spcAft>
              <a:buClr>
                <a:schemeClr val="dk1"/>
              </a:buClr>
              <a:buSzPts val="1100"/>
              <a:buFont typeface="Arial"/>
              <a:buNone/>
            </a:pPr>
            <a:r>
              <a:rPr lang="en" sz="2000"/>
              <a:t>Estimation is one of the most misused elements in all of software development. Estimates should reflect the relative difficulty and length of work to guide planning and prioritisation — not a commitment by the team. </a:t>
            </a:r>
            <a:endParaRPr sz="2000"/>
          </a:p>
          <a:p>
            <a:pPr indent="-355600" lvl="0" marL="457200">
              <a:spcBef>
                <a:spcPts val="1100"/>
              </a:spcBef>
              <a:spcAft>
                <a:spcPts val="0"/>
              </a:spcAft>
              <a:buClr>
                <a:schemeClr val="dk2"/>
              </a:buClr>
              <a:buSzPts val="2000"/>
              <a:buFont typeface="Trebuchet MS"/>
              <a:buChar char="●"/>
            </a:pPr>
            <a:r>
              <a:rPr lang="en" sz="2000"/>
              <a:t>Provide estimates that are accurate enough that they can be factored into prioritisation and planning</a:t>
            </a:r>
            <a:endParaRPr sz="2000"/>
          </a:p>
          <a:p>
            <a:pPr indent="-355600" lvl="0" marL="457200">
              <a:spcBef>
                <a:spcPts val="0"/>
              </a:spcBef>
              <a:spcAft>
                <a:spcPts val="0"/>
              </a:spcAft>
              <a:buClr>
                <a:schemeClr val="dk2"/>
              </a:buClr>
              <a:buSzPts val="2000"/>
              <a:buFont typeface="Trebuchet MS"/>
              <a:buChar char="●"/>
            </a:pPr>
            <a:r>
              <a:rPr lang="en" sz="2000"/>
              <a:t>Identify places where requirements aren't clear enough to gauge the work</a:t>
            </a:r>
            <a:endParaRPr sz="2000"/>
          </a:p>
          <a:p>
            <a:pPr indent="-355600" lvl="0" marL="457200">
              <a:spcBef>
                <a:spcPts val="0"/>
              </a:spcBef>
              <a:spcAft>
                <a:spcPts val="0"/>
              </a:spcAft>
              <a:buClr>
                <a:schemeClr val="dk2"/>
              </a:buClr>
              <a:buSzPts val="2000"/>
              <a:buFont typeface="Trebuchet MS"/>
              <a:buChar char="●"/>
            </a:pPr>
            <a:r>
              <a:rPr lang="en" sz="2000"/>
              <a:t>Learn from prior sprints and build estimation as a skill</a:t>
            </a:r>
            <a:endParaRPr sz="2000"/>
          </a:p>
          <a:p>
            <a:pPr indent="-355600" lvl="0" marL="457200" rtl="0">
              <a:spcBef>
                <a:spcPts val="0"/>
              </a:spcBef>
              <a:spcAft>
                <a:spcPts val="0"/>
              </a:spcAft>
              <a:buClr>
                <a:schemeClr val="dk2"/>
              </a:buClr>
              <a:buSzPts val="2000"/>
              <a:buFont typeface="Trebuchet MS"/>
              <a:buChar char="●"/>
            </a:pPr>
            <a:r>
              <a:rPr lang="en" sz="2000"/>
              <a:t>Build up a team velocity</a:t>
            </a:r>
            <a:endParaRPr sz="2000"/>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5" name="Shape 715"/>
        <p:cNvGrpSpPr/>
        <p:nvPr/>
      </p:nvGrpSpPr>
      <p:grpSpPr>
        <a:xfrm>
          <a:off x="0" y="0"/>
          <a:ext cx="0" cy="0"/>
          <a:chOff x="0" y="0"/>
          <a:chExt cx="0" cy="0"/>
        </a:xfrm>
      </p:grpSpPr>
      <p:sp>
        <p:nvSpPr>
          <p:cNvPr id="716" name="Shape 716"/>
          <p:cNvSpPr txBox="1"/>
          <p:nvPr/>
        </p:nvSpPr>
        <p:spPr>
          <a:xfrm>
            <a:off x="457200" y="155628"/>
            <a:ext cx="8229600" cy="1044600"/>
          </a:xfrm>
          <a:prstGeom prst="rect">
            <a:avLst/>
          </a:prstGeom>
          <a:noFill/>
          <a:ln>
            <a:noFill/>
          </a:ln>
        </p:spPr>
        <p:txBody>
          <a:bodyPr anchorCtr="0" anchor="b" bIns="91425" lIns="91425" spcFirstLastPara="1" rIns="91425" wrap="square" tIns="91425">
            <a:noAutofit/>
          </a:bodyPr>
          <a:lstStyle/>
          <a:p>
            <a:pPr indent="0" lvl="0" marL="0" rtl="0">
              <a:spcBef>
                <a:spcPts val="0"/>
              </a:spcBef>
              <a:spcAft>
                <a:spcPts val="0"/>
              </a:spcAft>
              <a:buNone/>
            </a:pPr>
            <a:r>
              <a:rPr lang="en" sz="4800">
                <a:solidFill>
                  <a:srgbClr val="51535D"/>
                </a:solidFill>
                <a:latin typeface="Trebuchet MS"/>
                <a:ea typeface="Trebuchet MS"/>
                <a:cs typeface="Trebuchet MS"/>
                <a:sym typeface="Trebuchet MS"/>
              </a:rPr>
              <a:t>Estimating Size</a:t>
            </a:r>
            <a:endParaRPr sz="4800">
              <a:solidFill>
                <a:srgbClr val="51535D"/>
              </a:solidFill>
              <a:latin typeface="Trebuchet MS"/>
              <a:ea typeface="Trebuchet MS"/>
              <a:cs typeface="Trebuchet MS"/>
              <a:sym typeface="Trebuchet MS"/>
            </a:endParaRPr>
          </a:p>
        </p:txBody>
      </p:sp>
      <p:sp>
        <p:nvSpPr>
          <p:cNvPr id="717" name="Shape 717"/>
          <p:cNvSpPr txBox="1"/>
          <p:nvPr/>
        </p:nvSpPr>
        <p:spPr>
          <a:xfrm>
            <a:off x="457200" y="1297780"/>
            <a:ext cx="8229600" cy="3627900"/>
          </a:xfrm>
          <a:prstGeom prst="rect">
            <a:avLst/>
          </a:prstGeom>
          <a:noFill/>
          <a:ln>
            <a:noFill/>
          </a:ln>
        </p:spPr>
        <p:txBody>
          <a:bodyPr anchorCtr="0" anchor="t" bIns="91425" lIns="91425" spcFirstLastPara="1" rIns="91425" wrap="square" tIns="91425">
            <a:noAutofit/>
          </a:bodyPr>
          <a:lstStyle/>
          <a:p>
            <a:pPr indent="-419100" lvl="0" marL="457200" rtl="0">
              <a:spcBef>
                <a:spcPts val="600"/>
              </a:spcBef>
              <a:spcAft>
                <a:spcPts val="0"/>
              </a:spcAft>
              <a:buClr>
                <a:srgbClr val="51535D"/>
              </a:buClr>
              <a:buSzPts val="3000"/>
              <a:buFont typeface="Trebuchet MS"/>
              <a:buChar char="●"/>
            </a:pPr>
            <a:r>
              <a:rPr lang="en" sz="3000">
                <a:solidFill>
                  <a:srgbClr val="51535D"/>
                </a:solidFill>
                <a:latin typeface="Trebuchet MS"/>
                <a:ea typeface="Trebuchet MS"/>
                <a:cs typeface="Trebuchet MS"/>
                <a:sym typeface="Trebuchet MS"/>
              </a:rPr>
              <a:t>Within Agile, we estimate by size, not time</a:t>
            </a:r>
            <a:endParaRPr sz="3000">
              <a:solidFill>
                <a:srgbClr val="51535D"/>
              </a:solidFill>
              <a:latin typeface="Trebuchet MS"/>
              <a:ea typeface="Trebuchet MS"/>
              <a:cs typeface="Trebuchet MS"/>
              <a:sym typeface="Trebuchet MS"/>
            </a:endParaRPr>
          </a:p>
          <a:p>
            <a:pPr indent="-419100" lvl="0" marL="457200" rtl="0">
              <a:spcBef>
                <a:spcPts val="0"/>
              </a:spcBef>
              <a:spcAft>
                <a:spcPts val="0"/>
              </a:spcAft>
              <a:buClr>
                <a:srgbClr val="51535D"/>
              </a:buClr>
              <a:buSzPts val="3000"/>
              <a:buFont typeface="Trebuchet MS"/>
              <a:buChar char="●"/>
            </a:pPr>
            <a:r>
              <a:rPr lang="en" sz="3000">
                <a:solidFill>
                  <a:srgbClr val="51535D"/>
                </a:solidFill>
                <a:latin typeface="Trebuchet MS"/>
                <a:ea typeface="Trebuchet MS"/>
                <a:cs typeface="Trebuchet MS"/>
                <a:sym typeface="Trebuchet MS"/>
              </a:rPr>
              <a:t>Story Points are “just a number”</a:t>
            </a:r>
            <a:endParaRPr sz="3000">
              <a:solidFill>
                <a:srgbClr val="51535D"/>
              </a:solidFill>
              <a:latin typeface="Trebuchet MS"/>
              <a:ea typeface="Trebuchet MS"/>
              <a:cs typeface="Trebuchet MS"/>
              <a:sym typeface="Trebuchet MS"/>
            </a:endParaRPr>
          </a:p>
          <a:p>
            <a:pPr indent="-419100" lvl="0" marL="457200" rtl="0">
              <a:spcBef>
                <a:spcPts val="0"/>
              </a:spcBef>
              <a:spcAft>
                <a:spcPts val="0"/>
              </a:spcAft>
              <a:buClr>
                <a:srgbClr val="51535D"/>
              </a:buClr>
              <a:buSzPts val="3000"/>
              <a:buFont typeface="Trebuchet MS"/>
              <a:buChar char="●"/>
            </a:pPr>
            <a:r>
              <a:rPr lang="en" sz="3000">
                <a:solidFill>
                  <a:srgbClr val="51535D"/>
                </a:solidFill>
                <a:latin typeface="Trebuchet MS"/>
                <a:ea typeface="Trebuchet MS"/>
                <a:cs typeface="Trebuchet MS"/>
                <a:sym typeface="Trebuchet MS"/>
              </a:rPr>
              <a:t>We use past knowledge and experience</a:t>
            </a:r>
            <a:endParaRPr sz="3000">
              <a:solidFill>
                <a:srgbClr val="51535D"/>
              </a:solidFill>
              <a:latin typeface="Trebuchet MS"/>
              <a:ea typeface="Trebuchet MS"/>
              <a:cs typeface="Trebuchet MS"/>
              <a:sym typeface="Trebuchet MS"/>
            </a:endParaRPr>
          </a:p>
          <a:p>
            <a:pPr indent="-419100" lvl="0" marL="457200" rtl="0">
              <a:spcBef>
                <a:spcPts val="0"/>
              </a:spcBef>
              <a:spcAft>
                <a:spcPts val="0"/>
              </a:spcAft>
              <a:buClr>
                <a:srgbClr val="51535D"/>
              </a:buClr>
              <a:buSzPts val="3000"/>
              <a:buFont typeface="Trebuchet MS"/>
              <a:buChar char="●"/>
            </a:pPr>
            <a:r>
              <a:rPr lang="en" sz="3000">
                <a:solidFill>
                  <a:srgbClr val="51535D"/>
                </a:solidFill>
                <a:latin typeface="Trebuchet MS"/>
                <a:ea typeface="Trebuchet MS"/>
                <a:cs typeface="Trebuchet MS"/>
                <a:sym typeface="Trebuchet MS"/>
              </a:rPr>
              <a:t>We use expert advice when needed</a:t>
            </a:r>
            <a:endParaRPr sz="3000">
              <a:solidFill>
                <a:srgbClr val="51535D"/>
              </a:solidFill>
              <a:latin typeface="Trebuchet MS"/>
              <a:ea typeface="Trebuchet MS"/>
              <a:cs typeface="Trebuchet MS"/>
              <a:sym typeface="Trebuchet MS"/>
            </a:endParaRPr>
          </a:p>
          <a:p>
            <a:pPr indent="-419100" lvl="0" marL="457200" rtl="0">
              <a:spcBef>
                <a:spcPts val="0"/>
              </a:spcBef>
              <a:spcAft>
                <a:spcPts val="0"/>
              </a:spcAft>
              <a:buClr>
                <a:srgbClr val="51535D"/>
              </a:buClr>
              <a:buSzPts val="3000"/>
              <a:buFont typeface="Trebuchet MS"/>
              <a:buChar char="●"/>
            </a:pPr>
            <a:r>
              <a:rPr lang="en" sz="3000">
                <a:solidFill>
                  <a:srgbClr val="51535D"/>
                </a:solidFill>
                <a:latin typeface="Trebuchet MS"/>
                <a:ea typeface="Trebuchet MS"/>
                <a:cs typeface="Trebuchet MS"/>
                <a:sym typeface="Trebuchet MS"/>
              </a:rPr>
              <a:t>Estimate at the relevant level</a:t>
            </a:r>
            <a:endParaRPr sz="3000">
              <a:solidFill>
                <a:srgbClr val="51535D"/>
              </a:solidFill>
              <a:latin typeface="Trebuchet MS"/>
              <a:ea typeface="Trebuchet MS"/>
              <a:cs typeface="Trebuchet MS"/>
              <a:sym typeface="Trebuchet MS"/>
            </a:endParaRPr>
          </a:p>
          <a:p>
            <a:pPr indent="-419100" lvl="0" marL="457200" rtl="0">
              <a:spcBef>
                <a:spcPts val="0"/>
              </a:spcBef>
              <a:spcAft>
                <a:spcPts val="0"/>
              </a:spcAft>
              <a:buClr>
                <a:srgbClr val="51535D"/>
              </a:buClr>
              <a:buSzPts val="3000"/>
              <a:buFont typeface="Trebuchet MS"/>
              <a:buChar char="●"/>
            </a:pPr>
            <a:r>
              <a:rPr lang="en" sz="3000">
                <a:solidFill>
                  <a:srgbClr val="51535D"/>
                </a:solidFill>
                <a:latin typeface="Trebuchet MS"/>
                <a:ea typeface="Trebuchet MS"/>
                <a:cs typeface="Trebuchet MS"/>
                <a:sym typeface="Trebuchet MS"/>
              </a:rPr>
              <a:t>Understand when you are estimating and when you are committing</a:t>
            </a:r>
            <a:endParaRPr sz="3000">
              <a:solidFill>
                <a:srgbClr val="51535D"/>
              </a:solidFill>
              <a:latin typeface="Trebuchet MS"/>
              <a:ea typeface="Trebuchet MS"/>
              <a:cs typeface="Trebuchet MS"/>
              <a:sym typeface="Trebuchet MS"/>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1" name="Shape 721"/>
        <p:cNvGrpSpPr/>
        <p:nvPr/>
      </p:nvGrpSpPr>
      <p:grpSpPr>
        <a:xfrm>
          <a:off x="0" y="0"/>
          <a:ext cx="0" cy="0"/>
          <a:chOff x="0" y="0"/>
          <a:chExt cx="0" cy="0"/>
        </a:xfrm>
      </p:grpSpPr>
      <p:sp>
        <p:nvSpPr>
          <p:cNvPr id="722" name="Shape 722"/>
          <p:cNvSpPr txBox="1"/>
          <p:nvPr/>
        </p:nvSpPr>
        <p:spPr>
          <a:xfrm>
            <a:off x="457200" y="155628"/>
            <a:ext cx="8229600" cy="1044600"/>
          </a:xfrm>
          <a:prstGeom prst="rect">
            <a:avLst/>
          </a:prstGeom>
          <a:noFill/>
          <a:ln>
            <a:noFill/>
          </a:ln>
        </p:spPr>
        <p:txBody>
          <a:bodyPr anchorCtr="0" anchor="b" bIns="91425" lIns="91425" spcFirstLastPara="1" rIns="91425" wrap="square" tIns="91425">
            <a:noAutofit/>
          </a:bodyPr>
          <a:lstStyle/>
          <a:p>
            <a:pPr indent="0" lvl="0" marL="0" rtl="0">
              <a:spcBef>
                <a:spcPts val="0"/>
              </a:spcBef>
              <a:spcAft>
                <a:spcPts val="0"/>
              </a:spcAft>
              <a:buNone/>
            </a:pPr>
            <a:r>
              <a:rPr lang="en" sz="4800">
                <a:solidFill>
                  <a:srgbClr val="51535D"/>
                </a:solidFill>
                <a:latin typeface="Trebuchet MS"/>
                <a:ea typeface="Trebuchet MS"/>
                <a:cs typeface="Trebuchet MS"/>
                <a:sym typeface="Trebuchet MS"/>
              </a:rPr>
              <a:t>Story Points</a:t>
            </a:r>
            <a:endParaRPr sz="4800">
              <a:solidFill>
                <a:srgbClr val="51535D"/>
              </a:solidFill>
              <a:latin typeface="Trebuchet MS"/>
              <a:ea typeface="Trebuchet MS"/>
              <a:cs typeface="Trebuchet MS"/>
              <a:sym typeface="Trebuchet MS"/>
            </a:endParaRPr>
          </a:p>
        </p:txBody>
      </p:sp>
      <p:sp>
        <p:nvSpPr>
          <p:cNvPr id="723" name="Shape 723"/>
          <p:cNvSpPr txBox="1"/>
          <p:nvPr/>
        </p:nvSpPr>
        <p:spPr>
          <a:xfrm>
            <a:off x="457200" y="1297780"/>
            <a:ext cx="8229600" cy="3627900"/>
          </a:xfrm>
          <a:prstGeom prst="rect">
            <a:avLst/>
          </a:prstGeom>
          <a:noFill/>
          <a:ln>
            <a:noFill/>
          </a:ln>
        </p:spPr>
        <p:txBody>
          <a:bodyPr anchorCtr="0" anchor="t" bIns="91425" lIns="91425" spcFirstLastPara="1" rIns="91425" wrap="square" tIns="91425">
            <a:noAutofit/>
          </a:bodyPr>
          <a:lstStyle/>
          <a:p>
            <a:pPr indent="0" lvl="0" marL="0" rtl="0">
              <a:spcBef>
                <a:spcPts val="600"/>
              </a:spcBef>
              <a:spcAft>
                <a:spcPts val="0"/>
              </a:spcAft>
              <a:buNone/>
            </a:pPr>
            <a:r>
              <a:rPr lang="en" sz="2400">
                <a:solidFill>
                  <a:srgbClr val="51535D"/>
                </a:solidFill>
                <a:latin typeface="Trebuchet MS"/>
                <a:ea typeface="Trebuchet MS"/>
                <a:cs typeface="Trebuchet MS"/>
                <a:sym typeface="Trebuchet MS"/>
              </a:rPr>
              <a:t>Story points are an arbitrary measure used by Agile teams to measure the effort required to implement a story.</a:t>
            </a:r>
            <a:endParaRPr sz="600">
              <a:solidFill>
                <a:srgbClr val="51535D"/>
              </a:solidFill>
              <a:latin typeface="Trebuchet MS"/>
              <a:ea typeface="Trebuchet MS"/>
              <a:cs typeface="Trebuchet MS"/>
              <a:sym typeface="Trebuchet MS"/>
            </a:endParaRPr>
          </a:p>
          <a:p>
            <a:pPr indent="0" lvl="0" marL="0" rtl="0">
              <a:spcBef>
                <a:spcPts val="600"/>
              </a:spcBef>
              <a:spcAft>
                <a:spcPts val="0"/>
              </a:spcAft>
              <a:buNone/>
            </a:pPr>
            <a:r>
              <a:t/>
            </a:r>
            <a:endParaRPr sz="600">
              <a:solidFill>
                <a:srgbClr val="51535D"/>
              </a:solidFill>
              <a:latin typeface="Trebuchet MS"/>
              <a:ea typeface="Trebuchet MS"/>
              <a:cs typeface="Trebuchet MS"/>
              <a:sym typeface="Trebuchet MS"/>
            </a:endParaRPr>
          </a:p>
          <a:p>
            <a:pPr indent="-381000" lvl="0" marL="457200" rtl="0">
              <a:spcBef>
                <a:spcPts val="600"/>
              </a:spcBef>
              <a:spcAft>
                <a:spcPts val="0"/>
              </a:spcAft>
              <a:buClr>
                <a:srgbClr val="51535D"/>
              </a:buClr>
              <a:buSzPts val="2400"/>
              <a:buFont typeface="Trebuchet MS"/>
              <a:buChar char="●"/>
            </a:pPr>
            <a:r>
              <a:rPr lang="en" sz="2400">
                <a:solidFill>
                  <a:srgbClr val="51535D"/>
                </a:solidFill>
                <a:latin typeface="Trebuchet MS"/>
                <a:ea typeface="Trebuchet MS"/>
                <a:cs typeface="Trebuchet MS"/>
                <a:sym typeface="Trebuchet MS"/>
              </a:rPr>
              <a:t>Complexity, not time</a:t>
            </a:r>
            <a:endParaRPr sz="2400">
              <a:solidFill>
                <a:srgbClr val="51535D"/>
              </a:solidFill>
              <a:latin typeface="Trebuchet MS"/>
              <a:ea typeface="Trebuchet MS"/>
              <a:cs typeface="Trebuchet MS"/>
              <a:sym typeface="Trebuchet MS"/>
            </a:endParaRPr>
          </a:p>
          <a:p>
            <a:pPr indent="-381000" lvl="0" marL="457200" rtl="0">
              <a:spcBef>
                <a:spcPts val="0"/>
              </a:spcBef>
              <a:spcAft>
                <a:spcPts val="0"/>
              </a:spcAft>
              <a:buClr>
                <a:srgbClr val="51535D"/>
              </a:buClr>
              <a:buSzPts val="2400"/>
              <a:buFont typeface="Trebuchet MS"/>
              <a:buChar char="●"/>
            </a:pPr>
            <a:r>
              <a:rPr lang="en" sz="2400">
                <a:solidFill>
                  <a:srgbClr val="51535D"/>
                </a:solidFill>
                <a:latin typeface="Trebuchet MS"/>
                <a:ea typeface="Trebuchet MS"/>
                <a:cs typeface="Trebuchet MS"/>
                <a:sym typeface="Trebuchet MS"/>
              </a:rPr>
              <a:t>Relative</a:t>
            </a:r>
            <a:endParaRPr sz="2400">
              <a:solidFill>
                <a:srgbClr val="51535D"/>
              </a:solidFill>
              <a:latin typeface="Trebuchet MS"/>
              <a:ea typeface="Trebuchet MS"/>
              <a:cs typeface="Trebuchet MS"/>
              <a:sym typeface="Trebuchet MS"/>
            </a:endParaRPr>
          </a:p>
          <a:p>
            <a:pPr indent="-381000" lvl="0" marL="457200" rtl="0">
              <a:spcBef>
                <a:spcPts val="0"/>
              </a:spcBef>
              <a:spcAft>
                <a:spcPts val="0"/>
              </a:spcAft>
              <a:buClr>
                <a:srgbClr val="51535D"/>
              </a:buClr>
              <a:buSzPts val="2400"/>
              <a:buFont typeface="Trebuchet MS"/>
              <a:buChar char="●"/>
            </a:pPr>
            <a:r>
              <a:rPr lang="en" sz="2400">
                <a:solidFill>
                  <a:srgbClr val="51535D"/>
                </a:solidFill>
                <a:latin typeface="Trebuchet MS"/>
                <a:ea typeface="Trebuchet MS"/>
                <a:cs typeface="Trebuchet MS"/>
                <a:sym typeface="Trebuchet MS"/>
              </a:rPr>
              <a:t>Fibonacci scale</a:t>
            </a:r>
            <a:endParaRPr sz="2400">
              <a:solidFill>
                <a:srgbClr val="51535D"/>
              </a:solidFill>
              <a:latin typeface="Trebuchet MS"/>
              <a:ea typeface="Trebuchet MS"/>
              <a:cs typeface="Trebuchet MS"/>
              <a:sym typeface="Trebuchet MS"/>
            </a:endParaRPr>
          </a:p>
          <a:p>
            <a:pPr indent="-381000" lvl="0" marL="457200" rtl="0">
              <a:spcBef>
                <a:spcPts val="0"/>
              </a:spcBef>
              <a:spcAft>
                <a:spcPts val="0"/>
              </a:spcAft>
              <a:buClr>
                <a:srgbClr val="51535D"/>
              </a:buClr>
              <a:buSzPts val="2400"/>
              <a:buFont typeface="Trebuchet MS"/>
              <a:buChar char="●"/>
            </a:pPr>
            <a:r>
              <a:rPr lang="en" sz="2400">
                <a:solidFill>
                  <a:srgbClr val="51535D"/>
                </a:solidFill>
                <a:latin typeface="Trebuchet MS"/>
                <a:ea typeface="Trebuchet MS"/>
                <a:cs typeface="Trebuchet MS"/>
                <a:sym typeface="Trebuchet MS"/>
              </a:rPr>
              <a:t>Appropriate</a:t>
            </a:r>
            <a:endParaRPr sz="2400">
              <a:solidFill>
                <a:srgbClr val="51535D"/>
              </a:solidFill>
              <a:latin typeface="Trebuchet MS"/>
              <a:ea typeface="Trebuchet MS"/>
              <a:cs typeface="Trebuchet MS"/>
              <a:sym typeface="Trebuchet MS"/>
            </a:endParaRPr>
          </a:p>
          <a:p>
            <a:pPr indent="-381000" lvl="0" marL="457200" rtl="0">
              <a:spcBef>
                <a:spcPts val="0"/>
              </a:spcBef>
              <a:spcAft>
                <a:spcPts val="0"/>
              </a:spcAft>
              <a:buClr>
                <a:srgbClr val="51535D"/>
              </a:buClr>
              <a:buSzPts val="2400"/>
              <a:buFont typeface="Trebuchet MS"/>
              <a:buChar char="●"/>
            </a:pPr>
            <a:r>
              <a:rPr lang="en" sz="2400">
                <a:solidFill>
                  <a:srgbClr val="51535D"/>
                </a:solidFill>
                <a:latin typeface="Trebuchet MS"/>
                <a:ea typeface="Trebuchet MS"/>
                <a:cs typeface="Trebuchet MS"/>
                <a:sym typeface="Trebuchet MS"/>
              </a:rPr>
              <a:t>Collaborative</a:t>
            </a:r>
            <a:endParaRPr sz="2400">
              <a:solidFill>
                <a:srgbClr val="51535D"/>
              </a:solidFill>
              <a:latin typeface="Trebuchet MS"/>
              <a:ea typeface="Trebuchet MS"/>
              <a:cs typeface="Trebuchet MS"/>
              <a:sym typeface="Trebuchet MS"/>
            </a:endParaRPr>
          </a:p>
          <a:p>
            <a:pPr indent="-381000" lvl="0" marL="457200" rtl="0">
              <a:spcBef>
                <a:spcPts val="0"/>
              </a:spcBef>
              <a:spcAft>
                <a:spcPts val="0"/>
              </a:spcAft>
              <a:buClr>
                <a:srgbClr val="51535D"/>
              </a:buClr>
              <a:buSzPts val="2400"/>
              <a:buFont typeface="Trebuchet MS"/>
              <a:buChar char="●"/>
            </a:pPr>
            <a:r>
              <a:rPr lang="en" sz="2400">
                <a:solidFill>
                  <a:srgbClr val="51535D"/>
                </a:solidFill>
                <a:latin typeface="Trebuchet MS"/>
                <a:ea typeface="Trebuchet MS"/>
                <a:cs typeface="Trebuchet MS"/>
                <a:sym typeface="Trebuchet MS"/>
              </a:rPr>
              <a:t>Everyone has a voice</a:t>
            </a:r>
            <a:endParaRPr sz="2400">
              <a:solidFill>
                <a:srgbClr val="51535D"/>
              </a:solidFill>
              <a:latin typeface="Trebuchet MS"/>
              <a:ea typeface="Trebuchet MS"/>
              <a:cs typeface="Trebuchet MS"/>
              <a:sym typeface="Trebuchet MS"/>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7" name="Shape 727"/>
        <p:cNvGrpSpPr/>
        <p:nvPr/>
      </p:nvGrpSpPr>
      <p:grpSpPr>
        <a:xfrm>
          <a:off x="0" y="0"/>
          <a:ext cx="0" cy="0"/>
          <a:chOff x="0" y="0"/>
          <a:chExt cx="0" cy="0"/>
        </a:xfrm>
      </p:grpSpPr>
      <p:sp>
        <p:nvSpPr>
          <p:cNvPr id="728" name="Shape 728"/>
          <p:cNvSpPr txBox="1"/>
          <p:nvPr/>
        </p:nvSpPr>
        <p:spPr>
          <a:xfrm>
            <a:off x="457200" y="155628"/>
            <a:ext cx="8229600" cy="1044600"/>
          </a:xfrm>
          <a:prstGeom prst="rect">
            <a:avLst/>
          </a:prstGeom>
          <a:noFill/>
          <a:ln>
            <a:noFill/>
          </a:ln>
        </p:spPr>
        <p:txBody>
          <a:bodyPr anchorCtr="0" anchor="b" bIns="91425" lIns="91425" spcFirstLastPara="1" rIns="91425" wrap="square" tIns="91425">
            <a:noAutofit/>
          </a:bodyPr>
          <a:lstStyle/>
          <a:p>
            <a:pPr indent="0" lvl="0" marL="0" rtl="0">
              <a:spcBef>
                <a:spcPts val="0"/>
              </a:spcBef>
              <a:spcAft>
                <a:spcPts val="0"/>
              </a:spcAft>
              <a:buNone/>
            </a:pPr>
            <a:r>
              <a:rPr lang="en" sz="4800">
                <a:solidFill>
                  <a:srgbClr val="51535D"/>
                </a:solidFill>
                <a:latin typeface="Trebuchet MS"/>
                <a:ea typeface="Trebuchet MS"/>
                <a:cs typeface="Trebuchet MS"/>
                <a:sym typeface="Trebuchet MS"/>
              </a:rPr>
              <a:t>Fibonacci Scale</a:t>
            </a:r>
            <a:endParaRPr sz="4800">
              <a:solidFill>
                <a:srgbClr val="51535D"/>
              </a:solidFill>
              <a:latin typeface="Trebuchet MS"/>
              <a:ea typeface="Trebuchet MS"/>
              <a:cs typeface="Trebuchet MS"/>
              <a:sym typeface="Trebuchet MS"/>
            </a:endParaRPr>
          </a:p>
        </p:txBody>
      </p:sp>
      <p:sp>
        <p:nvSpPr>
          <p:cNvPr id="729" name="Shape 729"/>
          <p:cNvSpPr txBox="1"/>
          <p:nvPr/>
        </p:nvSpPr>
        <p:spPr>
          <a:xfrm>
            <a:off x="457200" y="1200225"/>
            <a:ext cx="8229600" cy="1485300"/>
          </a:xfrm>
          <a:prstGeom prst="rect">
            <a:avLst/>
          </a:prstGeom>
          <a:noFill/>
          <a:ln>
            <a:noFill/>
          </a:ln>
        </p:spPr>
        <p:txBody>
          <a:bodyPr anchorCtr="0" anchor="t" bIns="91425" lIns="91425" spcFirstLastPara="1" rIns="91425" wrap="square" tIns="91425">
            <a:noAutofit/>
          </a:bodyPr>
          <a:lstStyle/>
          <a:p>
            <a:pPr indent="0" lvl="0" marL="0" rtl="0" algn="ctr">
              <a:spcBef>
                <a:spcPts val="600"/>
              </a:spcBef>
              <a:spcAft>
                <a:spcPts val="0"/>
              </a:spcAft>
              <a:buNone/>
            </a:pPr>
            <a:r>
              <a:rPr lang="en">
                <a:solidFill>
                  <a:srgbClr val="990000"/>
                </a:solidFill>
                <a:latin typeface="Trebuchet MS"/>
                <a:ea typeface="Trebuchet MS"/>
                <a:cs typeface="Trebuchet MS"/>
                <a:sym typeface="Trebuchet MS"/>
              </a:rPr>
              <a:t>0 </a:t>
            </a:r>
            <a:r>
              <a:rPr lang="en">
                <a:solidFill>
                  <a:srgbClr val="51535D"/>
                </a:solidFill>
                <a:latin typeface="Trebuchet MS"/>
                <a:ea typeface="Trebuchet MS"/>
                <a:cs typeface="Trebuchet MS"/>
                <a:sym typeface="Trebuchet MS"/>
              </a:rPr>
              <a:t>  </a:t>
            </a:r>
            <a:r>
              <a:rPr lang="en" sz="1800">
                <a:solidFill>
                  <a:srgbClr val="6B7B67"/>
                </a:solidFill>
                <a:latin typeface="Trebuchet MS"/>
                <a:ea typeface="Trebuchet MS"/>
                <a:cs typeface="Trebuchet MS"/>
                <a:sym typeface="Trebuchet MS"/>
              </a:rPr>
              <a:t>1</a:t>
            </a:r>
            <a:r>
              <a:rPr lang="en" sz="1800">
                <a:solidFill>
                  <a:srgbClr val="51535D"/>
                </a:solidFill>
                <a:latin typeface="Trebuchet MS"/>
                <a:ea typeface="Trebuchet MS"/>
                <a:cs typeface="Trebuchet MS"/>
                <a:sym typeface="Trebuchet MS"/>
              </a:rPr>
              <a:t>  </a:t>
            </a:r>
            <a:r>
              <a:rPr lang="en">
                <a:solidFill>
                  <a:srgbClr val="51535D"/>
                </a:solidFill>
                <a:latin typeface="Trebuchet MS"/>
                <a:ea typeface="Trebuchet MS"/>
                <a:cs typeface="Trebuchet MS"/>
                <a:sym typeface="Trebuchet MS"/>
              </a:rPr>
              <a:t> </a:t>
            </a:r>
            <a:r>
              <a:rPr lang="en" sz="2400">
                <a:solidFill>
                  <a:srgbClr val="990000"/>
                </a:solidFill>
                <a:latin typeface="Trebuchet MS"/>
                <a:ea typeface="Trebuchet MS"/>
                <a:cs typeface="Trebuchet MS"/>
                <a:sym typeface="Trebuchet MS"/>
              </a:rPr>
              <a:t>2</a:t>
            </a:r>
            <a:r>
              <a:rPr lang="en" sz="2400">
                <a:solidFill>
                  <a:srgbClr val="51535D"/>
                </a:solidFill>
                <a:latin typeface="Trebuchet MS"/>
                <a:ea typeface="Trebuchet MS"/>
                <a:cs typeface="Trebuchet MS"/>
                <a:sym typeface="Trebuchet MS"/>
              </a:rPr>
              <a:t>  </a:t>
            </a:r>
            <a:r>
              <a:rPr lang="en">
                <a:solidFill>
                  <a:srgbClr val="51535D"/>
                </a:solidFill>
                <a:latin typeface="Trebuchet MS"/>
                <a:ea typeface="Trebuchet MS"/>
                <a:cs typeface="Trebuchet MS"/>
                <a:sym typeface="Trebuchet MS"/>
              </a:rPr>
              <a:t> </a:t>
            </a:r>
            <a:r>
              <a:rPr lang="en" sz="3000">
                <a:solidFill>
                  <a:srgbClr val="6B7B67"/>
                </a:solidFill>
                <a:latin typeface="Trebuchet MS"/>
                <a:ea typeface="Trebuchet MS"/>
                <a:cs typeface="Trebuchet MS"/>
                <a:sym typeface="Trebuchet MS"/>
              </a:rPr>
              <a:t>3</a:t>
            </a:r>
            <a:r>
              <a:rPr lang="en" sz="3000">
                <a:solidFill>
                  <a:srgbClr val="51535D"/>
                </a:solidFill>
                <a:latin typeface="Trebuchet MS"/>
                <a:ea typeface="Trebuchet MS"/>
                <a:cs typeface="Trebuchet MS"/>
                <a:sym typeface="Trebuchet MS"/>
              </a:rPr>
              <a:t>  </a:t>
            </a:r>
            <a:r>
              <a:rPr lang="en">
                <a:solidFill>
                  <a:srgbClr val="51535D"/>
                </a:solidFill>
                <a:latin typeface="Trebuchet MS"/>
                <a:ea typeface="Trebuchet MS"/>
                <a:cs typeface="Trebuchet MS"/>
                <a:sym typeface="Trebuchet MS"/>
              </a:rPr>
              <a:t> </a:t>
            </a:r>
            <a:r>
              <a:rPr lang="en" sz="3600">
                <a:solidFill>
                  <a:srgbClr val="990000"/>
                </a:solidFill>
                <a:latin typeface="Trebuchet MS"/>
                <a:ea typeface="Trebuchet MS"/>
                <a:cs typeface="Trebuchet MS"/>
                <a:sym typeface="Trebuchet MS"/>
              </a:rPr>
              <a:t>5</a:t>
            </a:r>
            <a:r>
              <a:rPr lang="en" sz="3600">
                <a:solidFill>
                  <a:srgbClr val="51535D"/>
                </a:solidFill>
                <a:latin typeface="Trebuchet MS"/>
                <a:ea typeface="Trebuchet MS"/>
                <a:cs typeface="Trebuchet MS"/>
                <a:sym typeface="Trebuchet MS"/>
              </a:rPr>
              <a:t>  </a:t>
            </a:r>
            <a:r>
              <a:rPr lang="en">
                <a:solidFill>
                  <a:srgbClr val="51535D"/>
                </a:solidFill>
                <a:latin typeface="Trebuchet MS"/>
                <a:ea typeface="Trebuchet MS"/>
                <a:cs typeface="Trebuchet MS"/>
                <a:sym typeface="Trebuchet MS"/>
              </a:rPr>
              <a:t> </a:t>
            </a:r>
            <a:r>
              <a:rPr lang="en" sz="4800">
                <a:solidFill>
                  <a:srgbClr val="6B7B67"/>
                </a:solidFill>
                <a:latin typeface="Trebuchet MS"/>
                <a:ea typeface="Trebuchet MS"/>
                <a:cs typeface="Trebuchet MS"/>
                <a:sym typeface="Trebuchet MS"/>
              </a:rPr>
              <a:t>8</a:t>
            </a:r>
            <a:r>
              <a:rPr lang="en" sz="4800">
                <a:solidFill>
                  <a:srgbClr val="A5A9AF"/>
                </a:solidFill>
                <a:latin typeface="Trebuchet MS"/>
                <a:ea typeface="Trebuchet MS"/>
                <a:cs typeface="Trebuchet MS"/>
                <a:sym typeface="Trebuchet MS"/>
              </a:rPr>
              <a:t>  </a:t>
            </a:r>
            <a:r>
              <a:rPr lang="en">
                <a:solidFill>
                  <a:srgbClr val="51535D"/>
                </a:solidFill>
                <a:latin typeface="Trebuchet MS"/>
                <a:ea typeface="Trebuchet MS"/>
                <a:cs typeface="Trebuchet MS"/>
                <a:sym typeface="Trebuchet MS"/>
              </a:rPr>
              <a:t> </a:t>
            </a:r>
            <a:r>
              <a:rPr lang="en" sz="6000">
                <a:solidFill>
                  <a:srgbClr val="990000"/>
                </a:solidFill>
                <a:latin typeface="Trebuchet MS"/>
                <a:ea typeface="Trebuchet MS"/>
                <a:cs typeface="Trebuchet MS"/>
                <a:sym typeface="Trebuchet MS"/>
              </a:rPr>
              <a:t>13 </a:t>
            </a:r>
            <a:r>
              <a:rPr lang="en" sz="6000">
                <a:solidFill>
                  <a:srgbClr val="6B7B67"/>
                </a:solidFill>
                <a:latin typeface="Trebuchet MS"/>
                <a:ea typeface="Trebuchet MS"/>
                <a:cs typeface="Trebuchet MS"/>
                <a:sym typeface="Trebuchet MS"/>
              </a:rPr>
              <a:t> </a:t>
            </a:r>
            <a:r>
              <a:rPr lang="en">
                <a:solidFill>
                  <a:srgbClr val="51535D"/>
                </a:solidFill>
                <a:latin typeface="Trebuchet MS"/>
                <a:ea typeface="Trebuchet MS"/>
                <a:cs typeface="Trebuchet MS"/>
                <a:sym typeface="Trebuchet MS"/>
              </a:rPr>
              <a:t> </a:t>
            </a:r>
            <a:r>
              <a:rPr lang="en" sz="7200">
                <a:solidFill>
                  <a:srgbClr val="6B7B67"/>
                </a:solidFill>
                <a:latin typeface="Trebuchet MS"/>
                <a:ea typeface="Trebuchet MS"/>
                <a:cs typeface="Trebuchet MS"/>
                <a:sym typeface="Trebuchet MS"/>
              </a:rPr>
              <a:t>20</a:t>
            </a:r>
            <a:r>
              <a:rPr lang="en" sz="7200">
                <a:solidFill>
                  <a:srgbClr val="A5A9AF"/>
                </a:solidFill>
                <a:latin typeface="Trebuchet MS"/>
                <a:ea typeface="Trebuchet MS"/>
                <a:cs typeface="Trebuchet MS"/>
                <a:sym typeface="Trebuchet MS"/>
              </a:rPr>
              <a:t>  </a:t>
            </a:r>
            <a:r>
              <a:rPr lang="en">
                <a:solidFill>
                  <a:srgbClr val="51535D"/>
                </a:solidFill>
                <a:latin typeface="Trebuchet MS"/>
                <a:ea typeface="Trebuchet MS"/>
                <a:cs typeface="Trebuchet MS"/>
                <a:sym typeface="Trebuchet MS"/>
              </a:rPr>
              <a:t> </a:t>
            </a:r>
            <a:r>
              <a:rPr lang="en" sz="9600">
                <a:solidFill>
                  <a:srgbClr val="990000"/>
                </a:solidFill>
                <a:latin typeface="Trebuchet MS"/>
                <a:ea typeface="Trebuchet MS"/>
                <a:cs typeface="Trebuchet MS"/>
                <a:sym typeface="Trebuchet MS"/>
              </a:rPr>
              <a:t>30</a:t>
            </a:r>
            <a:endParaRPr sz="9600">
              <a:solidFill>
                <a:srgbClr val="990000"/>
              </a:solidFill>
              <a:latin typeface="Trebuchet MS"/>
              <a:ea typeface="Trebuchet MS"/>
              <a:cs typeface="Trebuchet MS"/>
              <a:sym typeface="Trebuchet MS"/>
            </a:endParaRPr>
          </a:p>
        </p:txBody>
      </p:sp>
      <p:sp>
        <p:nvSpPr>
          <p:cNvPr id="730" name="Shape 730"/>
          <p:cNvSpPr txBox="1"/>
          <p:nvPr/>
        </p:nvSpPr>
        <p:spPr>
          <a:xfrm>
            <a:off x="457200" y="3007525"/>
            <a:ext cx="8229600" cy="1559100"/>
          </a:xfrm>
          <a:prstGeom prst="rect">
            <a:avLst/>
          </a:prstGeom>
          <a:noFill/>
          <a:ln>
            <a:noFill/>
          </a:ln>
        </p:spPr>
        <p:txBody>
          <a:bodyPr anchorCtr="0" anchor="t" bIns="91425" lIns="91425" spcFirstLastPara="1" rIns="91425" wrap="square" tIns="91425">
            <a:noAutofit/>
          </a:bodyPr>
          <a:lstStyle/>
          <a:p>
            <a:pPr indent="-349250" lvl="0" marL="457200" rtl="0">
              <a:spcBef>
                <a:spcPts val="0"/>
              </a:spcBef>
              <a:spcAft>
                <a:spcPts val="0"/>
              </a:spcAft>
              <a:buClr>
                <a:srgbClr val="51535D"/>
              </a:buClr>
              <a:buSzPts val="1900"/>
              <a:buFont typeface="Trebuchet MS"/>
              <a:buChar char="●"/>
            </a:pPr>
            <a:r>
              <a:rPr lang="en" sz="1900">
                <a:solidFill>
                  <a:srgbClr val="51535D"/>
                </a:solidFill>
                <a:latin typeface="Trebuchet MS"/>
                <a:ea typeface="Trebuchet MS"/>
                <a:cs typeface="Trebuchet MS"/>
                <a:sym typeface="Trebuchet MS"/>
              </a:rPr>
              <a:t>The higher numbers have less granularity</a:t>
            </a:r>
            <a:endParaRPr sz="1900">
              <a:solidFill>
                <a:srgbClr val="51535D"/>
              </a:solidFill>
              <a:latin typeface="Trebuchet MS"/>
              <a:ea typeface="Trebuchet MS"/>
              <a:cs typeface="Trebuchet MS"/>
              <a:sym typeface="Trebuchet MS"/>
            </a:endParaRPr>
          </a:p>
          <a:p>
            <a:pPr indent="-349250" lvl="0" marL="457200" rtl="0">
              <a:spcBef>
                <a:spcPts val="0"/>
              </a:spcBef>
              <a:spcAft>
                <a:spcPts val="0"/>
              </a:spcAft>
              <a:buClr>
                <a:srgbClr val="51535D"/>
              </a:buClr>
              <a:buSzPts val="1900"/>
              <a:buFont typeface="Trebuchet MS"/>
              <a:buChar char="●"/>
            </a:pPr>
            <a:r>
              <a:rPr lang="en" sz="1900">
                <a:solidFill>
                  <a:srgbClr val="51535D"/>
                </a:solidFill>
                <a:latin typeface="Trebuchet MS"/>
                <a:ea typeface="Trebuchet MS"/>
                <a:cs typeface="Trebuchet MS"/>
                <a:sym typeface="Trebuchet MS"/>
              </a:rPr>
              <a:t>Speed up the estimation process by limiting the number of choices</a:t>
            </a:r>
            <a:endParaRPr sz="1900">
              <a:solidFill>
                <a:srgbClr val="51535D"/>
              </a:solidFill>
              <a:latin typeface="Trebuchet MS"/>
              <a:ea typeface="Trebuchet MS"/>
              <a:cs typeface="Trebuchet MS"/>
              <a:sym typeface="Trebuchet MS"/>
            </a:endParaRPr>
          </a:p>
          <a:p>
            <a:pPr indent="-349250" lvl="0" marL="457200" rtl="0">
              <a:spcBef>
                <a:spcPts val="0"/>
              </a:spcBef>
              <a:spcAft>
                <a:spcPts val="0"/>
              </a:spcAft>
              <a:buClr>
                <a:srgbClr val="51535D"/>
              </a:buClr>
              <a:buSzPts val="1900"/>
              <a:buFont typeface="Trebuchet MS"/>
              <a:buChar char="●"/>
            </a:pPr>
            <a:r>
              <a:rPr lang="en" sz="1900">
                <a:solidFill>
                  <a:srgbClr val="51535D"/>
                </a:solidFill>
                <a:latin typeface="Trebuchet MS"/>
                <a:ea typeface="Trebuchet MS"/>
                <a:cs typeface="Trebuchet MS"/>
                <a:sym typeface="Trebuchet MS"/>
              </a:rPr>
              <a:t>Avoid a false sense of accuracy for high estimates</a:t>
            </a:r>
            <a:endParaRPr sz="1900">
              <a:solidFill>
                <a:srgbClr val="51535D"/>
              </a:solidFill>
              <a:latin typeface="Trebuchet MS"/>
              <a:ea typeface="Trebuchet MS"/>
              <a:cs typeface="Trebuchet MS"/>
              <a:sym typeface="Trebuchet MS"/>
            </a:endParaRPr>
          </a:p>
          <a:p>
            <a:pPr indent="-349250" lvl="0" marL="457200" rtl="0">
              <a:spcBef>
                <a:spcPts val="0"/>
              </a:spcBef>
              <a:spcAft>
                <a:spcPts val="0"/>
              </a:spcAft>
              <a:buClr>
                <a:srgbClr val="51535D"/>
              </a:buClr>
              <a:buSzPts val="1900"/>
              <a:buFont typeface="Trebuchet MS"/>
              <a:buChar char="●"/>
            </a:pPr>
            <a:r>
              <a:rPr lang="en" sz="1900">
                <a:solidFill>
                  <a:srgbClr val="51535D"/>
                </a:solidFill>
                <a:latin typeface="Trebuchet MS"/>
                <a:ea typeface="Trebuchet MS"/>
                <a:cs typeface="Trebuchet MS"/>
                <a:sym typeface="Trebuchet MS"/>
              </a:rPr>
              <a:t>Encourage the team to split large stories into smaller ones</a:t>
            </a:r>
            <a:endParaRPr sz="1900">
              <a:solidFill>
                <a:srgbClr val="51535D"/>
              </a:solidFill>
              <a:latin typeface="Trebuchet MS"/>
              <a:ea typeface="Trebuchet MS"/>
              <a:cs typeface="Trebuchet MS"/>
              <a:sym typeface="Trebuchet MS"/>
            </a:endParaRPr>
          </a:p>
          <a:p>
            <a:pPr indent="-349250" lvl="0" marL="457200" rtl="0">
              <a:spcBef>
                <a:spcPts val="0"/>
              </a:spcBef>
              <a:spcAft>
                <a:spcPts val="0"/>
              </a:spcAft>
              <a:buClr>
                <a:srgbClr val="51535D"/>
              </a:buClr>
              <a:buSzPts val="1900"/>
              <a:buFont typeface="Trebuchet MS"/>
              <a:buChar char="●"/>
            </a:pPr>
            <a:r>
              <a:rPr lang="en" sz="1900">
                <a:solidFill>
                  <a:srgbClr val="51535D"/>
                </a:solidFill>
                <a:latin typeface="Trebuchet MS"/>
                <a:ea typeface="Trebuchet MS"/>
                <a:cs typeface="Trebuchet MS"/>
                <a:sym typeface="Trebuchet MS"/>
              </a:rPr>
              <a:t>A high estimate usually means that the story is not well understood</a:t>
            </a:r>
            <a:endParaRPr sz="1900">
              <a:solidFill>
                <a:srgbClr val="51535D"/>
              </a:solidFill>
              <a:latin typeface="Trebuchet MS"/>
              <a:ea typeface="Trebuchet MS"/>
              <a:cs typeface="Trebuchet MS"/>
              <a:sym typeface="Trebuchet M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7" name="Shape 167"/>
        <p:cNvGrpSpPr/>
        <p:nvPr/>
      </p:nvGrpSpPr>
      <p:grpSpPr>
        <a:xfrm>
          <a:off x="0" y="0"/>
          <a:ext cx="0" cy="0"/>
          <a:chOff x="0" y="0"/>
          <a:chExt cx="0" cy="0"/>
        </a:xfrm>
      </p:grpSpPr>
      <p:sp>
        <p:nvSpPr>
          <p:cNvPr id="168" name="Shape 168"/>
          <p:cNvSpPr txBox="1"/>
          <p:nvPr>
            <p:ph type="title"/>
          </p:nvPr>
        </p:nvSpPr>
        <p:spPr>
          <a:xfrm>
            <a:off x="457200" y="155628"/>
            <a:ext cx="8229600" cy="10446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a:t>About You</a:t>
            </a:r>
            <a:endParaRPr/>
          </a:p>
        </p:txBody>
      </p:sp>
      <p:pic>
        <p:nvPicPr>
          <p:cNvPr descr="films.png" id="169" name="Shape 169"/>
          <p:cNvPicPr preferRelativeResize="0"/>
          <p:nvPr/>
        </p:nvPicPr>
        <p:blipFill>
          <a:blip r:embed="rId3">
            <a:alphaModFix/>
          </a:blip>
          <a:stretch>
            <a:fillRect/>
          </a:stretch>
        </p:blipFill>
        <p:spPr>
          <a:xfrm rot="-417765">
            <a:off x="468300" y="1415938"/>
            <a:ext cx="4857000" cy="2906124"/>
          </a:xfrm>
          <a:prstGeom prst="rect">
            <a:avLst/>
          </a:prstGeom>
          <a:noFill/>
          <a:ln cap="flat" cmpd="sng" w="19050">
            <a:solidFill>
              <a:schemeClr val="dk2"/>
            </a:solidFill>
            <a:prstDash val="solid"/>
            <a:round/>
            <a:headEnd len="med" w="med" type="none"/>
            <a:tailEnd len="med" w="med" type="none"/>
          </a:ln>
        </p:spPr>
      </p:pic>
      <p:pic>
        <p:nvPicPr>
          <p:cNvPr descr="reqs.png" id="170" name="Shape 170"/>
          <p:cNvPicPr preferRelativeResize="0"/>
          <p:nvPr/>
        </p:nvPicPr>
        <p:blipFill>
          <a:blip r:embed="rId4">
            <a:alphaModFix/>
          </a:blip>
          <a:stretch>
            <a:fillRect/>
          </a:stretch>
        </p:blipFill>
        <p:spPr>
          <a:xfrm rot="-616644">
            <a:off x="4082092" y="1574198"/>
            <a:ext cx="4557382" cy="2589600"/>
          </a:xfrm>
          <a:prstGeom prst="rect">
            <a:avLst/>
          </a:prstGeom>
          <a:noFill/>
          <a:ln cap="flat" cmpd="sng" w="19050">
            <a:solidFill>
              <a:schemeClr val="dk2"/>
            </a:solidFill>
            <a:prstDash val="solid"/>
            <a:round/>
            <a:headEnd len="med" w="med" type="none"/>
            <a:tailEnd len="med" w="med" type="none"/>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4" name="Shape 734"/>
        <p:cNvGrpSpPr/>
        <p:nvPr/>
      </p:nvGrpSpPr>
      <p:grpSpPr>
        <a:xfrm>
          <a:off x="0" y="0"/>
          <a:ext cx="0" cy="0"/>
          <a:chOff x="0" y="0"/>
          <a:chExt cx="0" cy="0"/>
        </a:xfrm>
      </p:grpSpPr>
      <p:sp>
        <p:nvSpPr>
          <p:cNvPr id="735" name="Shape 735"/>
          <p:cNvSpPr txBox="1"/>
          <p:nvPr/>
        </p:nvSpPr>
        <p:spPr>
          <a:xfrm>
            <a:off x="457200" y="155628"/>
            <a:ext cx="8229600" cy="1044600"/>
          </a:xfrm>
          <a:prstGeom prst="rect">
            <a:avLst/>
          </a:prstGeom>
          <a:noFill/>
          <a:ln>
            <a:noFill/>
          </a:ln>
        </p:spPr>
        <p:txBody>
          <a:bodyPr anchorCtr="0" anchor="b" bIns="91425" lIns="91425" spcFirstLastPara="1" rIns="91425" wrap="square" tIns="91425">
            <a:noAutofit/>
          </a:bodyPr>
          <a:lstStyle/>
          <a:p>
            <a:pPr indent="0" lvl="0" marL="0" rtl="0">
              <a:spcBef>
                <a:spcPts val="0"/>
              </a:spcBef>
              <a:spcAft>
                <a:spcPts val="0"/>
              </a:spcAft>
              <a:buNone/>
            </a:pPr>
            <a:r>
              <a:rPr lang="en" sz="4800">
                <a:solidFill>
                  <a:srgbClr val="51535D"/>
                </a:solidFill>
                <a:latin typeface="Trebuchet MS"/>
                <a:ea typeface="Trebuchet MS"/>
                <a:cs typeface="Trebuchet MS"/>
                <a:sym typeface="Trebuchet MS"/>
              </a:rPr>
              <a:t>Planning Poker</a:t>
            </a:r>
            <a:endParaRPr sz="4800">
              <a:solidFill>
                <a:srgbClr val="51535D"/>
              </a:solidFill>
              <a:latin typeface="Trebuchet MS"/>
              <a:ea typeface="Trebuchet MS"/>
              <a:cs typeface="Trebuchet MS"/>
              <a:sym typeface="Trebuchet MS"/>
            </a:endParaRPr>
          </a:p>
        </p:txBody>
      </p:sp>
      <p:sp>
        <p:nvSpPr>
          <p:cNvPr id="736" name="Shape 736"/>
          <p:cNvSpPr txBox="1"/>
          <p:nvPr/>
        </p:nvSpPr>
        <p:spPr>
          <a:xfrm>
            <a:off x="457200" y="1297775"/>
            <a:ext cx="3692100" cy="3627900"/>
          </a:xfrm>
          <a:prstGeom prst="rect">
            <a:avLst/>
          </a:prstGeom>
          <a:noFill/>
          <a:ln>
            <a:noFill/>
          </a:ln>
        </p:spPr>
        <p:txBody>
          <a:bodyPr anchorCtr="0" anchor="t" bIns="91425" lIns="91425" spcFirstLastPara="1" rIns="91425" wrap="square" tIns="91425">
            <a:noAutofit/>
          </a:bodyPr>
          <a:lstStyle/>
          <a:p>
            <a:pPr indent="-368300" lvl="0" marL="457200" rtl="0">
              <a:spcBef>
                <a:spcPts val="600"/>
              </a:spcBef>
              <a:spcAft>
                <a:spcPts val="0"/>
              </a:spcAft>
              <a:buClr>
                <a:srgbClr val="51535D"/>
              </a:buClr>
              <a:buSzPts val="2200"/>
              <a:buFont typeface="Trebuchet MS"/>
              <a:buChar char="●"/>
            </a:pPr>
            <a:r>
              <a:rPr lang="en" sz="2200">
                <a:solidFill>
                  <a:srgbClr val="51535D"/>
                </a:solidFill>
                <a:latin typeface="Trebuchet MS"/>
                <a:ea typeface="Trebuchet MS"/>
                <a:cs typeface="Trebuchet MS"/>
                <a:sym typeface="Trebuchet MS"/>
              </a:rPr>
              <a:t>Story is discussed briefly</a:t>
            </a:r>
            <a:endParaRPr sz="2200">
              <a:solidFill>
                <a:srgbClr val="51535D"/>
              </a:solidFill>
              <a:latin typeface="Trebuchet MS"/>
              <a:ea typeface="Trebuchet MS"/>
              <a:cs typeface="Trebuchet MS"/>
              <a:sym typeface="Trebuchet MS"/>
            </a:endParaRPr>
          </a:p>
          <a:p>
            <a:pPr indent="-368300" lvl="0" marL="457200" rtl="0">
              <a:spcBef>
                <a:spcPts val="0"/>
              </a:spcBef>
              <a:spcAft>
                <a:spcPts val="0"/>
              </a:spcAft>
              <a:buClr>
                <a:srgbClr val="51535D"/>
              </a:buClr>
              <a:buSzPts val="2200"/>
              <a:buFont typeface="Trebuchet MS"/>
              <a:buChar char="●"/>
            </a:pPr>
            <a:r>
              <a:rPr lang="en" sz="2200">
                <a:solidFill>
                  <a:srgbClr val="51535D"/>
                </a:solidFill>
                <a:latin typeface="Trebuchet MS"/>
                <a:ea typeface="Trebuchet MS"/>
                <a:cs typeface="Trebuchet MS"/>
                <a:sym typeface="Trebuchet MS"/>
              </a:rPr>
              <a:t>Estimators select a card for their estimate</a:t>
            </a:r>
            <a:endParaRPr sz="2200">
              <a:solidFill>
                <a:srgbClr val="51535D"/>
              </a:solidFill>
              <a:latin typeface="Trebuchet MS"/>
              <a:ea typeface="Trebuchet MS"/>
              <a:cs typeface="Trebuchet MS"/>
              <a:sym typeface="Trebuchet MS"/>
            </a:endParaRPr>
          </a:p>
          <a:p>
            <a:pPr indent="-368300" lvl="0" marL="457200" rtl="0">
              <a:spcBef>
                <a:spcPts val="0"/>
              </a:spcBef>
              <a:spcAft>
                <a:spcPts val="0"/>
              </a:spcAft>
              <a:buClr>
                <a:srgbClr val="51535D"/>
              </a:buClr>
              <a:buSzPts val="2200"/>
              <a:buFont typeface="Trebuchet MS"/>
              <a:buChar char="●"/>
            </a:pPr>
            <a:r>
              <a:rPr lang="en" sz="2200">
                <a:solidFill>
                  <a:srgbClr val="51535D"/>
                </a:solidFill>
                <a:latin typeface="Trebuchet MS"/>
                <a:ea typeface="Trebuchet MS"/>
                <a:cs typeface="Trebuchet MS"/>
                <a:sym typeface="Trebuchet MS"/>
              </a:rPr>
              <a:t>Cards turned over </a:t>
            </a:r>
            <a:r>
              <a:rPr b="1" lang="en" sz="2200" u="sng">
                <a:solidFill>
                  <a:srgbClr val="51535D"/>
                </a:solidFill>
                <a:latin typeface="Trebuchet MS"/>
                <a:ea typeface="Trebuchet MS"/>
                <a:cs typeface="Trebuchet MS"/>
                <a:sym typeface="Trebuchet MS"/>
              </a:rPr>
              <a:t>together</a:t>
            </a:r>
            <a:endParaRPr b="1" sz="2200" u="sng">
              <a:solidFill>
                <a:srgbClr val="51535D"/>
              </a:solidFill>
              <a:latin typeface="Trebuchet MS"/>
              <a:ea typeface="Trebuchet MS"/>
              <a:cs typeface="Trebuchet MS"/>
              <a:sym typeface="Trebuchet MS"/>
            </a:endParaRPr>
          </a:p>
          <a:p>
            <a:pPr indent="-368300" lvl="0" marL="457200" rtl="0">
              <a:spcBef>
                <a:spcPts val="0"/>
              </a:spcBef>
              <a:spcAft>
                <a:spcPts val="0"/>
              </a:spcAft>
              <a:buClr>
                <a:srgbClr val="51535D"/>
              </a:buClr>
              <a:buSzPts val="2200"/>
              <a:buFont typeface="Trebuchet MS"/>
              <a:buChar char="●"/>
            </a:pPr>
            <a:r>
              <a:rPr lang="en" sz="2200">
                <a:solidFill>
                  <a:srgbClr val="51535D"/>
                </a:solidFill>
                <a:latin typeface="Trebuchet MS"/>
                <a:ea typeface="Trebuchet MS"/>
                <a:cs typeface="Trebuchet MS"/>
                <a:sym typeface="Trebuchet MS"/>
              </a:rPr>
              <a:t>Discuss the differences</a:t>
            </a:r>
            <a:endParaRPr sz="2200">
              <a:solidFill>
                <a:srgbClr val="51535D"/>
              </a:solidFill>
              <a:latin typeface="Trebuchet MS"/>
              <a:ea typeface="Trebuchet MS"/>
              <a:cs typeface="Trebuchet MS"/>
              <a:sym typeface="Trebuchet MS"/>
            </a:endParaRPr>
          </a:p>
          <a:p>
            <a:pPr indent="-368300" lvl="0" marL="457200" rtl="0">
              <a:spcBef>
                <a:spcPts val="0"/>
              </a:spcBef>
              <a:spcAft>
                <a:spcPts val="0"/>
              </a:spcAft>
              <a:buClr>
                <a:srgbClr val="51535D"/>
              </a:buClr>
              <a:buSzPts val="2200"/>
              <a:buFont typeface="Trebuchet MS"/>
              <a:buChar char="●"/>
            </a:pPr>
            <a:r>
              <a:rPr lang="en" sz="2200">
                <a:solidFill>
                  <a:srgbClr val="51535D"/>
                </a:solidFill>
                <a:latin typeface="Trebuchet MS"/>
                <a:ea typeface="Trebuchet MS"/>
                <a:cs typeface="Trebuchet MS"/>
                <a:sym typeface="Trebuchet MS"/>
              </a:rPr>
              <a:t>Re-estimate until estimates converge</a:t>
            </a:r>
            <a:endParaRPr sz="2200">
              <a:solidFill>
                <a:srgbClr val="51535D"/>
              </a:solidFill>
              <a:latin typeface="Trebuchet MS"/>
              <a:ea typeface="Trebuchet MS"/>
              <a:cs typeface="Trebuchet MS"/>
              <a:sym typeface="Trebuchet MS"/>
            </a:endParaRPr>
          </a:p>
        </p:txBody>
      </p:sp>
      <p:pic>
        <p:nvPicPr>
          <p:cNvPr descr="planningpoker.png" id="737" name="Shape 737"/>
          <p:cNvPicPr preferRelativeResize="0"/>
          <p:nvPr/>
        </p:nvPicPr>
        <p:blipFill>
          <a:blip r:embed="rId3">
            <a:alphaModFix/>
          </a:blip>
          <a:stretch>
            <a:fillRect/>
          </a:stretch>
        </p:blipFill>
        <p:spPr>
          <a:xfrm rot="-1297257">
            <a:off x="3562679" y="1175679"/>
            <a:ext cx="5295975" cy="3572950"/>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1" name="Shape 741"/>
        <p:cNvGrpSpPr/>
        <p:nvPr/>
      </p:nvGrpSpPr>
      <p:grpSpPr>
        <a:xfrm>
          <a:off x="0" y="0"/>
          <a:ext cx="0" cy="0"/>
          <a:chOff x="0" y="0"/>
          <a:chExt cx="0" cy="0"/>
        </a:xfrm>
      </p:grpSpPr>
      <p:sp>
        <p:nvSpPr>
          <p:cNvPr id="742" name="Shape 742"/>
          <p:cNvSpPr txBox="1"/>
          <p:nvPr>
            <p:ph type="title"/>
          </p:nvPr>
        </p:nvSpPr>
        <p:spPr>
          <a:xfrm>
            <a:off x="457200" y="155628"/>
            <a:ext cx="8229600" cy="10446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a:t>Planning Poker</a:t>
            </a:r>
            <a:endParaRPr/>
          </a:p>
        </p:txBody>
      </p:sp>
      <p:sp>
        <p:nvSpPr>
          <p:cNvPr id="743" name="Shape 743"/>
          <p:cNvSpPr txBox="1"/>
          <p:nvPr>
            <p:ph idx="1" type="body"/>
          </p:nvPr>
        </p:nvSpPr>
        <p:spPr>
          <a:xfrm>
            <a:off x="457200" y="1297780"/>
            <a:ext cx="8229600" cy="3627900"/>
          </a:xfrm>
          <a:prstGeom prst="rect">
            <a:avLst/>
          </a:prstGeom>
        </p:spPr>
        <p:txBody>
          <a:bodyPr anchorCtr="0" anchor="t" bIns="91425" lIns="91425" spcFirstLastPara="1" rIns="91425" wrap="square" tIns="91425">
            <a:noAutofit/>
          </a:bodyPr>
          <a:lstStyle/>
          <a:p>
            <a:pPr indent="0" lvl="0" marL="0">
              <a:spcBef>
                <a:spcPts val="600"/>
              </a:spcBef>
              <a:spcAft>
                <a:spcPts val="0"/>
              </a:spcAft>
              <a:buNone/>
            </a:pPr>
            <a:r>
              <a:t/>
            </a:r>
            <a:endParaRPr/>
          </a:p>
        </p:txBody>
      </p:sp>
      <p:pic>
        <p:nvPicPr>
          <p:cNvPr descr="Car-wash-by-person-copy-808x455.jpg" id="744" name="Shape 744"/>
          <p:cNvPicPr preferRelativeResize="0"/>
          <p:nvPr/>
        </p:nvPicPr>
        <p:blipFill>
          <a:blip r:embed="rId3">
            <a:alphaModFix/>
          </a:blip>
          <a:stretch>
            <a:fillRect/>
          </a:stretch>
        </p:blipFill>
        <p:spPr>
          <a:xfrm>
            <a:off x="457200" y="1200217"/>
            <a:ext cx="3021225" cy="1701325"/>
          </a:xfrm>
          <a:prstGeom prst="rect">
            <a:avLst/>
          </a:prstGeom>
          <a:noFill/>
          <a:ln>
            <a:noFill/>
          </a:ln>
        </p:spPr>
      </p:pic>
      <p:pic>
        <p:nvPicPr>
          <p:cNvPr descr="hqdefault.jpg" id="745" name="Shape 745"/>
          <p:cNvPicPr preferRelativeResize="0"/>
          <p:nvPr/>
        </p:nvPicPr>
        <p:blipFill>
          <a:blip r:embed="rId4">
            <a:alphaModFix/>
          </a:blip>
          <a:stretch>
            <a:fillRect/>
          </a:stretch>
        </p:blipFill>
        <p:spPr>
          <a:xfrm>
            <a:off x="3944849" y="1200225"/>
            <a:ext cx="2268426" cy="1701325"/>
          </a:xfrm>
          <a:prstGeom prst="rect">
            <a:avLst/>
          </a:prstGeom>
          <a:noFill/>
          <a:ln>
            <a:noFill/>
          </a:ln>
        </p:spPr>
      </p:pic>
      <p:pic>
        <p:nvPicPr>
          <p:cNvPr descr="30.jpg" id="746" name="Shape 746"/>
          <p:cNvPicPr preferRelativeResize="0"/>
          <p:nvPr/>
        </p:nvPicPr>
        <p:blipFill>
          <a:blip r:embed="rId5">
            <a:alphaModFix/>
          </a:blip>
          <a:stretch>
            <a:fillRect/>
          </a:stretch>
        </p:blipFill>
        <p:spPr>
          <a:xfrm>
            <a:off x="6679700" y="808844"/>
            <a:ext cx="1681425" cy="2236625"/>
          </a:xfrm>
          <a:prstGeom prst="rect">
            <a:avLst/>
          </a:prstGeom>
          <a:noFill/>
          <a:ln>
            <a:noFill/>
          </a:ln>
        </p:spPr>
      </p:pic>
      <p:pic>
        <p:nvPicPr>
          <p:cNvPr descr="fajb_10s_toaster_03_oct2014.jpg" id="747" name="Shape 747"/>
          <p:cNvPicPr preferRelativeResize="0"/>
          <p:nvPr/>
        </p:nvPicPr>
        <p:blipFill>
          <a:blip r:embed="rId6">
            <a:alphaModFix/>
          </a:blip>
          <a:stretch>
            <a:fillRect/>
          </a:stretch>
        </p:blipFill>
        <p:spPr>
          <a:xfrm>
            <a:off x="3862100" y="3045475"/>
            <a:ext cx="1549851" cy="1642825"/>
          </a:xfrm>
          <a:prstGeom prst="rect">
            <a:avLst/>
          </a:prstGeom>
          <a:noFill/>
          <a:ln>
            <a:noFill/>
          </a:ln>
        </p:spPr>
      </p:pic>
      <p:pic>
        <p:nvPicPr>
          <p:cNvPr descr="painting-the-house-with-students-painting-the-house-homy-home-0.jpg" id="748" name="Shape 748"/>
          <p:cNvPicPr preferRelativeResize="0"/>
          <p:nvPr/>
        </p:nvPicPr>
        <p:blipFill>
          <a:blip r:embed="rId7">
            <a:alphaModFix/>
          </a:blip>
          <a:stretch>
            <a:fillRect/>
          </a:stretch>
        </p:blipFill>
        <p:spPr>
          <a:xfrm>
            <a:off x="6240748" y="3092712"/>
            <a:ext cx="2329203" cy="1548349"/>
          </a:xfrm>
          <a:prstGeom prst="rect">
            <a:avLst/>
          </a:prstGeom>
          <a:noFill/>
          <a:ln>
            <a:noFill/>
          </a:ln>
        </p:spPr>
      </p:pic>
      <p:pic>
        <p:nvPicPr>
          <p:cNvPr descr="walkingthedog2.jpg" id="749" name="Shape 749"/>
          <p:cNvPicPr preferRelativeResize="0"/>
          <p:nvPr/>
        </p:nvPicPr>
        <p:blipFill>
          <a:blip r:embed="rId8">
            <a:alphaModFix/>
          </a:blip>
          <a:stretch>
            <a:fillRect/>
          </a:stretch>
        </p:blipFill>
        <p:spPr>
          <a:xfrm>
            <a:off x="902313" y="3169200"/>
            <a:ext cx="2130976" cy="1395350"/>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3" name="Shape 753"/>
        <p:cNvGrpSpPr/>
        <p:nvPr/>
      </p:nvGrpSpPr>
      <p:grpSpPr>
        <a:xfrm>
          <a:off x="0" y="0"/>
          <a:ext cx="0" cy="0"/>
          <a:chOff x="0" y="0"/>
          <a:chExt cx="0" cy="0"/>
        </a:xfrm>
      </p:grpSpPr>
      <p:sp>
        <p:nvSpPr>
          <p:cNvPr id="754" name="Shape 754"/>
          <p:cNvSpPr txBox="1"/>
          <p:nvPr>
            <p:ph type="title"/>
          </p:nvPr>
        </p:nvSpPr>
        <p:spPr>
          <a:xfrm>
            <a:off x="457200" y="155628"/>
            <a:ext cx="8229600" cy="10446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a:t>Planning Poker</a:t>
            </a:r>
            <a:endParaRPr/>
          </a:p>
        </p:txBody>
      </p:sp>
      <p:sp>
        <p:nvSpPr>
          <p:cNvPr id="755" name="Shape 755"/>
          <p:cNvSpPr txBox="1"/>
          <p:nvPr>
            <p:ph idx="1" type="body"/>
          </p:nvPr>
        </p:nvSpPr>
        <p:spPr>
          <a:xfrm>
            <a:off x="457200" y="1297780"/>
            <a:ext cx="8229600" cy="3627900"/>
          </a:xfrm>
          <a:prstGeom prst="rect">
            <a:avLst/>
          </a:prstGeom>
        </p:spPr>
        <p:txBody>
          <a:bodyPr anchorCtr="0" anchor="t" bIns="91425" lIns="91425" spcFirstLastPara="1" rIns="91425" wrap="square" tIns="91425">
            <a:noAutofit/>
          </a:bodyPr>
          <a:lstStyle/>
          <a:p>
            <a:pPr indent="-419100" lvl="0" marL="457200">
              <a:spcBef>
                <a:spcPts val="600"/>
              </a:spcBef>
              <a:spcAft>
                <a:spcPts val="0"/>
              </a:spcAft>
              <a:buClr>
                <a:schemeClr val="dk2"/>
              </a:buClr>
              <a:buSzPts val="3000"/>
              <a:buFont typeface="Trebuchet MS"/>
              <a:buChar char="●"/>
            </a:pPr>
            <a:r>
              <a:rPr lang="en"/>
              <a:t>Avoids domination by influential people</a:t>
            </a:r>
            <a:endParaRPr/>
          </a:p>
          <a:p>
            <a:pPr indent="-419100" lvl="0" marL="457200">
              <a:spcBef>
                <a:spcPts val="0"/>
              </a:spcBef>
              <a:spcAft>
                <a:spcPts val="0"/>
              </a:spcAft>
              <a:buClr>
                <a:schemeClr val="dk2"/>
              </a:buClr>
              <a:buSzPts val="3000"/>
              <a:buFont typeface="Trebuchet MS"/>
              <a:buChar char="●"/>
            </a:pPr>
            <a:r>
              <a:rPr lang="en"/>
              <a:t>Encourages questions</a:t>
            </a:r>
            <a:endParaRPr/>
          </a:p>
          <a:p>
            <a:pPr indent="-419100" lvl="0" marL="457200">
              <a:spcBef>
                <a:spcPts val="0"/>
              </a:spcBef>
              <a:spcAft>
                <a:spcPts val="0"/>
              </a:spcAft>
              <a:buClr>
                <a:schemeClr val="dk2"/>
              </a:buClr>
              <a:buSzPts val="3000"/>
              <a:buFont typeface="Trebuchet MS"/>
              <a:buChar char="●"/>
            </a:pPr>
            <a:r>
              <a:rPr lang="en"/>
              <a:t>Collaborative approach, emphasis on team</a:t>
            </a:r>
            <a:endParaRPr/>
          </a:p>
          <a:p>
            <a:pPr indent="-419100" lvl="0" marL="457200">
              <a:spcBef>
                <a:spcPts val="0"/>
              </a:spcBef>
              <a:spcAft>
                <a:spcPts val="0"/>
              </a:spcAft>
              <a:buClr>
                <a:schemeClr val="dk2"/>
              </a:buClr>
              <a:buSzPts val="3000"/>
              <a:buFont typeface="Trebuchet MS"/>
              <a:buChar char="●"/>
            </a:pPr>
            <a:r>
              <a:rPr lang="en"/>
              <a:t>Everyone’s opinion is heard</a:t>
            </a:r>
            <a:endParaRPr/>
          </a:p>
          <a:p>
            <a:pPr indent="-419100" lvl="0" marL="457200">
              <a:spcBef>
                <a:spcPts val="0"/>
              </a:spcBef>
              <a:spcAft>
                <a:spcPts val="0"/>
              </a:spcAft>
              <a:buClr>
                <a:schemeClr val="dk2"/>
              </a:buClr>
              <a:buSzPts val="3000"/>
              <a:buFont typeface="Trebuchet MS"/>
              <a:buChar char="●"/>
            </a:pPr>
            <a:r>
              <a:rPr lang="en"/>
              <a:t>Quick and effective way to estimate</a:t>
            </a:r>
            <a:endParaRPr/>
          </a:p>
          <a:p>
            <a:pPr indent="-419100" lvl="0" marL="457200" rtl="0">
              <a:spcBef>
                <a:spcPts val="0"/>
              </a:spcBef>
              <a:spcAft>
                <a:spcPts val="0"/>
              </a:spcAft>
              <a:buClr>
                <a:schemeClr val="dk2"/>
              </a:buClr>
              <a:buSzPts val="3000"/>
              <a:buFont typeface="Trebuchet MS"/>
              <a:buChar char="●"/>
            </a:pPr>
            <a:r>
              <a:rPr lang="en"/>
              <a:t>Information is shared across the team</a:t>
            </a:r>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9" name="Shape 759"/>
        <p:cNvGrpSpPr/>
        <p:nvPr/>
      </p:nvGrpSpPr>
      <p:grpSpPr>
        <a:xfrm>
          <a:off x="0" y="0"/>
          <a:ext cx="0" cy="0"/>
          <a:chOff x="0" y="0"/>
          <a:chExt cx="0" cy="0"/>
        </a:xfrm>
      </p:grpSpPr>
      <p:sp>
        <p:nvSpPr>
          <p:cNvPr id="760" name="Shape 760"/>
          <p:cNvSpPr txBox="1"/>
          <p:nvPr/>
        </p:nvSpPr>
        <p:spPr>
          <a:xfrm>
            <a:off x="457200" y="155628"/>
            <a:ext cx="8229600" cy="1044600"/>
          </a:xfrm>
          <a:prstGeom prst="rect">
            <a:avLst/>
          </a:prstGeom>
          <a:noFill/>
          <a:ln>
            <a:noFill/>
          </a:ln>
        </p:spPr>
        <p:txBody>
          <a:bodyPr anchorCtr="0" anchor="b" bIns="91425" lIns="91425" spcFirstLastPara="1" rIns="91425" wrap="square" tIns="91425">
            <a:noAutofit/>
          </a:bodyPr>
          <a:lstStyle/>
          <a:p>
            <a:pPr indent="0" lvl="0" marL="0" rtl="0">
              <a:spcBef>
                <a:spcPts val="0"/>
              </a:spcBef>
              <a:spcAft>
                <a:spcPts val="0"/>
              </a:spcAft>
              <a:buNone/>
            </a:pPr>
            <a:r>
              <a:rPr lang="en" sz="4800">
                <a:solidFill>
                  <a:srgbClr val="51535D"/>
                </a:solidFill>
                <a:latin typeface="Trebuchet MS"/>
                <a:ea typeface="Trebuchet MS"/>
                <a:cs typeface="Trebuchet MS"/>
                <a:sym typeface="Trebuchet MS"/>
              </a:rPr>
              <a:t>Velocity = Capacity</a:t>
            </a:r>
            <a:endParaRPr sz="4800">
              <a:solidFill>
                <a:srgbClr val="51535D"/>
              </a:solidFill>
              <a:latin typeface="Trebuchet MS"/>
              <a:ea typeface="Trebuchet MS"/>
              <a:cs typeface="Trebuchet MS"/>
              <a:sym typeface="Trebuchet MS"/>
            </a:endParaRPr>
          </a:p>
        </p:txBody>
      </p:sp>
      <p:pic>
        <p:nvPicPr>
          <p:cNvPr descr="chart.png" id="761" name="Shape 761"/>
          <p:cNvPicPr preferRelativeResize="0"/>
          <p:nvPr/>
        </p:nvPicPr>
        <p:blipFill>
          <a:blip r:embed="rId3">
            <a:alphaModFix/>
          </a:blip>
          <a:stretch>
            <a:fillRect/>
          </a:stretch>
        </p:blipFill>
        <p:spPr>
          <a:xfrm>
            <a:off x="1431187" y="1134575"/>
            <a:ext cx="6281625" cy="3783751"/>
          </a:xfrm>
          <a:prstGeom prst="rect">
            <a:avLst/>
          </a:prstGeom>
          <a:noFill/>
          <a:ln>
            <a:noFill/>
          </a:ln>
        </p:spPr>
      </p:pic>
      <p:cxnSp>
        <p:nvCxnSpPr>
          <p:cNvPr id="762" name="Shape 762"/>
          <p:cNvCxnSpPr/>
          <p:nvPr/>
        </p:nvCxnSpPr>
        <p:spPr>
          <a:xfrm>
            <a:off x="1730300" y="1991025"/>
            <a:ext cx="6411600" cy="0"/>
          </a:xfrm>
          <a:prstGeom prst="straightConnector1">
            <a:avLst/>
          </a:prstGeom>
          <a:noFill/>
          <a:ln cap="flat" cmpd="sng" w="38100">
            <a:solidFill>
              <a:srgbClr val="6AA84F"/>
            </a:solidFill>
            <a:prstDash val="solid"/>
            <a:round/>
            <a:headEnd len="lg" w="lg" type="none"/>
            <a:tailEnd len="lg" w="lg" type="none"/>
          </a:ln>
        </p:spPr>
      </p:cxnSp>
      <p:sp>
        <p:nvSpPr>
          <p:cNvPr id="763" name="Shape 763"/>
          <p:cNvSpPr txBox="1"/>
          <p:nvPr/>
        </p:nvSpPr>
        <p:spPr>
          <a:xfrm>
            <a:off x="7964100" y="1623675"/>
            <a:ext cx="912600" cy="734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51535D"/>
                </a:solidFill>
                <a:latin typeface="Trebuchet MS"/>
                <a:ea typeface="Trebuchet MS"/>
                <a:cs typeface="Trebuchet MS"/>
                <a:sym typeface="Trebuchet MS"/>
              </a:rPr>
              <a:t>Mean</a:t>
            </a:r>
            <a:endParaRPr sz="1800">
              <a:solidFill>
                <a:srgbClr val="51535D"/>
              </a:solidFill>
              <a:latin typeface="Trebuchet MS"/>
              <a:ea typeface="Trebuchet MS"/>
              <a:cs typeface="Trebuchet MS"/>
              <a:sym typeface="Trebuchet MS"/>
            </a:endParaRPr>
          </a:p>
          <a:p>
            <a:pPr indent="0" lvl="0" marL="0" rtl="0" algn="ctr">
              <a:spcBef>
                <a:spcPts val="0"/>
              </a:spcBef>
              <a:spcAft>
                <a:spcPts val="0"/>
              </a:spcAft>
              <a:buNone/>
            </a:pPr>
            <a:r>
              <a:rPr lang="en" sz="1800">
                <a:solidFill>
                  <a:srgbClr val="51535D"/>
                </a:solidFill>
                <a:latin typeface="Trebuchet MS"/>
                <a:ea typeface="Trebuchet MS"/>
                <a:cs typeface="Trebuchet MS"/>
                <a:sym typeface="Trebuchet MS"/>
              </a:rPr>
              <a:t>(39)</a:t>
            </a:r>
            <a:endParaRPr sz="1800">
              <a:solidFill>
                <a:srgbClr val="51535D"/>
              </a:solidFill>
              <a:latin typeface="Trebuchet MS"/>
              <a:ea typeface="Trebuchet MS"/>
              <a:cs typeface="Trebuchet MS"/>
              <a:sym typeface="Trebuchet MS"/>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7" name="Shape 767"/>
        <p:cNvGrpSpPr/>
        <p:nvPr/>
      </p:nvGrpSpPr>
      <p:grpSpPr>
        <a:xfrm>
          <a:off x="0" y="0"/>
          <a:ext cx="0" cy="0"/>
          <a:chOff x="0" y="0"/>
          <a:chExt cx="0" cy="0"/>
        </a:xfrm>
      </p:grpSpPr>
      <p:sp>
        <p:nvSpPr>
          <p:cNvPr id="768" name="Shape 768"/>
          <p:cNvSpPr txBox="1"/>
          <p:nvPr/>
        </p:nvSpPr>
        <p:spPr>
          <a:xfrm>
            <a:off x="457200" y="155628"/>
            <a:ext cx="8229600" cy="1044600"/>
          </a:xfrm>
          <a:prstGeom prst="rect">
            <a:avLst/>
          </a:prstGeom>
          <a:noFill/>
          <a:ln>
            <a:noFill/>
          </a:ln>
        </p:spPr>
        <p:txBody>
          <a:bodyPr anchorCtr="0" anchor="b" bIns="91425" lIns="91425" spcFirstLastPara="1" rIns="91425" wrap="square" tIns="91425">
            <a:noAutofit/>
          </a:bodyPr>
          <a:lstStyle/>
          <a:p>
            <a:pPr indent="0" lvl="0" marL="0" rtl="0">
              <a:spcBef>
                <a:spcPts val="0"/>
              </a:spcBef>
              <a:spcAft>
                <a:spcPts val="0"/>
              </a:spcAft>
              <a:buNone/>
            </a:pPr>
            <a:r>
              <a:rPr lang="en" sz="4800">
                <a:solidFill>
                  <a:srgbClr val="51535D"/>
                </a:solidFill>
                <a:latin typeface="Trebuchet MS"/>
                <a:ea typeface="Trebuchet MS"/>
                <a:cs typeface="Trebuchet MS"/>
                <a:sym typeface="Trebuchet MS"/>
              </a:rPr>
              <a:t>Velocity</a:t>
            </a:r>
            <a:endParaRPr sz="4800">
              <a:solidFill>
                <a:srgbClr val="51535D"/>
              </a:solidFill>
              <a:latin typeface="Trebuchet MS"/>
              <a:ea typeface="Trebuchet MS"/>
              <a:cs typeface="Trebuchet MS"/>
              <a:sym typeface="Trebuchet MS"/>
            </a:endParaRPr>
          </a:p>
        </p:txBody>
      </p:sp>
      <p:sp>
        <p:nvSpPr>
          <p:cNvPr id="769" name="Shape 769"/>
          <p:cNvSpPr txBox="1"/>
          <p:nvPr/>
        </p:nvSpPr>
        <p:spPr>
          <a:xfrm>
            <a:off x="457200" y="1297780"/>
            <a:ext cx="8229600" cy="3627900"/>
          </a:xfrm>
          <a:prstGeom prst="rect">
            <a:avLst/>
          </a:prstGeom>
          <a:noFill/>
          <a:ln>
            <a:noFill/>
          </a:ln>
        </p:spPr>
        <p:txBody>
          <a:bodyPr anchorCtr="0" anchor="t" bIns="91425" lIns="91425" spcFirstLastPara="1" rIns="91425" wrap="square" tIns="91425">
            <a:noAutofit/>
          </a:bodyPr>
          <a:lstStyle/>
          <a:p>
            <a:pPr indent="-419100" lvl="0" marL="457200" rtl="0">
              <a:spcBef>
                <a:spcPts val="600"/>
              </a:spcBef>
              <a:spcAft>
                <a:spcPts val="0"/>
              </a:spcAft>
              <a:buClr>
                <a:srgbClr val="51535D"/>
              </a:buClr>
              <a:buSzPts val="3000"/>
              <a:buFont typeface="Trebuchet MS"/>
              <a:buChar char="●"/>
            </a:pPr>
            <a:r>
              <a:rPr lang="en" sz="3000">
                <a:solidFill>
                  <a:srgbClr val="51535D"/>
                </a:solidFill>
                <a:latin typeface="Trebuchet MS"/>
                <a:ea typeface="Trebuchet MS"/>
                <a:cs typeface="Trebuchet MS"/>
                <a:sym typeface="Trebuchet MS"/>
              </a:rPr>
              <a:t>How much work we have done</a:t>
            </a:r>
            <a:endParaRPr sz="3000">
              <a:solidFill>
                <a:srgbClr val="51535D"/>
              </a:solidFill>
              <a:latin typeface="Trebuchet MS"/>
              <a:ea typeface="Trebuchet MS"/>
              <a:cs typeface="Trebuchet MS"/>
              <a:sym typeface="Trebuchet MS"/>
            </a:endParaRPr>
          </a:p>
          <a:p>
            <a:pPr indent="-419100" lvl="0" marL="457200" rtl="0">
              <a:spcBef>
                <a:spcPts val="0"/>
              </a:spcBef>
              <a:spcAft>
                <a:spcPts val="0"/>
              </a:spcAft>
              <a:buClr>
                <a:srgbClr val="51535D"/>
              </a:buClr>
              <a:buSzPts val="3000"/>
              <a:buFont typeface="Trebuchet MS"/>
              <a:buChar char="●"/>
            </a:pPr>
            <a:r>
              <a:rPr lang="en" sz="3000">
                <a:solidFill>
                  <a:srgbClr val="51535D"/>
                </a:solidFill>
                <a:latin typeface="Trebuchet MS"/>
                <a:ea typeface="Trebuchet MS"/>
                <a:cs typeface="Trebuchet MS"/>
                <a:sym typeface="Trebuchet MS"/>
              </a:rPr>
              <a:t>Long-term measure of capacity</a:t>
            </a:r>
            <a:endParaRPr sz="3000">
              <a:solidFill>
                <a:srgbClr val="51535D"/>
              </a:solidFill>
              <a:latin typeface="Trebuchet MS"/>
              <a:ea typeface="Trebuchet MS"/>
              <a:cs typeface="Trebuchet MS"/>
              <a:sym typeface="Trebuchet MS"/>
            </a:endParaRPr>
          </a:p>
          <a:p>
            <a:pPr indent="-419100" lvl="0" marL="457200" rtl="0">
              <a:spcBef>
                <a:spcPts val="0"/>
              </a:spcBef>
              <a:spcAft>
                <a:spcPts val="0"/>
              </a:spcAft>
              <a:buClr>
                <a:srgbClr val="51535D"/>
              </a:buClr>
              <a:buSzPts val="3000"/>
              <a:buFont typeface="Trebuchet MS"/>
              <a:buChar char="●"/>
            </a:pPr>
            <a:r>
              <a:rPr lang="en" sz="3000">
                <a:solidFill>
                  <a:srgbClr val="51535D"/>
                </a:solidFill>
                <a:latin typeface="Trebuchet MS"/>
                <a:ea typeface="Trebuchet MS"/>
                <a:cs typeface="Trebuchet MS"/>
                <a:sym typeface="Trebuchet MS"/>
              </a:rPr>
              <a:t>Not comparable or transferable across teams</a:t>
            </a:r>
            <a:endParaRPr sz="3000">
              <a:solidFill>
                <a:srgbClr val="51535D"/>
              </a:solidFill>
              <a:latin typeface="Trebuchet MS"/>
              <a:ea typeface="Trebuchet MS"/>
              <a:cs typeface="Trebuchet MS"/>
              <a:sym typeface="Trebuchet MS"/>
            </a:endParaRPr>
          </a:p>
          <a:p>
            <a:pPr indent="-419100" lvl="0" marL="457200" rtl="0">
              <a:spcBef>
                <a:spcPts val="0"/>
              </a:spcBef>
              <a:spcAft>
                <a:spcPts val="0"/>
              </a:spcAft>
              <a:buClr>
                <a:srgbClr val="51535D"/>
              </a:buClr>
              <a:buSzPts val="3000"/>
              <a:buFont typeface="Trebuchet MS"/>
              <a:buChar char="●"/>
            </a:pPr>
            <a:r>
              <a:rPr lang="en" sz="3000">
                <a:solidFill>
                  <a:srgbClr val="51535D"/>
                </a:solidFill>
                <a:latin typeface="Trebuchet MS"/>
                <a:ea typeface="Trebuchet MS"/>
                <a:cs typeface="Trebuchet MS"/>
                <a:sym typeface="Trebuchet MS"/>
              </a:rPr>
              <a:t>Based on estimates of size/complexity</a:t>
            </a:r>
            <a:endParaRPr sz="3000">
              <a:solidFill>
                <a:srgbClr val="51535D"/>
              </a:solidFill>
              <a:latin typeface="Trebuchet MS"/>
              <a:ea typeface="Trebuchet MS"/>
              <a:cs typeface="Trebuchet MS"/>
              <a:sym typeface="Trebuchet MS"/>
            </a:endParaRPr>
          </a:p>
          <a:p>
            <a:pPr indent="-419100" lvl="0" marL="457200" rtl="0">
              <a:spcBef>
                <a:spcPts val="0"/>
              </a:spcBef>
              <a:spcAft>
                <a:spcPts val="0"/>
              </a:spcAft>
              <a:buClr>
                <a:srgbClr val="51535D"/>
              </a:buClr>
              <a:buSzPts val="3000"/>
              <a:buFont typeface="Trebuchet MS"/>
              <a:buChar char="●"/>
            </a:pPr>
            <a:r>
              <a:rPr lang="en" sz="3000">
                <a:solidFill>
                  <a:srgbClr val="51535D"/>
                </a:solidFill>
                <a:latin typeface="Trebuchet MS"/>
                <a:ea typeface="Trebuchet MS"/>
                <a:cs typeface="Trebuchet MS"/>
                <a:sym typeface="Trebuchet MS"/>
              </a:rPr>
              <a:t>Build up a “team signature”</a:t>
            </a:r>
            <a:endParaRPr sz="3000">
              <a:solidFill>
                <a:srgbClr val="51535D"/>
              </a:solidFill>
              <a:latin typeface="Trebuchet MS"/>
              <a:ea typeface="Trebuchet MS"/>
              <a:cs typeface="Trebuchet MS"/>
              <a:sym typeface="Trebuchet MS"/>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3" name="Shape 773"/>
        <p:cNvGrpSpPr/>
        <p:nvPr/>
      </p:nvGrpSpPr>
      <p:grpSpPr>
        <a:xfrm>
          <a:off x="0" y="0"/>
          <a:ext cx="0" cy="0"/>
          <a:chOff x="0" y="0"/>
          <a:chExt cx="0" cy="0"/>
        </a:xfrm>
      </p:grpSpPr>
      <p:sp>
        <p:nvSpPr>
          <p:cNvPr id="774" name="Shape 774"/>
          <p:cNvSpPr txBox="1"/>
          <p:nvPr>
            <p:ph type="title"/>
          </p:nvPr>
        </p:nvSpPr>
        <p:spPr>
          <a:xfrm>
            <a:off x="457200" y="155628"/>
            <a:ext cx="8229600" cy="10446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a:t>Affinity Estimation</a:t>
            </a:r>
            <a:endParaRPr/>
          </a:p>
        </p:txBody>
      </p:sp>
      <p:sp>
        <p:nvSpPr>
          <p:cNvPr id="775" name="Shape 775"/>
          <p:cNvSpPr txBox="1"/>
          <p:nvPr>
            <p:ph idx="1" type="body"/>
          </p:nvPr>
        </p:nvSpPr>
        <p:spPr>
          <a:xfrm>
            <a:off x="457200" y="1297780"/>
            <a:ext cx="8229600" cy="3627900"/>
          </a:xfrm>
          <a:prstGeom prst="rect">
            <a:avLst/>
          </a:prstGeom>
        </p:spPr>
        <p:txBody>
          <a:bodyPr anchorCtr="0" anchor="t" bIns="91425" lIns="91425" spcFirstLastPara="1" rIns="91425" wrap="square" tIns="91425">
            <a:noAutofit/>
          </a:bodyPr>
          <a:lstStyle/>
          <a:p>
            <a:pPr indent="-419100" lvl="0" marL="457200">
              <a:spcBef>
                <a:spcPts val="0"/>
              </a:spcBef>
              <a:spcAft>
                <a:spcPts val="0"/>
              </a:spcAft>
              <a:buClr>
                <a:schemeClr val="dk2"/>
              </a:buClr>
              <a:buSzPts val="3000"/>
              <a:buFont typeface="Trebuchet MS"/>
              <a:buChar char="●"/>
            </a:pPr>
            <a:r>
              <a:rPr lang="en"/>
              <a:t>Relatively size user stories </a:t>
            </a:r>
            <a:endParaRPr/>
          </a:p>
          <a:p>
            <a:pPr indent="-419100" lvl="0" marL="457200">
              <a:spcBef>
                <a:spcPts val="0"/>
              </a:spcBef>
              <a:spcAft>
                <a:spcPts val="0"/>
              </a:spcAft>
              <a:buClr>
                <a:schemeClr val="dk2"/>
              </a:buClr>
              <a:buSzPts val="3000"/>
              <a:buFont typeface="Trebuchet MS"/>
              <a:buChar char="●"/>
            </a:pPr>
            <a:r>
              <a:rPr lang="en"/>
              <a:t>Group these into story point groups</a:t>
            </a:r>
            <a:endParaRPr/>
          </a:p>
        </p:txBody>
      </p:sp>
      <p:pic>
        <p:nvPicPr>
          <p:cNvPr descr="affinity-estimation-easiest-hardest.png" id="776" name="Shape 776"/>
          <p:cNvPicPr preferRelativeResize="0"/>
          <p:nvPr/>
        </p:nvPicPr>
        <p:blipFill>
          <a:blip r:embed="rId3">
            <a:alphaModFix/>
          </a:blip>
          <a:stretch>
            <a:fillRect/>
          </a:stretch>
        </p:blipFill>
        <p:spPr>
          <a:xfrm>
            <a:off x="1086375" y="2652608"/>
            <a:ext cx="6971225" cy="1482900"/>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0" name="Shape 780"/>
        <p:cNvGrpSpPr/>
        <p:nvPr/>
      </p:nvGrpSpPr>
      <p:grpSpPr>
        <a:xfrm>
          <a:off x="0" y="0"/>
          <a:ext cx="0" cy="0"/>
          <a:chOff x="0" y="0"/>
          <a:chExt cx="0" cy="0"/>
        </a:xfrm>
      </p:grpSpPr>
      <p:sp>
        <p:nvSpPr>
          <p:cNvPr id="781" name="Shape 781"/>
          <p:cNvSpPr txBox="1"/>
          <p:nvPr>
            <p:ph type="title"/>
          </p:nvPr>
        </p:nvSpPr>
        <p:spPr>
          <a:xfrm>
            <a:off x="457200" y="155628"/>
            <a:ext cx="8229600" cy="10446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a:t>Bottom-up Planning</a:t>
            </a:r>
            <a:endParaRPr/>
          </a:p>
        </p:txBody>
      </p:sp>
      <p:sp>
        <p:nvSpPr>
          <p:cNvPr id="782" name="Shape 782"/>
          <p:cNvSpPr txBox="1"/>
          <p:nvPr>
            <p:ph idx="1" type="body"/>
          </p:nvPr>
        </p:nvSpPr>
        <p:spPr>
          <a:xfrm>
            <a:off x="457200" y="1297780"/>
            <a:ext cx="8229600" cy="3627900"/>
          </a:xfrm>
          <a:prstGeom prst="rect">
            <a:avLst/>
          </a:prstGeom>
        </p:spPr>
        <p:txBody>
          <a:bodyPr anchorCtr="0" anchor="t" bIns="91425" lIns="91425" spcFirstLastPara="1" rIns="91425" wrap="square" tIns="91425">
            <a:noAutofit/>
          </a:bodyPr>
          <a:lstStyle/>
          <a:p>
            <a:pPr indent="-349250" lvl="0" marL="457200" rtl="0">
              <a:spcBef>
                <a:spcPts val="0"/>
              </a:spcBef>
              <a:spcAft>
                <a:spcPts val="0"/>
              </a:spcAft>
              <a:buClr>
                <a:schemeClr val="dk2"/>
              </a:buClr>
              <a:buSzPts val="1900"/>
              <a:buFont typeface="Trebuchet MS"/>
              <a:buChar char="●"/>
            </a:pPr>
            <a:r>
              <a:rPr lang="en" sz="1900"/>
              <a:t>Useful when a more detailed plan is required</a:t>
            </a:r>
            <a:endParaRPr sz="1900"/>
          </a:p>
          <a:p>
            <a:pPr indent="-349250" lvl="0" marL="457200">
              <a:spcBef>
                <a:spcPts val="0"/>
              </a:spcBef>
              <a:spcAft>
                <a:spcPts val="0"/>
              </a:spcAft>
              <a:buClr>
                <a:schemeClr val="dk2"/>
              </a:buClr>
              <a:buSzPts val="1900"/>
              <a:buFont typeface="Trebuchet MS"/>
              <a:buChar char="●"/>
            </a:pPr>
            <a:r>
              <a:rPr lang="en" sz="1900"/>
              <a:t>Happens after initial top-down planning with story points takes place</a:t>
            </a:r>
            <a:endParaRPr sz="1900"/>
          </a:p>
          <a:p>
            <a:pPr indent="-349250" lvl="0" marL="457200">
              <a:spcBef>
                <a:spcPts val="0"/>
              </a:spcBef>
              <a:spcAft>
                <a:spcPts val="0"/>
              </a:spcAft>
              <a:buClr>
                <a:schemeClr val="dk2"/>
              </a:buClr>
              <a:buSzPts val="1900"/>
              <a:buFont typeface="Trebuchet MS"/>
              <a:buChar char="●"/>
            </a:pPr>
            <a:r>
              <a:rPr lang="en" sz="1900"/>
              <a:t>Teams will know what stories are to be included within the iteration</a:t>
            </a:r>
            <a:endParaRPr sz="1900"/>
          </a:p>
          <a:p>
            <a:pPr indent="-349250" lvl="0" marL="457200">
              <a:spcBef>
                <a:spcPts val="0"/>
              </a:spcBef>
              <a:spcAft>
                <a:spcPts val="0"/>
              </a:spcAft>
              <a:buClr>
                <a:schemeClr val="dk2"/>
              </a:buClr>
              <a:buSzPts val="1900"/>
              <a:buFont typeface="Trebuchet MS"/>
              <a:buChar char="●"/>
            </a:pPr>
            <a:r>
              <a:rPr lang="en" sz="1900"/>
              <a:t>The team identifies what capacity they have to deliver - how many hours in an estimate</a:t>
            </a:r>
            <a:endParaRPr sz="1900"/>
          </a:p>
          <a:p>
            <a:pPr indent="-349250" lvl="0" marL="457200">
              <a:spcBef>
                <a:spcPts val="0"/>
              </a:spcBef>
              <a:spcAft>
                <a:spcPts val="0"/>
              </a:spcAft>
              <a:buClr>
                <a:schemeClr val="dk2"/>
              </a:buClr>
              <a:buSzPts val="1900"/>
              <a:buFont typeface="Trebuchet MS"/>
              <a:buChar char="●"/>
            </a:pPr>
            <a:r>
              <a:rPr lang="en" sz="1900"/>
              <a:t>All tasks which are required to complete each story are estimated</a:t>
            </a:r>
            <a:endParaRPr sz="1900"/>
          </a:p>
          <a:p>
            <a:pPr indent="-349250" lvl="0" marL="457200">
              <a:spcBef>
                <a:spcPts val="0"/>
              </a:spcBef>
              <a:spcAft>
                <a:spcPts val="0"/>
              </a:spcAft>
              <a:buClr>
                <a:schemeClr val="dk2"/>
              </a:buClr>
              <a:buSzPts val="1900"/>
              <a:buFont typeface="Trebuchet MS"/>
              <a:buChar char="●"/>
            </a:pPr>
            <a:r>
              <a:rPr lang="en" sz="1900"/>
              <a:t>This is expressed as “total hours needed to deliver”</a:t>
            </a:r>
            <a:endParaRPr sz="1900"/>
          </a:p>
          <a:p>
            <a:pPr indent="-349250" lvl="0" marL="457200">
              <a:spcBef>
                <a:spcPts val="0"/>
              </a:spcBef>
              <a:spcAft>
                <a:spcPts val="0"/>
              </a:spcAft>
              <a:buClr>
                <a:schemeClr val="dk2"/>
              </a:buClr>
              <a:buSzPts val="1900"/>
              <a:buFont typeface="Trebuchet MS"/>
              <a:buChar char="●"/>
            </a:pPr>
            <a:r>
              <a:rPr lang="en" sz="1900"/>
              <a:t>This is then offset against “total available hours”</a:t>
            </a:r>
            <a:endParaRPr sz="1900"/>
          </a:p>
          <a:p>
            <a:pPr indent="-349250" lvl="0" marL="457200" rtl="0">
              <a:spcBef>
                <a:spcPts val="0"/>
              </a:spcBef>
              <a:spcAft>
                <a:spcPts val="0"/>
              </a:spcAft>
              <a:buClr>
                <a:schemeClr val="dk2"/>
              </a:buClr>
              <a:buSzPts val="1900"/>
              <a:buFont typeface="Trebuchet MS"/>
              <a:buChar char="●"/>
            </a:pPr>
            <a:r>
              <a:rPr lang="en" sz="1900"/>
              <a:t>If there is a variance, items are removed or added to align</a:t>
            </a:r>
            <a:endParaRPr sz="1900"/>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6" name="Shape 786"/>
        <p:cNvGrpSpPr/>
        <p:nvPr/>
      </p:nvGrpSpPr>
      <p:grpSpPr>
        <a:xfrm>
          <a:off x="0" y="0"/>
          <a:ext cx="0" cy="0"/>
          <a:chOff x="0" y="0"/>
          <a:chExt cx="0" cy="0"/>
        </a:xfrm>
      </p:grpSpPr>
      <p:sp>
        <p:nvSpPr>
          <p:cNvPr id="787" name="Shape 787"/>
          <p:cNvSpPr txBox="1"/>
          <p:nvPr>
            <p:ph type="title"/>
          </p:nvPr>
        </p:nvSpPr>
        <p:spPr>
          <a:xfrm>
            <a:off x="457200" y="155628"/>
            <a:ext cx="8229600" cy="10446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sz="4500"/>
              <a:t>Practices: Feedback Loops</a:t>
            </a:r>
            <a:endParaRPr sz="4500"/>
          </a:p>
        </p:txBody>
      </p:sp>
      <p:sp>
        <p:nvSpPr>
          <p:cNvPr id="788" name="Shape 788"/>
          <p:cNvSpPr txBox="1"/>
          <p:nvPr>
            <p:ph idx="1" type="body"/>
          </p:nvPr>
        </p:nvSpPr>
        <p:spPr>
          <a:xfrm>
            <a:off x="457200" y="1297780"/>
            <a:ext cx="8229600" cy="3627900"/>
          </a:xfrm>
          <a:prstGeom prst="rect">
            <a:avLst/>
          </a:prstGeom>
        </p:spPr>
        <p:txBody>
          <a:bodyPr anchorCtr="0" anchor="t" bIns="91425" lIns="91425" spcFirstLastPara="1" rIns="91425" wrap="square" tIns="91425">
            <a:noAutofit/>
          </a:bodyPr>
          <a:lstStyle/>
          <a:p>
            <a:pPr indent="0" lvl="0" marL="0">
              <a:spcBef>
                <a:spcPts val="0"/>
              </a:spcBef>
              <a:spcAft>
                <a:spcPts val="0"/>
              </a:spcAft>
              <a:buClr>
                <a:schemeClr val="dk1"/>
              </a:buClr>
              <a:buSzPts val="1100"/>
              <a:buFont typeface="Arial"/>
              <a:buNone/>
            </a:pPr>
            <a:r>
              <a:rPr lang="en" sz="1800"/>
              <a:t>Short feedback loops are essential for driving the best quality possible.</a:t>
            </a:r>
            <a:endParaRPr sz="1800"/>
          </a:p>
          <a:p>
            <a:pPr indent="0" lvl="0" marL="0">
              <a:spcBef>
                <a:spcPts val="0"/>
              </a:spcBef>
              <a:spcAft>
                <a:spcPts val="0"/>
              </a:spcAft>
              <a:buClr>
                <a:schemeClr val="dk1"/>
              </a:buClr>
              <a:buSzPts val="1100"/>
              <a:buFont typeface="Arial"/>
              <a:buNone/>
            </a:pPr>
            <a:r>
              <a:t/>
            </a:r>
            <a:endParaRPr sz="1800"/>
          </a:p>
          <a:p>
            <a:pPr indent="0" lvl="0" marL="0">
              <a:spcBef>
                <a:spcPts val="0"/>
              </a:spcBef>
              <a:spcAft>
                <a:spcPts val="0"/>
              </a:spcAft>
              <a:buClr>
                <a:schemeClr val="dk1"/>
              </a:buClr>
              <a:buSzPts val="1100"/>
              <a:buFont typeface="Arial"/>
              <a:buNone/>
            </a:pPr>
            <a:r>
              <a:rPr lang="en" sz="1800"/>
              <a:t>Evident in almost every type of Agile you might use:</a:t>
            </a:r>
            <a:endParaRPr sz="1800"/>
          </a:p>
          <a:p>
            <a:pPr indent="0" lvl="0" marL="0">
              <a:spcBef>
                <a:spcPts val="0"/>
              </a:spcBef>
              <a:spcAft>
                <a:spcPts val="0"/>
              </a:spcAft>
              <a:buClr>
                <a:schemeClr val="dk1"/>
              </a:buClr>
              <a:buSzPts val="1100"/>
              <a:buFont typeface="Arial"/>
              <a:buNone/>
            </a:pPr>
            <a:r>
              <a:t/>
            </a:r>
            <a:endParaRPr sz="1800"/>
          </a:p>
          <a:p>
            <a:pPr indent="-342900" lvl="0" marL="457200">
              <a:spcBef>
                <a:spcPts val="0"/>
              </a:spcBef>
              <a:spcAft>
                <a:spcPts val="0"/>
              </a:spcAft>
              <a:buClr>
                <a:schemeClr val="dk2"/>
              </a:buClr>
              <a:buSzPts val="1800"/>
              <a:buFont typeface="Trebuchet MS"/>
              <a:buChar char="●"/>
            </a:pPr>
            <a:r>
              <a:rPr lang="en" sz="1800"/>
              <a:t>Pair programming</a:t>
            </a:r>
            <a:endParaRPr sz="1800"/>
          </a:p>
          <a:p>
            <a:pPr indent="-342900" lvl="0" marL="457200">
              <a:spcBef>
                <a:spcPts val="0"/>
              </a:spcBef>
              <a:spcAft>
                <a:spcPts val="0"/>
              </a:spcAft>
              <a:buClr>
                <a:schemeClr val="dk2"/>
              </a:buClr>
              <a:buSzPts val="1800"/>
              <a:buFont typeface="Trebuchet MS"/>
              <a:buChar char="●"/>
            </a:pPr>
            <a:r>
              <a:rPr lang="en" sz="1800"/>
              <a:t>Unit tests</a:t>
            </a:r>
            <a:endParaRPr sz="1800"/>
          </a:p>
          <a:p>
            <a:pPr indent="-342900" lvl="0" marL="457200">
              <a:spcBef>
                <a:spcPts val="0"/>
              </a:spcBef>
              <a:spcAft>
                <a:spcPts val="0"/>
              </a:spcAft>
              <a:buClr>
                <a:schemeClr val="dk2"/>
              </a:buClr>
              <a:buSzPts val="1800"/>
              <a:buFont typeface="Trebuchet MS"/>
              <a:buChar char="●"/>
            </a:pPr>
            <a:r>
              <a:rPr lang="en" sz="1800"/>
              <a:t>Continuous integration</a:t>
            </a:r>
            <a:endParaRPr sz="1800"/>
          </a:p>
          <a:p>
            <a:pPr indent="-342900" lvl="1" marL="914400">
              <a:spcBef>
                <a:spcPts val="0"/>
              </a:spcBef>
              <a:spcAft>
                <a:spcPts val="0"/>
              </a:spcAft>
              <a:buClr>
                <a:schemeClr val="dk2"/>
              </a:buClr>
              <a:buSzPts val="1800"/>
              <a:buFont typeface="Trebuchet MS"/>
              <a:buChar char="○"/>
            </a:pPr>
            <a:r>
              <a:rPr lang="en" sz="1800"/>
              <a:t>Ensures the product is proven to build,</a:t>
            </a:r>
            <a:br>
              <a:rPr lang="en" sz="1800"/>
            </a:br>
            <a:r>
              <a:rPr lang="en" sz="1800"/>
              <a:t>tests are executed and issues identified</a:t>
            </a:r>
            <a:endParaRPr sz="1800"/>
          </a:p>
          <a:p>
            <a:pPr indent="-342900" lvl="0" marL="457200">
              <a:spcBef>
                <a:spcPts val="0"/>
              </a:spcBef>
              <a:spcAft>
                <a:spcPts val="0"/>
              </a:spcAft>
              <a:buClr>
                <a:schemeClr val="dk2"/>
              </a:buClr>
              <a:buSzPts val="1800"/>
              <a:buFont typeface="Trebuchet MS"/>
              <a:buChar char="●"/>
            </a:pPr>
            <a:r>
              <a:rPr lang="en" sz="1800"/>
              <a:t>Daily Scrum (daily stand-up)</a:t>
            </a:r>
            <a:endParaRPr sz="1800"/>
          </a:p>
          <a:p>
            <a:pPr indent="-342900" lvl="0" marL="457200" rtl="0">
              <a:spcBef>
                <a:spcPts val="0"/>
              </a:spcBef>
              <a:spcAft>
                <a:spcPts val="0"/>
              </a:spcAft>
              <a:buClr>
                <a:schemeClr val="dk2"/>
              </a:buClr>
              <a:buSzPts val="1800"/>
              <a:buFont typeface="Trebuchet MS"/>
              <a:buChar char="●"/>
            </a:pPr>
            <a:r>
              <a:rPr lang="en" sz="1800"/>
              <a:t>Sprints</a:t>
            </a:r>
            <a:endParaRPr/>
          </a:p>
        </p:txBody>
      </p:sp>
      <p:grpSp>
        <p:nvGrpSpPr>
          <p:cNvPr id="789" name="Shape 789"/>
          <p:cNvGrpSpPr/>
          <p:nvPr/>
        </p:nvGrpSpPr>
        <p:grpSpPr>
          <a:xfrm>
            <a:off x="5369434" y="1576590"/>
            <a:ext cx="3317360" cy="3349088"/>
            <a:chOff x="457212" y="996450"/>
            <a:chExt cx="4979525" cy="4070850"/>
          </a:xfrm>
        </p:grpSpPr>
        <p:pic>
          <p:nvPicPr>
            <p:cNvPr descr="ci.png" id="790" name="Shape 790"/>
            <p:cNvPicPr preferRelativeResize="0"/>
            <p:nvPr/>
          </p:nvPicPr>
          <p:blipFill>
            <a:blip r:embed="rId3">
              <a:alphaModFix/>
            </a:blip>
            <a:stretch>
              <a:fillRect/>
            </a:stretch>
          </p:blipFill>
          <p:spPr>
            <a:xfrm>
              <a:off x="457212" y="996450"/>
              <a:ext cx="4979525" cy="4070850"/>
            </a:xfrm>
            <a:prstGeom prst="rect">
              <a:avLst/>
            </a:prstGeom>
            <a:noFill/>
            <a:ln>
              <a:noFill/>
            </a:ln>
          </p:spPr>
        </p:pic>
        <p:sp>
          <p:nvSpPr>
            <p:cNvPr id="791" name="Shape 791"/>
            <p:cNvSpPr txBox="1"/>
            <p:nvPr/>
          </p:nvSpPr>
          <p:spPr>
            <a:xfrm>
              <a:off x="2520525" y="1395725"/>
              <a:ext cx="930000" cy="42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chemeClr val="lt1"/>
                  </a:solidFill>
                  <a:latin typeface="Trebuchet MS"/>
                  <a:ea typeface="Trebuchet MS"/>
                  <a:cs typeface="Trebuchet MS"/>
                  <a:sym typeface="Trebuchet MS"/>
                </a:rPr>
                <a:t>PLAN</a:t>
              </a:r>
              <a:endParaRPr sz="1000">
                <a:solidFill>
                  <a:schemeClr val="lt1"/>
                </a:solidFill>
                <a:latin typeface="Trebuchet MS"/>
                <a:ea typeface="Trebuchet MS"/>
                <a:cs typeface="Trebuchet MS"/>
                <a:sym typeface="Trebuchet MS"/>
              </a:endParaRPr>
            </a:p>
          </p:txBody>
        </p:sp>
        <p:sp>
          <p:nvSpPr>
            <p:cNvPr id="792" name="Shape 792"/>
            <p:cNvSpPr txBox="1"/>
            <p:nvPr/>
          </p:nvSpPr>
          <p:spPr>
            <a:xfrm>
              <a:off x="4068450" y="2930925"/>
              <a:ext cx="930000" cy="42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chemeClr val="lt1"/>
                  </a:solidFill>
                  <a:latin typeface="Trebuchet MS"/>
                  <a:ea typeface="Trebuchet MS"/>
                  <a:cs typeface="Trebuchet MS"/>
                  <a:sym typeface="Trebuchet MS"/>
                </a:rPr>
                <a:t>DO</a:t>
              </a:r>
              <a:endParaRPr sz="1000">
                <a:solidFill>
                  <a:schemeClr val="lt1"/>
                </a:solidFill>
                <a:latin typeface="Trebuchet MS"/>
                <a:ea typeface="Trebuchet MS"/>
                <a:cs typeface="Trebuchet MS"/>
                <a:sym typeface="Trebuchet MS"/>
              </a:endParaRPr>
            </a:p>
          </p:txBody>
        </p:sp>
        <p:sp>
          <p:nvSpPr>
            <p:cNvPr id="793" name="Shape 793"/>
            <p:cNvSpPr txBox="1"/>
            <p:nvPr/>
          </p:nvSpPr>
          <p:spPr>
            <a:xfrm>
              <a:off x="2520525" y="4323975"/>
              <a:ext cx="930000" cy="42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800">
                  <a:solidFill>
                    <a:schemeClr val="lt1"/>
                  </a:solidFill>
                  <a:latin typeface="Trebuchet MS"/>
                  <a:ea typeface="Trebuchet MS"/>
                  <a:cs typeface="Trebuchet MS"/>
                  <a:sym typeface="Trebuchet MS"/>
                </a:rPr>
                <a:t>MEASURE</a:t>
              </a:r>
              <a:endParaRPr sz="800">
                <a:solidFill>
                  <a:schemeClr val="lt1"/>
                </a:solidFill>
                <a:latin typeface="Trebuchet MS"/>
                <a:ea typeface="Trebuchet MS"/>
                <a:cs typeface="Trebuchet MS"/>
                <a:sym typeface="Trebuchet MS"/>
              </a:endParaRPr>
            </a:p>
          </p:txBody>
        </p:sp>
        <p:sp>
          <p:nvSpPr>
            <p:cNvPr id="794" name="Shape 794"/>
            <p:cNvSpPr txBox="1"/>
            <p:nvPr/>
          </p:nvSpPr>
          <p:spPr>
            <a:xfrm>
              <a:off x="941200" y="2930925"/>
              <a:ext cx="930000" cy="42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chemeClr val="lt1"/>
                  </a:solidFill>
                  <a:latin typeface="Trebuchet MS"/>
                  <a:ea typeface="Trebuchet MS"/>
                  <a:cs typeface="Trebuchet MS"/>
                  <a:sym typeface="Trebuchet MS"/>
                </a:rPr>
                <a:t>LEARN</a:t>
              </a:r>
              <a:endParaRPr sz="1000">
                <a:solidFill>
                  <a:schemeClr val="lt1"/>
                </a:solidFill>
                <a:latin typeface="Trebuchet MS"/>
                <a:ea typeface="Trebuchet MS"/>
                <a:cs typeface="Trebuchet MS"/>
                <a:sym typeface="Trebuchet MS"/>
              </a:endParaRPr>
            </a:p>
          </p:txBody>
        </p:sp>
      </p:gr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8" name="Shape 798"/>
        <p:cNvGrpSpPr/>
        <p:nvPr/>
      </p:nvGrpSpPr>
      <p:grpSpPr>
        <a:xfrm>
          <a:off x="0" y="0"/>
          <a:ext cx="0" cy="0"/>
          <a:chOff x="0" y="0"/>
          <a:chExt cx="0" cy="0"/>
        </a:xfrm>
      </p:grpSpPr>
      <p:sp>
        <p:nvSpPr>
          <p:cNvPr id="799" name="Shape 799"/>
          <p:cNvSpPr txBox="1"/>
          <p:nvPr>
            <p:ph type="title"/>
          </p:nvPr>
        </p:nvSpPr>
        <p:spPr>
          <a:xfrm>
            <a:off x="457200" y="155628"/>
            <a:ext cx="8229600" cy="10446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a:t>Continuous Integration</a:t>
            </a:r>
            <a:endParaRPr/>
          </a:p>
        </p:txBody>
      </p:sp>
      <p:pic>
        <p:nvPicPr>
          <p:cNvPr descr="infitiny-circle_v1.png" id="800" name="Shape 800"/>
          <p:cNvPicPr preferRelativeResize="0"/>
          <p:nvPr/>
        </p:nvPicPr>
        <p:blipFill>
          <a:blip r:embed="rId3">
            <a:alphaModFix/>
          </a:blip>
          <a:stretch>
            <a:fillRect/>
          </a:stretch>
        </p:blipFill>
        <p:spPr>
          <a:xfrm>
            <a:off x="446038" y="1200228"/>
            <a:ext cx="8251914" cy="3638472"/>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4" name="Shape 804"/>
        <p:cNvGrpSpPr/>
        <p:nvPr/>
      </p:nvGrpSpPr>
      <p:grpSpPr>
        <a:xfrm>
          <a:off x="0" y="0"/>
          <a:ext cx="0" cy="0"/>
          <a:chOff x="0" y="0"/>
          <a:chExt cx="0" cy="0"/>
        </a:xfrm>
      </p:grpSpPr>
      <p:sp>
        <p:nvSpPr>
          <p:cNvPr id="805" name="Shape 805"/>
          <p:cNvSpPr txBox="1"/>
          <p:nvPr>
            <p:ph type="title"/>
          </p:nvPr>
        </p:nvSpPr>
        <p:spPr>
          <a:xfrm>
            <a:off x="457200" y="155628"/>
            <a:ext cx="8229600" cy="10446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sz="4200"/>
              <a:t>Practices: Definition of Done</a:t>
            </a:r>
            <a:endParaRPr sz="4200"/>
          </a:p>
        </p:txBody>
      </p:sp>
      <p:sp>
        <p:nvSpPr>
          <p:cNvPr id="806" name="Shape 806"/>
          <p:cNvSpPr txBox="1"/>
          <p:nvPr>
            <p:ph idx="1" type="body"/>
          </p:nvPr>
        </p:nvSpPr>
        <p:spPr>
          <a:xfrm>
            <a:off x="457200" y="1297780"/>
            <a:ext cx="8229600" cy="3627900"/>
          </a:xfrm>
          <a:prstGeom prst="rect">
            <a:avLst/>
          </a:prstGeom>
        </p:spPr>
        <p:txBody>
          <a:bodyPr anchorCtr="0" anchor="t" bIns="91425" lIns="91425" spcFirstLastPara="1" rIns="91425" wrap="square" tIns="91425">
            <a:noAutofit/>
          </a:bodyPr>
          <a:lstStyle/>
          <a:p>
            <a:pPr indent="0" lvl="0" marL="0">
              <a:spcBef>
                <a:spcPts val="0"/>
              </a:spcBef>
              <a:spcAft>
                <a:spcPts val="0"/>
              </a:spcAft>
              <a:buClr>
                <a:schemeClr val="dk1"/>
              </a:buClr>
              <a:buSzPts val="1100"/>
              <a:buFont typeface="Arial"/>
              <a:buNone/>
            </a:pPr>
            <a:r>
              <a:rPr lang="en" sz="1800"/>
              <a:t>Before a piece of functionality is in a potentially releasable state, it must adhere to a common understanding of completion by those working on the increment.</a:t>
            </a:r>
            <a:endParaRPr sz="1800"/>
          </a:p>
          <a:p>
            <a:pPr indent="0" lvl="0" marL="0">
              <a:spcBef>
                <a:spcPts val="0"/>
              </a:spcBef>
              <a:spcAft>
                <a:spcPts val="0"/>
              </a:spcAft>
              <a:buClr>
                <a:schemeClr val="dk1"/>
              </a:buClr>
              <a:buSzPts val="1100"/>
              <a:buFont typeface="Arial"/>
              <a:buNone/>
            </a:pPr>
            <a:r>
              <a:t/>
            </a:r>
            <a:endParaRPr sz="1800"/>
          </a:p>
          <a:p>
            <a:pPr indent="0" lvl="0" marL="0">
              <a:spcBef>
                <a:spcPts val="0"/>
              </a:spcBef>
              <a:spcAft>
                <a:spcPts val="0"/>
              </a:spcAft>
              <a:buClr>
                <a:schemeClr val="dk1"/>
              </a:buClr>
              <a:buSzPts val="1100"/>
              <a:buFont typeface="Arial"/>
              <a:buNone/>
            </a:pPr>
            <a:r>
              <a:rPr lang="en" sz="1800"/>
              <a:t>Benefits of having a Definition of Done:</a:t>
            </a:r>
            <a:endParaRPr sz="1800"/>
          </a:p>
          <a:p>
            <a:pPr indent="0" lvl="0" marL="0">
              <a:spcBef>
                <a:spcPts val="0"/>
              </a:spcBef>
              <a:spcAft>
                <a:spcPts val="0"/>
              </a:spcAft>
              <a:buClr>
                <a:schemeClr val="dk1"/>
              </a:buClr>
              <a:buSzPts val="1100"/>
              <a:buFont typeface="Arial"/>
              <a:buNone/>
            </a:pPr>
            <a:r>
              <a:t/>
            </a:r>
            <a:endParaRPr sz="1800"/>
          </a:p>
          <a:p>
            <a:pPr indent="-342900" lvl="0" marL="457200">
              <a:lnSpc>
                <a:spcPct val="143181"/>
              </a:lnSpc>
              <a:spcBef>
                <a:spcPts val="1100"/>
              </a:spcBef>
              <a:spcAft>
                <a:spcPts val="0"/>
              </a:spcAft>
              <a:buClr>
                <a:schemeClr val="dk2"/>
              </a:buClr>
              <a:buSzPts val="1800"/>
              <a:buFont typeface="Trebuchet MS"/>
              <a:buChar char="●"/>
            </a:pPr>
            <a:r>
              <a:rPr lang="en" sz="1800"/>
              <a:t>Baseline progress on work items</a:t>
            </a:r>
            <a:endParaRPr sz="1800"/>
          </a:p>
          <a:p>
            <a:pPr indent="-342900" lvl="0" marL="457200">
              <a:lnSpc>
                <a:spcPct val="143181"/>
              </a:lnSpc>
              <a:spcBef>
                <a:spcPts val="0"/>
              </a:spcBef>
              <a:spcAft>
                <a:spcPts val="0"/>
              </a:spcAft>
              <a:buClr>
                <a:schemeClr val="dk2"/>
              </a:buClr>
              <a:buSzPts val="1800"/>
              <a:buFont typeface="Trebuchet MS"/>
              <a:buChar char="●"/>
            </a:pPr>
            <a:r>
              <a:rPr lang="en" sz="1800"/>
              <a:t>Enable transparency within the Scrum Team</a:t>
            </a:r>
            <a:endParaRPr sz="1800"/>
          </a:p>
          <a:p>
            <a:pPr indent="-342900" lvl="0" marL="457200">
              <a:lnSpc>
                <a:spcPct val="143181"/>
              </a:lnSpc>
              <a:spcBef>
                <a:spcPts val="0"/>
              </a:spcBef>
              <a:spcAft>
                <a:spcPts val="0"/>
              </a:spcAft>
              <a:buClr>
                <a:schemeClr val="dk2"/>
              </a:buClr>
              <a:buSzPts val="1800"/>
              <a:buFont typeface="Trebuchet MS"/>
              <a:buChar char="●"/>
            </a:pPr>
            <a:r>
              <a:rPr lang="en" sz="1800"/>
              <a:t>Expose work items that need attention</a:t>
            </a:r>
            <a:endParaRPr sz="1800"/>
          </a:p>
          <a:p>
            <a:pPr indent="-342900" lvl="0" marL="457200" rtl="0">
              <a:lnSpc>
                <a:spcPct val="143181"/>
              </a:lnSpc>
              <a:spcBef>
                <a:spcPts val="0"/>
              </a:spcBef>
              <a:spcAft>
                <a:spcPts val="0"/>
              </a:spcAft>
              <a:buClr>
                <a:schemeClr val="dk2"/>
              </a:buClr>
              <a:buSzPts val="1800"/>
              <a:buFont typeface="Trebuchet MS"/>
              <a:buChar char="●"/>
            </a:pPr>
            <a:r>
              <a:rPr lang="en" sz="1800"/>
              <a:t>Determine when an Increment is ready for release</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4" name="Shape 174"/>
        <p:cNvGrpSpPr/>
        <p:nvPr/>
      </p:nvGrpSpPr>
      <p:grpSpPr>
        <a:xfrm>
          <a:off x="0" y="0"/>
          <a:ext cx="0" cy="0"/>
          <a:chOff x="0" y="0"/>
          <a:chExt cx="0" cy="0"/>
        </a:xfrm>
      </p:grpSpPr>
      <p:sp>
        <p:nvSpPr>
          <p:cNvPr id="175" name="Shape 175"/>
          <p:cNvSpPr txBox="1"/>
          <p:nvPr/>
        </p:nvSpPr>
        <p:spPr>
          <a:xfrm>
            <a:off x="4207125" y="860469"/>
            <a:ext cx="4479600" cy="4006200"/>
          </a:xfrm>
          <a:prstGeom prst="rect">
            <a:avLst/>
          </a:prstGeom>
          <a:noFill/>
          <a:ln>
            <a:noFill/>
          </a:ln>
        </p:spPr>
        <p:txBody>
          <a:bodyPr anchorCtr="0" anchor="t" bIns="91425" lIns="91425" spcFirstLastPara="1" rIns="91425" wrap="square" tIns="91425">
            <a:noAutofit/>
          </a:bodyPr>
          <a:lstStyle/>
          <a:p>
            <a:pPr indent="0" lvl="0" marL="0" rtl="0" algn="ctr">
              <a:spcBef>
                <a:spcPts val="600"/>
              </a:spcBef>
              <a:spcAft>
                <a:spcPts val="0"/>
              </a:spcAft>
              <a:buNone/>
            </a:pPr>
            <a:r>
              <a:rPr lang="en" sz="2800">
                <a:solidFill>
                  <a:srgbClr val="51535D"/>
                </a:solidFill>
                <a:latin typeface="Trebuchet MS"/>
                <a:ea typeface="Trebuchet MS"/>
                <a:cs typeface="Trebuchet MS"/>
                <a:sym typeface="Trebuchet MS"/>
              </a:rPr>
              <a:t>“Progress is impossible without change, and those who cannot change their minds cannot change anything.”</a:t>
            </a:r>
            <a:endParaRPr sz="2800">
              <a:solidFill>
                <a:srgbClr val="51535D"/>
              </a:solidFill>
              <a:latin typeface="Trebuchet MS"/>
              <a:ea typeface="Trebuchet MS"/>
              <a:cs typeface="Trebuchet MS"/>
              <a:sym typeface="Trebuchet MS"/>
            </a:endParaRPr>
          </a:p>
          <a:p>
            <a:pPr indent="0" lvl="0" marL="0" rtl="0" algn="ctr">
              <a:spcBef>
                <a:spcPts val="600"/>
              </a:spcBef>
              <a:spcAft>
                <a:spcPts val="0"/>
              </a:spcAft>
              <a:buNone/>
            </a:pPr>
            <a:r>
              <a:t/>
            </a:r>
            <a:endParaRPr sz="1800">
              <a:solidFill>
                <a:srgbClr val="51535D"/>
              </a:solidFill>
              <a:latin typeface="Trebuchet MS"/>
              <a:ea typeface="Trebuchet MS"/>
              <a:cs typeface="Trebuchet MS"/>
              <a:sym typeface="Trebuchet MS"/>
            </a:endParaRPr>
          </a:p>
          <a:p>
            <a:pPr indent="0" lvl="0" marL="0" rtl="0" algn="ctr">
              <a:spcBef>
                <a:spcPts val="600"/>
              </a:spcBef>
              <a:spcAft>
                <a:spcPts val="0"/>
              </a:spcAft>
              <a:buNone/>
            </a:pPr>
            <a:r>
              <a:rPr b="1" lang="en" sz="1800">
                <a:solidFill>
                  <a:srgbClr val="51535D"/>
                </a:solidFill>
                <a:latin typeface="Trebuchet MS"/>
                <a:ea typeface="Trebuchet MS"/>
                <a:cs typeface="Trebuchet MS"/>
                <a:sym typeface="Trebuchet MS"/>
              </a:rPr>
              <a:t>George Bernard Shaw</a:t>
            </a:r>
            <a:endParaRPr b="1" sz="1800">
              <a:solidFill>
                <a:srgbClr val="51535D"/>
              </a:solidFill>
              <a:latin typeface="Trebuchet MS"/>
              <a:ea typeface="Trebuchet MS"/>
              <a:cs typeface="Trebuchet MS"/>
              <a:sym typeface="Trebuchet MS"/>
            </a:endParaRPr>
          </a:p>
          <a:p>
            <a:pPr indent="0" lvl="0" marL="0" rtl="0" algn="ctr">
              <a:spcBef>
                <a:spcPts val="600"/>
              </a:spcBef>
              <a:spcAft>
                <a:spcPts val="0"/>
              </a:spcAft>
              <a:buNone/>
            </a:pPr>
            <a:r>
              <a:rPr lang="en" sz="1800">
                <a:solidFill>
                  <a:srgbClr val="51535D"/>
                </a:solidFill>
                <a:latin typeface="Trebuchet MS"/>
                <a:ea typeface="Trebuchet MS"/>
                <a:cs typeface="Trebuchet MS"/>
                <a:sym typeface="Trebuchet MS"/>
              </a:rPr>
              <a:t>Co-founder of the London School of Economics</a:t>
            </a:r>
            <a:endParaRPr sz="1800">
              <a:solidFill>
                <a:srgbClr val="51535D"/>
              </a:solidFill>
              <a:latin typeface="Trebuchet MS"/>
              <a:ea typeface="Trebuchet MS"/>
              <a:cs typeface="Trebuchet MS"/>
              <a:sym typeface="Trebuchet MS"/>
            </a:endParaRPr>
          </a:p>
        </p:txBody>
      </p:sp>
      <p:pic>
        <p:nvPicPr>
          <p:cNvPr descr="george-bernard-shaw.jpg" id="176" name="Shape 176"/>
          <p:cNvPicPr preferRelativeResize="0"/>
          <p:nvPr/>
        </p:nvPicPr>
        <p:blipFill>
          <a:blip r:embed="rId3">
            <a:alphaModFix/>
          </a:blip>
          <a:stretch>
            <a:fillRect/>
          </a:stretch>
        </p:blipFill>
        <p:spPr>
          <a:xfrm flipH="1">
            <a:off x="667000" y="403236"/>
            <a:ext cx="3368600" cy="4337075"/>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0" name="Shape 810"/>
        <p:cNvGrpSpPr/>
        <p:nvPr/>
      </p:nvGrpSpPr>
      <p:grpSpPr>
        <a:xfrm>
          <a:off x="0" y="0"/>
          <a:ext cx="0" cy="0"/>
          <a:chOff x="0" y="0"/>
          <a:chExt cx="0" cy="0"/>
        </a:xfrm>
      </p:grpSpPr>
      <p:sp>
        <p:nvSpPr>
          <p:cNvPr id="811" name="Shape 811"/>
          <p:cNvSpPr txBox="1"/>
          <p:nvPr>
            <p:ph type="title"/>
          </p:nvPr>
        </p:nvSpPr>
        <p:spPr>
          <a:xfrm>
            <a:off x="457200" y="155628"/>
            <a:ext cx="8229600" cy="10446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a:t>Practices: Agile Testing</a:t>
            </a:r>
            <a:endParaRPr/>
          </a:p>
        </p:txBody>
      </p:sp>
      <p:sp>
        <p:nvSpPr>
          <p:cNvPr id="812" name="Shape 812"/>
          <p:cNvSpPr txBox="1"/>
          <p:nvPr>
            <p:ph idx="1" type="body"/>
          </p:nvPr>
        </p:nvSpPr>
        <p:spPr>
          <a:xfrm>
            <a:off x="457200" y="1297780"/>
            <a:ext cx="8229600" cy="3627900"/>
          </a:xfrm>
          <a:prstGeom prst="rect">
            <a:avLst/>
          </a:prstGeom>
        </p:spPr>
        <p:txBody>
          <a:bodyPr anchorCtr="0" anchor="t" bIns="91425" lIns="91425" spcFirstLastPara="1" rIns="91425" wrap="square" tIns="91425">
            <a:noAutofit/>
          </a:bodyPr>
          <a:lstStyle/>
          <a:p>
            <a:pPr indent="0" lvl="0" marL="0">
              <a:spcBef>
                <a:spcPts val="600"/>
              </a:spcBef>
              <a:spcAft>
                <a:spcPts val="0"/>
              </a:spcAft>
              <a:buNone/>
            </a:pPr>
            <a:r>
              <a:rPr lang="en"/>
              <a:t>Testing is NOT a phase!</a:t>
            </a:r>
            <a:endParaRPr/>
          </a:p>
        </p:txBody>
      </p:sp>
      <p:pic>
        <p:nvPicPr>
          <p:cNvPr id="813" name="Shape 813"/>
          <p:cNvPicPr preferRelativeResize="0"/>
          <p:nvPr/>
        </p:nvPicPr>
        <p:blipFill>
          <a:blip r:embed="rId3">
            <a:alphaModFix/>
          </a:blip>
          <a:stretch>
            <a:fillRect/>
          </a:stretch>
        </p:blipFill>
        <p:spPr>
          <a:xfrm>
            <a:off x="2443150" y="2082600"/>
            <a:ext cx="4257675" cy="2743200"/>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7" name="Shape 817"/>
        <p:cNvGrpSpPr/>
        <p:nvPr/>
      </p:nvGrpSpPr>
      <p:grpSpPr>
        <a:xfrm>
          <a:off x="0" y="0"/>
          <a:ext cx="0" cy="0"/>
          <a:chOff x="0" y="0"/>
          <a:chExt cx="0" cy="0"/>
        </a:xfrm>
      </p:grpSpPr>
      <p:sp>
        <p:nvSpPr>
          <p:cNvPr id="818" name="Shape 818"/>
          <p:cNvSpPr txBox="1"/>
          <p:nvPr>
            <p:ph type="title"/>
          </p:nvPr>
        </p:nvSpPr>
        <p:spPr>
          <a:xfrm>
            <a:off x="457200" y="155628"/>
            <a:ext cx="8229600" cy="10446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sz="4000"/>
              <a:t>TDD: Test Driven Development</a:t>
            </a:r>
            <a:endParaRPr sz="4000"/>
          </a:p>
        </p:txBody>
      </p:sp>
      <p:pic>
        <p:nvPicPr>
          <p:cNvPr id="819" name="Shape 819"/>
          <p:cNvPicPr preferRelativeResize="0"/>
          <p:nvPr/>
        </p:nvPicPr>
        <p:blipFill>
          <a:blip r:embed="rId3">
            <a:alphaModFix/>
          </a:blip>
          <a:stretch>
            <a:fillRect/>
          </a:stretch>
        </p:blipFill>
        <p:spPr>
          <a:xfrm>
            <a:off x="4685525" y="1544550"/>
            <a:ext cx="4267200" cy="2762250"/>
          </a:xfrm>
          <a:prstGeom prst="rect">
            <a:avLst/>
          </a:prstGeom>
          <a:noFill/>
          <a:ln>
            <a:noFill/>
          </a:ln>
        </p:spPr>
      </p:pic>
      <p:sp>
        <p:nvSpPr>
          <p:cNvPr id="820" name="Shape 820"/>
          <p:cNvSpPr txBox="1"/>
          <p:nvPr/>
        </p:nvSpPr>
        <p:spPr>
          <a:xfrm>
            <a:off x="457200" y="1278525"/>
            <a:ext cx="4153800" cy="3630300"/>
          </a:xfrm>
          <a:prstGeom prst="rect">
            <a:avLst/>
          </a:prstGeom>
          <a:noFill/>
          <a:ln>
            <a:noFill/>
          </a:ln>
        </p:spPr>
        <p:txBody>
          <a:bodyPr anchorCtr="0" anchor="t" bIns="91425" lIns="91425" spcFirstLastPara="1" rIns="91425" wrap="square" tIns="91425">
            <a:noAutofit/>
          </a:bodyPr>
          <a:lstStyle/>
          <a:p>
            <a:pPr indent="-342900" lvl="0" marL="457200" rtl="0">
              <a:spcBef>
                <a:spcPts val="0"/>
              </a:spcBef>
              <a:spcAft>
                <a:spcPts val="0"/>
              </a:spcAft>
              <a:buClr>
                <a:schemeClr val="dk2"/>
              </a:buClr>
              <a:buSzPts val="1800"/>
              <a:buFont typeface="Trebuchet MS"/>
              <a:buChar char="●"/>
            </a:pPr>
            <a:r>
              <a:rPr lang="en" sz="1800">
                <a:solidFill>
                  <a:schemeClr val="dk2"/>
                </a:solidFill>
                <a:latin typeface="Trebuchet MS"/>
                <a:ea typeface="Trebuchet MS"/>
                <a:cs typeface="Trebuchet MS"/>
                <a:sym typeface="Trebuchet MS"/>
              </a:rPr>
              <a:t>Tests provide concrete examples of what it means for the emerging software to meet the requirements</a:t>
            </a:r>
            <a:endParaRPr sz="1800">
              <a:solidFill>
                <a:schemeClr val="dk2"/>
              </a:solidFill>
              <a:latin typeface="Trebuchet MS"/>
              <a:ea typeface="Trebuchet MS"/>
              <a:cs typeface="Trebuchet MS"/>
              <a:sym typeface="Trebuchet MS"/>
            </a:endParaRPr>
          </a:p>
          <a:p>
            <a:pPr indent="-342900" lvl="0" marL="457200" rtl="0">
              <a:spcBef>
                <a:spcPts val="0"/>
              </a:spcBef>
              <a:spcAft>
                <a:spcPts val="0"/>
              </a:spcAft>
              <a:buClr>
                <a:schemeClr val="dk2"/>
              </a:buClr>
              <a:buSzPts val="1800"/>
              <a:buFont typeface="Trebuchet MS"/>
              <a:buChar char="●"/>
            </a:pPr>
            <a:r>
              <a:rPr lang="en" sz="1800">
                <a:solidFill>
                  <a:schemeClr val="dk2"/>
                </a:solidFill>
                <a:latin typeface="Trebuchet MS"/>
                <a:ea typeface="Trebuchet MS"/>
                <a:cs typeface="Trebuchet MS"/>
                <a:sym typeface="Trebuchet MS"/>
              </a:rPr>
              <a:t>Defining the tests with the requirements, rather than after</a:t>
            </a:r>
            <a:endParaRPr sz="1800">
              <a:solidFill>
                <a:schemeClr val="dk2"/>
              </a:solidFill>
              <a:latin typeface="Trebuchet MS"/>
              <a:ea typeface="Trebuchet MS"/>
              <a:cs typeface="Trebuchet MS"/>
              <a:sym typeface="Trebuchet MS"/>
            </a:endParaRPr>
          </a:p>
          <a:p>
            <a:pPr indent="-342900" lvl="0" marL="457200" rtl="0">
              <a:spcBef>
                <a:spcPts val="0"/>
              </a:spcBef>
              <a:spcAft>
                <a:spcPts val="0"/>
              </a:spcAft>
              <a:buClr>
                <a:schemeClr val="dk2"/>
              </a:buClr>
              <a:buSzPts val="1800"/>
              <a:buFont typeface="Trebuchet MS"/>
              <a:buChar char="●"/>
            </a:pPr>
            <a:r>
              <a:rPr lang="en" sz="1800">
                <a:solidFill>
                  <a:schemeClr val="dk2"/>
                </a:solidFill>
                <a:latin typeface="Trebuchet MS"/>
                <a:ea typeface="Trebuchet MS"/>
                <a:cs typeface="Trebuchet MS"/>
                <a:sym typeface="Trebuchet MS"/>
              </a:rPr>
              <a:t>Using those tests to drive the development effort gives us much clearer “done” criteria and shared focus on the goal</a:t>
            </a:r>
            <a:endParaRPr sz="1800">
              <a:solidFill>
                <a:schemeClr val="dk2"/>
              </a:solidFill>
              <a:latin typeface="Trebuchet MS"/>
              <a:ea typeface="Trebuchet MS"/>
              <a:cs typeface="Trebuchet MS"/>
              <a:sym typeface="Trebuchet MS"/>
            </a:endParaRPr>
          </a:p>
          <a:p>
            <a:pPr indent="-342900" lvl="0" marL="457200" rtl="0">
              <a:spcBef>
                <a:spcPts val="0"/>
              </a:spcBef>
              <a:spcAft>
                <a:spcPts val="0"/>
              </a:spcAft>
              <a:buClr>
                <a:schemeClr val="dk2"/>
              </a:buClr>
              <a:buSzPts val="1800"/>
              <a:buFont typeface="Trebuchet MS"/>
              <a:buChar char="●"/>
            </a:pPr>
            <a:r>
              <a:rPr lang="en" sz="1800">
                <a:solidFill>
                  <a:schemeClr val="dk2"/>
                </a:solidFill>
                <a:latin typeface="Trebuchet MS"/>
                <a:ea typeface="Trebuchet MS"/>
                <a:cs typeface="Trebuchet MS"/>
                <a:sym typeface="Trebuchet MS"/>
              </a:rPr>
              <a:t>Focus is spent on the goal before writing code</a:t>
            </a:r>
            <a:endParaRPr sz="1800">
              <a:solidFill>
                <a:schemeClr val="dk2"/>
              </a:solidFill>
              <a:latin typeface="Trebuchet MS"/>
              <a:ea typeface="Trebuchet MS"/>
              <a:cs typeface="Trebuchet MS"/>
              <a:sym typeface="Trebuchet MS"/>
            </a:endParaRPr>
          </a:p>
          <a:p>
            <a:pPr indent="0" lvl="0" marL="0" rtl="0">
              <a:spcBef>
                <a:spcPts val="0"/>
              </a:spcBef>
              <a:spcAft>
                <a:spcPts val="0"/>
              </a:spcAft>
              <a:buNone/>
            </a:pPr>
            <a:r>
              <a:t/>
            </a:r>
            <a:endParaRPr sz="1800">
              <a:solidFill>
                <a:schemeClr val="dk2"/>
              </a:solidFill>
              <a:latin typeface="Trebuchet MS"/>
              <a:ea typeface="Trebuchet MS"/>
              <a:cs typeface="Trebuchet MS"/>
              <a:sym typeface="Trebuchet MS"/>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4" name="Shape 824"/>
        <p:cNvGrpSpPr/>
        <p:nvPr/>
      </p:nvGrpSpPr>
      <p:grpSpPr>
        <a:xfrm>
          <a:off x="0" y="0"/>
          <a:ext cx="0" cy="0"/>
          <a:chOff x="0" y="0"/>
          <a:chExt cx="0" cy="0"/>
        </a:xfrm>
      </p:grpSpPr>
      <p:sp>
        <p:nvSpPr>
          <p:cNvPr id="825" name="Shape 825"/>
          <p:cNvSpPr txBox="1"/>
          <p:nvPr>
            <p:ph type="title"/>
          </p:nvPr>
        </p:nvSpPr>
        <p:spPr>
          <a:xfrm>
            <a:off x="457200" y="155628"/>
            <a:ext cx="8229600" cy="10446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a:t>Practices: Visual Boards</a:t>
            </a:r>
            <a:endParaRPr/>
          </a:p>
        </p:txBody>
      </p:sp>
      <p:sp>
        <p:nvSpPr>
          <p:cNvPr id="826" name="Shape 826"/>
          <p:cNvSpPr txBox="1"/>
          <p:nvPr/>
        </p:nvSpPr>
        <p:spPr>
          <a:xfrm>
            <a:off x="288025" y="1685138"/>
            <a:ext cx="3343800" cy="2301300"/>
          </a:xfrm>
          <a:prstGeom prst="rect">
            <a:avLst/>
          </a:prstGeom>
          <a:noFill/>
          <a:ln>
            <a:noFill/>
          </a:ln>
        </p:spPr>
        <p:txBody>
          <a:bodyPr anchorCtr="0" anchor="t" bIns="91425" lIns="91425" spcFirstLastPara="1" rIns="91425" wrap="square" tIns="91425">
            <a:noAutofit/>
          </a:bodyPr>
          <a:lstStyle/>
          <a:p>
            <a:pPr indent="-342900" lvl="0" marL="457200" rtl="0">
              <a:spcBef>
                <a:spcPts val="0"/>
              </a:spcBef>
              <a:spcAft>
                <a:spcPts val="0"/>
              </a:spcAft>
              <a:buClr>
                <a:schemeClr val="dk2"/>
              </a:buClr>
              <a:buSzPts val="1800"/>
              <a:buFont typeface="Trebuchet MS"/>
              <a:buChar char="●"/>
            </a:pPr>
            <a:r>
              <a:rPr lang="en" sz="1800">
                <a:solidFill>
                  <a:schemeClr val="dk2"/>
                </a:solidFill>
                <a:latin typeface="Trebuchet MS"/>
                <a:ea typeface="Trebuchet MS"/>
                <a:cs typeface="Trebuchet MS"/>
                <a:sym typeface="Trebuchet MS"/>
              </a:rPr>
              <a:t>Visible to everyone</a:t>
            </a:r>
            <a:endParaRPr sz="1800">
              <a:solidFill>
                <a:schemeClr val="dk2"/>
              </a:solidFill>
              <a:latin typeface="Trebuchet MS"/>
              <a:ea typeface="Trebuchet MS"/>
              <a:cs typeface="Trebuchet MS"/>
              <a:sym typeface="Trebuchet MS"/>
            </a:endParaRPr>
          </a:p>
          <a:p>
            <a:pPr indent="-342900" lvl="0" marL="457200" rtl="0">
              <a:spcBef>
                <a:spcPts val="0"/>
              </a:spcBef>
              <a:spcAft>
                <a:spcPts val="0"/>
              </a:spcAft>
              <a:buClr>
                <a:schemeClr val="dk2"/>
              </a:buClr>
              <a:buSzPts val="1800"/>
              <a:buFont typeface="Trebuchet MS"/>
              <a:buChar char="●"/>
            </a:pPr>
            <a:r>
              <a:rPr lang="en" sz="1800">
                <a:solidFill>
                  <a:schemeClr val="dk2"/>
                </a:solidFill>
                <a:latin typeface="Trebuchet MS"/>
                <a:ea typeface="Trebuchet MS"/>
                <a:cs typeface="Trebuchet MS"/>
                <a:sym typeface="Trebuchet MS"/>
              </a:rPr>
              <a:t>Easy to track progress</a:t>
            </a:r>
            <a:endParaRPr sz="1800">
              <a:solidFill>
                <a:schemeClr val="dk2"/>
              </a:solidFill>
              <a:latin typeface="Trebuchet MS"/>
              <a:ea typeface="Trebuchet MS"/>
              <a:cs typeface="Trebuchet MS"/>
              <a:sym typeface="Trebuchet MS"/>
            </a:endParaRPr>
          </a:p>
          <a:p>
            <a:pPr indent="-342900" lvl="0" marL="457200" rtl="0">
              <a:spcBef>
                <a:spcPts val="0"/>
              </a:spcBef>
              <a:spcAft>
                <a:spcPts val="0"/>
              </a:spcAft>
              <a:buClr>
                <a:schemeClr val="dk2"/>
              </a:buClr>
              <a:buSzPts val="1800"/>
              <a:buFont typeface="Trebuchet MS"/>
              <a:buChar char="●"/>
            </a:pPr>
            <a:r>
              <a:rPr lang="en" sz="1800">
                <a:solidFill>
                  <a:schemeClr val="dk2"/>
                </a:solidFill>
                <a:latin typeface="Trebuchet MS"/>
                <a:ea typeface="Trebuchet MS"/>
                <a:cs typeface="Trebuchet MS"/>
                <a:sym typeface="Trebuchet MS"/>
              </a:rPr>
              <a:t>Sense of progression</a:t>
            </a:r>
            <a:endParaRPr sz="1800">
              <a:solidFill>
                <a:schemeClr val="dk2"/>
              </a:solidFill>
              <a:latin typeface="Trebuchet MS"/>
              <a:ea typeface="Trebuchet MS"/>
              <a:cs typeface="Trebuchet MS"/>
              <a:sym typeface="Trebuchet MS"/>
            </a:endParaRPr>
          </a:p>
          <a:p>
            <a:pPr indent="-342900" lvl="0" marL="457200" rtl="0">
              <a:spcBef>
                <a:spcPts val="0"/>
              </a:spcBef>
              <a:spcAft>
                <a:spcPts val="0"/>
              </a:spcAft>
              <a:buClr>
                <a:schemeClr val="dk2"/>
              </a:buClr>
              <a:buSzPts val="1800"/>
              <a:buFont typeface="Trebuchet MS"/>
              <a:buChar char="●"/>
            </a:pPr>
            <a:r>
              <a:rPr lang="en" sz="1800">
                <a:solidFill>
                  <a:schemeClr val="dk2"/>
                </a:solidFill>
                <a:latin typeface="Trebuchet MS"/>
                <a:ea typeface="Trebuchet MS"/>
                <a:cs typeface="Trebuchet MS"/>
                <a:sym typeface="Trebuchet MS"/>
              </a:rPr>
              <a:t>Clearly see blockers</a:t>
            </a:r>
            <a:endParaRPr sz="1800">
              <a:solidFill>
                <a:schemeClr val="dk2"/>
              </a:solidFill>
              <a:latin typeface="Trebuchet MS"/>
              <a:ea typeface="Trebuchet MS"/>
              <a:cs typeface="Trebuchet MS"/>
              <a:sym typeface="Trebuchet MS"/>
            </a:endParaRPr>
          </a:p>
          <a:p>
            <a:pPr indent="-342900" lvl="0" marL="457200" rtl="0">
              <a:spcBef>
                <a:spcPts val="0"/>
              </a:spcBef>
              <a:spcAft>
                <a:spcPts val="0"/>
              </a:spcAft>
              <a:buClr>
                <a:schemeClr val="dk2"/>
              </a:buClr>
              <a:buSzPts val="1800"/>
              <a:buFont typeface="Trebuchet MS"/>
              <a:buChar char="●"/>
            </a:pPr>
            <a:r>
              <a:rPr lang="en" sz="1800">
                <a:solidFill>
                  <a:schemeClr val="dk2"/>
                </a:solidFill>
                <a:latin typeface="Trebuchet MS"/>
                <a:ea typeface="Trebuchet MS"/>
                <a:cs typeface="Trebuchet MS"/>
                <a:sym typeface="Trebuchet MS"/>
              </a:rPr>
              <a:t>Updated by team, not PM</a:t>
            </a:r>
            <a:endParaRPr sz="1800">
              <a:solidFill>
                <a:schemeClr val="dk2"/>
              </a:solidFill>
              <a:latin typeface="Trebuchet MS"/>
              <a:ea typeface="Trebuchet MS"/>
              <a:cs typeface="Trebuchet MS"/>
              <a:sym typeface="Trebuchet MS"/>
            </a:endParaRPr>
          </a:p>
          <a:p>
            <a:pPr indent="-342900" lvl="0" marL="457200" rtl="0">
              <a:spcBef>
                <a:spcPts val="0"/>
              </a:spcBef>
              <a:spcAft>
                <a:spcPts val="0"/>
              </a:spcAft>
              <a:buClr>
                <a:schemeClr val="dk2"/>
              </a:buClr>
              <a:buSzPts val="1800"/>
              <a:buFont typeface="Trebuchet MS"/>
              <a:buChar char="●"/>
            </a:pPr>
            <a:r>
              <a:rPr lang="en" sz="1800">
                <a:solidFill>
                  <a:schemeClr val="dk2"/>
                </a:solidFill>
                <a:latin typeface="Trebuchet MS"/>
                <a:ea typeface="Trebuchet MS"/>
                <a:cs typeface="Trebuchet MS"/>
                <a:sym typeface="Trebuchet MS"/>
              </a:rPr>
              <a:t>Should be physical</a:t>
            </a:r>
            <a:endParaRPr sz="1800">
              <a:solidFill>
                <a:schemeClr val="dk2"/>
              </a:solidFill>
              <a:latin typeface="Trebuchet MS"/>
              <a:ea typeface="Trebuchet MS"/>
              <a:cs typeface="Trebuchet MS"/>
              <a:sym typeface="Trebuchet MS"/>
            </a:endParaRPr>
          </a:p>
          <a:p>
            <a:pPr indent="-342900" lvl="0" marL="457200" rtl="0">
              <a:spcBef>
                <a:spcPts val="0"/>
              </a:spcBef>
              <a:spcAft>
                <a:spcPts val="0"/>
              </a:spcAft>
              <a:buClr>
                <a:schemeClr val="dk2"/>
              </a:buClr>
              <a:buSzPts val="1800"/>
              <a:buFont typeface="Trebuchet MS"/>
              <a:buChar char="●"/>
            </a:pPr>
            <a:r>
              <a:rPr lang="en" sz="1800">
                <a:solidFill>
                  <a:schemeClr val="dk2"/>
                </a:solidFill>
                <a:latin typeface="Trebuchet MS"/>
                <a:ea typeface="Trebuchet MS"/>
                <a:cs typeface="Trebuchet MS"/>
                <a:sym typeface="Trebuchet MS"/>
              </a:rPr>
              <a:t>Can be online (JIRA, etc)</a:t>
            </a:r>
            <a:endParaRPr sz="1800">
              <a:solidFill>
                <a:schemeClr val="dk2"/>
              </a:solidFill>
              <a:latin typeface="Trebuchet MS"/>
              <a:ea typeface="Trebuchet MS"/>
              <a:cs typeface="Trebuchet MS"/>
              <a:sym typeface="Trebuchet MS"/>
            </a:endParaRPr>
          </a:p>
        </p:txBody>
      </p:sp>
      <p:pic>
        <p:nvPicPr>
          <p:cNvPr descr="Simple-kanban-board-.jpg" id="827" name="Shape 827"/>
          <p:cNvPicPr preferRelativeResize="0"/>
          <p:nvPr/>
        </p:nvPicPr>
        <p:blipFill>
          <a:blip r:embed="rId3">
            <a:alphaModFix/>
          </a:blip>
          <a:stretch>
            <a:fillRect/>
          </a:stretch>
        </p:blipFill>
        <p:spPr>
          <a:xfrm>
            <a:off x="3631825" y="1278525"/>
            <a:ext cx="5224149" cy="3114525"/>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1" name="Shape 831"/>
        <p:cNvGrpSpPr/>
        <p:nvPr/>
      </p:nvGrpSpPr>
      <p:grpSpPr>
        <a:xfrm>
          <a:off x="0" y="0"/>
          <a:ext cx="0" cy="0"/>
          <a:chOff x="0" y="0"/>
          <a:chExt cx="0" cy="0"/>
        </a:xfrm>
      </p:grpSpPr>
      <p:pic>
        <p:nvPicPr>
          <p:cNvPr descr="scrum.jpg" id="832" name="Shape 832"/>
          <p:cNvPicPr preferRelativeResize="0"/>
          <p:nvPr/>
        </p:nvPicPr>
        <p:blipFill>
          <a:blip r:embed="rId3">
            <a:alphaModFix/>
          </a:blip>
          <a:stretch>
            <a:fillRect/>
          </a:stretch>
        </p:blipFill>
        <p:spPr>
          <a:xfrm rot="917998">
            <a:off x="4652248" y="1484374"/>
            <a:ext cx="4507171" cy="2635397"/>
          </a:xfrm>
          <a:prstGeom prst="rect">
            <a:avLst/>
          </a:prstGeom>
          <a:noFill/>
          <a:ln>
            <a:noFill/>
          </a:ln>
        </p:spPr>
      </p:pic>
      <p:sp>
        <p:nvSpPr>
          <p:cNvPr id="833" name="Shape 833"/>
          <p:cNvSpPr txBox="1"/>
          <p:nvPr>
            <p:ph type="title"/>
          </p:nvPr>
        </p:nvSpPr>
        <p:spPr>
          <a:xfrm>
            <a:off x="457200" y="155628"/>
            <a:ext cx="8229600" cy="10446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a:t>Practices: Daily Scrum</a:t>
            </a:r>
            <a:endParaRPr/>
          </a:p>
        </p:txBody>
      </p:sp>
      <p:sp>
        <p:nvSpPr>
          <p:cNvPr id="834" name="Shape 834"/>
          <p:cNvSpPr txBox="1"/>
          <p:nvPr/>
        </p:nvSpPr>
        <p:spPr>
          <a:xfrm>
            <a:off x="457200" y="1278525"/>
            <a:ext cx="3644100" cy="3630300"/>
          </a:xfrm>
          <a:prstGeom prst="rect">
            <a:avLst/>
          </a:prstGeom>
          <a:noFill/>
          <a:ln>
            <a:noFill/>
          </a:ln>
        </p:spPr>
        <p:txBody>
          <a:bodyPr anchorCtr="0" anchor="t" bIns="91425" lIns="91425" spcFirstLastPara="1" rIns="91425" wrap="square" tIns="91425">
            <a:noAutofit/>
          </a:bodyPr>
          <a:lstStyle/>
          <a:p>
            <a:pPr indent="-342900" lvl="0" marL="457200" rtl="0">
              <a:spcBef>
                <a:spcPts val="0"/>
              </a:spcBef>
              <a:spcAft>
                <a:spcPts val="0"/>
              </a:spcAft>
              <a:buClr>
                <a:schemeClr val="dk2"/>
              </a:buClr>
              <a:buSzPts val="1800"/>
              <a:buFont typeface="Trebuchet MS"/>
              <a:buChar char="●"/>
            </a:pPr>
            <a:r>
              <a:rPr lang="en" sz="1800">
                <a:solidFill>
                  <a:schemeClr val="dk2"/>
                </a:solidFill>
                <a:latin typeface="Trebuchet MS"/>
                <a:ea typeface="Trebuchet MS"/>
                <a:cs typeface="Trebuchet MS"/>
                <a:sym typeface="Trebuchet MS"/>
              </a:rPr>
              <a:t>Daily standup/sync meeting</a:t>
            </a:r>
            <a:endParaRPr sz="1800">
              <a:solidFill>
                <a:schemeClr val="dk2"/>
              </a:solidFill>
              <a:latin typeface="Trebuchet MS"/>
              <a:ea typeface="Trebuchet MS"/>
              <a:cs typeface="Trebuchet MS"/>
              <a:sym typeface="Trebuchet MS"/>
            </a:endParaRPr>
          </a:p>
          <a:p>
            <a:pPr indent="-342900" lvl="0" marL="457200" rtl="0">
              <a:spcBef>
                <a:spcPts val="0"/>
              </a:spcBef>
              <a:spcAft>
                <a:spcPts val="0"/>
              </a:spcAft>
              <a:buClr>
                <a:schemeClr val="dk2"/>
              </a:buClr>
              <a:buSzPts val="1800"/>
              <a:buFont typeface="Trebuchet MS"/>
              <a:buChar char="●"/>
            </a:pPr>
            <a:r>
              <a:rPr lang="en" sz="1800">
                <a:solidFill>
                  <a:schemeClr val="dk2"/>
                </a:solidFill>
                <a:latin typeface="Trebuchet MS"/>
                <a:ea typeface="Trebuchet MS"/>
                <a:cs typeface="Trebuchet MS"/>
                <a:sym typeface="Trebuchet MS"/>
              </a:rPr>
              <a:t>Team updates each other on progress</a:t>
            </a:r>
            <a:endParaRPr sz="1800">
              <a:solidFill>
                <a:schemeClr val="dk2"/>
              </a:solidFill>
              <a:latin typeface="Trebuchet MS"/>
              <a:ea typeface="Trebuchet MS"/>
              <a:cs typeface="Trebuchet MS"/>
              <a:sym typeface="Trebuchet MS"/>
            </a:endParaRPr>
          </a:p>
          <a:p>
            <a:pPr indent="-342900" lvl="0" marL="457200" rtl="0">
              <a:spcBef>
                <a:spcPts val="0"/>
              </a:spcBef>
              <a:spcAft>
                <a:spcPts val="0"/>
              </a:spcAft>
              <a:buClr>
                <a:schemeClr val="dk2"/>
              </a:buClr>
              <a:buSzPts val="1800"/>
              <a:buFont typeface="Trebuchet MS"/>
              <a:buChar char="●"/>
            </a:pPr>
            <a:r>
              <a:rPr lang="en" sz="1800">
                <a:solidFill>
                  <a:schemeClr val="dk2"/>
                </a:solidFill>
                <a:latin typeface="Trebuchet MS"/>
                <a:ea typeface="Trebuchet MS"/>
                <a:cs typeface="Trebuchet MS"/>
                <a:sym typeface="Trebuchet MS"/>
              </a:rPr>
              <a:t>Daily planning session</a:t>
            </a:r>
            <a:endParaRPr sz="1800">
              <a:solidFill>
                <a:schemeClr val="dk2"/>
              </a:solidFill>
              <a:latin typeface="Trebuchet MS"/>
              <a:ea typeface="Trebuchet MS"/>
              <a:cs typeface="Trebuchet MS"/>
              <a:sym typeface="Trebuchet MS"/>
            </a:endParaRPr>
          </a:p>
          <a:p>
            <a:pPr indent="-342900" lvl="0" marL="457200" rtl="0">
              <a:spcBef>
                <a:spcPts val="0"/>
              </a:spcBef>
              <a:spcAft>
                <a:spcPts val="0"/>
              </a:spcAft>
              <a:buClr>
                <a:schemeClr val="dk2"/>
              </a:buClr>
              <a:buSzPts val="1800"/>
              <a:buFont typeface="Trebuchet MS"/>
              <a:buChar char="●"/>
            </a:pPr>
            <a:r>
              <a:rPr lang="en" sz="1800">
                <a:solidFill>
                  <a:schemeClr val="dk2"/>
                </a:solidFill>
                <a:latin typeface="Trebuchet MS"/>
                <a:ea typeface="Trebuchet MS"/>
                <a:cs typeface="Trebuchet MS"/>
                <a:sym typeface="Trebuchet MS"/>
              </a:rPr>
              <a:t>Timeboxed to 15 mins</a:t>
            </a:r>
            <a:endParaRPr sz="1800">
              <a:solidFill>
                <a:schemeClr val="dk2"/>
              </a:solidFill>
              <a:latin typeface="Trebuchet MS"/>
              <a:ea typeface="Trebuchet MS"/>
              <a:cs typeface="Trebuchet MS"/>
              <a:sym typeface="Trebuchet MS"/>
            </a:endParaRPr>
          </a:p>
          <a:p>
            <a:pPr indent="-342900" lvl="0" marL="457200" rtl="0">
              <a:spcBef>
                <a:spcPts val="0"/>
              </a:spcBef>
              <a:spcAft>
                <a:spcPts val="0"/>
              </a:spcAft>
              <a:buClr>
                <a:schemeClr val="dk2"/>
              </a:buClr>
              <a:buSzPts val="1800"/>
              <a:buFont typeface="Trebuchet MS"/>
              <a:buChar char="●"/>
            </a:pPr>
            <a:r>
              <a:rPr lang="en" sz="1800">
                <a:solidFill>
                  <a:schemeClr val="dk2"/>
                </a:solidFill>
                <a:latin typeface="Trebuchet MS"/>
                <a:ea typeface="Trebuchet MS"/>
                <a:cs typeface="Trebuchet MS"/>
                <a:sym typeface="Trebuchet MS"/>
              </a:rPr>
              <a:t>Each member updates what they did yesterday, what they are doing today and if they have any blockers</a:t>
            </a:r>
            <a:endParaRPr sz="1800">
              <a:solidFill>
                <a:schemeClr val="dk2"/>
              </a:solidFill>
              <a:latin typeface="Trebuchet MS"/>
              <a:ea typeface="Trebuchet MS"/>
              <a:cs typeface="Trebuchet MS"/>
              <a:sym typeface="Trebuchet MS"/>
            </a:endParaRPr>
          </a:p>
          <a:p>
            <a:pPr indent="-342900" lvl="0" marL="457200" rtl="0">
              <a:spcBef>
                <a:spcPts val="0"/>
              </a:spcBef>
              <a:spcAft>
                <a:spcPts val="0"/>
              </a:spcAft>
              <a:buClr>
                <a:schemeClr val="dk2"/>
              </a:buClr>
              <a:buSzPts val="1800"/>
              <a:buFont typeface="Trebuchet MS"/>
              <a:buChar char="●"/>
            </a:pPr>
            <a:r>
              <a:rPr lang="en" sz="1800">
                <a:solidFill>
                  <a:schemeClr val="dk2"/>
                </a:solidFill>
                <a:latin typeface="Trebuchet MS"/>
                <a:ea typeface="Trebuchet MS"/>
                <a:cs typeface="Trebuchet MS"/>
                <a:sym typeface="Trebuchet MS"/>
              </a:rPr>
              <a:t>Updates are not aimed at PM</a:t>
            </a:r>
            <a:endParaRPr sz="1800">
              <a:solidFill>
                <a:schemeClr val="dk2"/>
              </a:solidFill>
              <a:latin typeface="Trebuchet MS"/>
              <a:ea typeface="Trebuchet MS"/>
              <a:cs typeface="Trebuchet MS"/>
              <a:sym typeface="Trebuchet MS"/>
            </a:endParaRPr>
          </a:p>
          <a:p>
            <a:pPr indent="-342900" lvl="0" marL="457200" rtl="0">
              <a:spcBef>
                <a:spcPts val="0"/>
              </a:spcBef>
              <a:spcAft>
                <a:spcPts val="0"/>
              </a:spcAft>
              <a:buClr>
                <a:schemeClr val="dk2"/>
              </a:buClr>
              <a:buSzPts val="1800"/>
              <a:buFont typeface="Trebuchet MS"/>
              <a:buChar char="●"/>
            </a:pPr>
            <a:r>
              <a:rPr lang="en" sz="1800">
                <a:solidFill>
                  <a:schemeClr val="dk2"/>
                </a:solidFill>
                <a:latin typeface="Trebuchet MS"/>
                <a:ea typeface="Trebuchet MS"/>
                <a:cs typeface="Trebuchet MS"/>
                <a:sym typeface="Trebuchet MS"/>
              </a:rPr>
              <a:t>Helps team identify if they are on track</a:t>
            </a:r>
            <a:endParaRPr sz="1800">
              <a:solidFill>
                <a:schemeClr val="dk2"/>
              </a:solidFill>
              <a:latin typeface="Trebuchet MS"/>
              <a:ea typeface="Trebuchet MS"/>
              <a:cs typeface="Trebuchet MS"/>
              <a:sym typeface="Trebuchet MS"/>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8" name="Shape 838"/>
        <p:cNvGrpSpPr/>
        <p:nvPr/>
      </p:nvGrpSpPr>
      <p:grpSpPr>
        <a:xfrm>
          <a:off x="0" y="0"/>
          <a:ext cx="0" cy="0"/>
          <a:chOff x="0" y="0"/>
          <a:chExt cx="0" cy="0"/>
        </a:xfrm>
      </p:grpSpPr>
      <p:sp>
        <p:nvSpPr>
          <p:cNvPr id="839" name="Shape 839"/>
          <p:cNvSpPr txBox="1"/>
          <p:nvPr>
            <p:ph type="title"/>
          </p:nvPr>
        </p:nvSpPr>
        <p:spPr>
          <a:xfrm>
            <a:off x="457200" y="155628"/>
            <a:ext cx="8229600" cy="10446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sz="4000"/>
              <a:t>Practices: Show &amp; Tell (Demo)</a:t>
            </a:r>
            <a:endParaRPr sz="4000"/>
          </a:p>
        </p:txBody>
      </p:sp>
      <p:sp>
        <p:nvSpPr>
          <p:cNvPr id="840" name="Shape 840"/>
          <p:cNvSpPr txBox="1"/>
          <p:nvPr>
            <p:ph idx="1" type="body"/>
          </p:nvPr>
        </p:nvSpPr>
        <p:spPr>
          <a:xfrm>
            <a:off x="457200" y="1297780"/>
            <a:ext cx="8229600" cy="3627900"/>
          </a:xfrm>
          <a:prstGeom prst="rect">
            <a:avLst/>
          </a:prstGeom>
        </p:spPr>
        <p:txBody>
          <a:bodyPr anchorCtr="0" anchor="t" bIns="91425" lIns="91425" spcFirstLastPara="1" rIns="91425" wrap="square" tIns="91425">
            <a:noAutofit/>
          </a:bodyPr>
          <a:lstStyle/>
          <a:p>
            <a:pPr indent="-381000" lvl="0" marL="457200">
              <a:spcBef>
                <a:spcPts val="0"/>
              </a:spcBef>
              <a:spcAft>
                <a:spcPts val="0"/>
              </a:spcAft>
              <a:buClr>
                <a:schemeClr val="dk2"/>
              </a:buClr>
              <a:buSzPts val="2400"/>
              <a:buFont typeface="Trebuchet MS"/>
              <a:buChar char="●"/>
            </a:pPr>
            <a:r>
              <a:rPr lang="en" sz="2400"/>
              <a:t>Project Team demonstrate features</a:t>
            </a:r>
            <a:endParaRPr sz="2400"/>
          </a:p>
          <a:p>
            <a:pPr indent="0" lvl="0" marL="0">
              <a:spcBef>
                <a:spcPts val="0"/>
              </a:spcBef>
              <a:spcAft>
                <a:spcPts val="0"/>
              </a:spcAft>
              <a:buClr>
                <a:schemeClr val="dk1"/>
              </a:buClr>
              <a:buSzPts val="1100"/>
              <a:buFont typeface="Arial"/>
              <a:buNone/>
            </a:pPr>
            <a:r>
              <a:t/>
            </a:r>
            <a:endParaRPr sz="2400"/>
          </a:p>
          <a:p>
            <a:pPr indent="-381000" lvl="0" marL="457200">
              <a:spcBef>
                <a:spcPts val="0"/>
              </a:spcBef>
              <a:spcAft>
                <a:spcPts val="0"/>
              </a:spcAft>
              <a:buClr>
                <a:schemeClr val="dk2"/>
              </a:buClr>
              <a:buSzPts val="2400"/>
              <a:buFont typeface="Trebuchet MS"/>
              <a:buChar char="●"/>
            </a:pPr>
            <a:r>
              <a:rPr lang="en" sz="2400"/>
              <a:t>Demo is based on acceptance criteria</a:t>
            </a:r>
            <a:endParaRPr sz="2400"/>
          </a:p>
          <a:p>
            <a:pPr indent="0" lvl="0" marL="0">
              <a:spcBef>
                <a:spcPts val="0"/>
              </a:spcBef>
              <a:spcAft>
                <a:spcPts val="0"/>
              </a:spcAft>
              <a:buClr>
                <a:schemeClr val="dk1"/>
              </a:buClr>
              <a:buSzPts val="1100"/>
              <a:buFont typeface="Arial"/>
              <a:buNone/>
            </a:pPr>
            <a:r>
              <a:t/>
            </a:r>
            <a:endParaRPr sz="2400"/>
          </a:p>
          <a:p>
            <a:pPr indent="-381000" lvl="0" marL="457200">
              <a:spcBef>
                <a:spcPts val="0"/>
              </a:spcBef>
              <a:spcAft>
                <a:spcPts val="0"/>
              </a:spcAft>
              <a:buClr>
                <a:schemeClr val="dk2"/>
              </a:buClr>
              <a:buSzPts val="2400"/>
              <a:buFont typeface="Trebuchet MS"/>
              <a:buChar char="●"/>
            </a:pPr>
            <a:r>
              <a:rPr lang="en" sz="2400"/>
              <a:t>Demonstrating that "done is done"</a:t>
            </a:r>
            <a:endParaRPr sz="2400"/>
          </a:p>
          <a:p>
            <a:pPr indent="0" lvl="0" marL="0">
              <a:spcBef>
                <a:spcPts val="0"/>
              </a:spcBef>
              <a:spcAft>
                <a:spcPts val="0"/>
              </a:spcAft>
              <a:buClr>
                <a:schemeClr val="dk1"/>
              </a:buClr>
              <a:buSzPts val="1100"/>
              <a:buFont typeface="Arial"/>
              <a:buNone/>
            </a:pPr>
            <a:r>
              <a:t/>
            </a:r>
            <a:endParaRPr sz="2400"/>
          </a:p>
          <a:p>
            <a:pPr indent="-381000" lvl="0" marL="457200">
              <a:spcBef>
                <a:spcPts val="0"/>
              </a:spcBef>
              <a:spcAft>
                <a:spcPts val="0"/>
              </a:spcAft>
              <a:buClr>
                <a:schemeClr val="dk2"/>
              </a:buClr>
              <a:buSzPts val="2400"/>
              <a:buFont typeface="Trebuchet MS"/>
              <a:buChar char="●"/>
            </a:pPr>
            <a:r>
              <a:rPr lang="en" sz="2400"/>
              <a:t>Replaces traditional handover for UAT</a:t>
            </a:r>
            <a:endParaRPr sz="2400"/>
          </a:p>
          <a:p>
            <a:pPr indent="0" lvl="0" marL="0">
              <a:spcBef>
                <a:spcPts val="0"/>
              </a:spcBef>
              <a:spcAft>
                <a:spcPts val="0"/>
              </a:spcAft>
              <a:buClr>
                <a:schemeClr val="dk1"/>
              </a:buClr>
              <a:buSzPts val="1100"/>
              <a:buFont typeface="Arial"/>
              <a:buNone/>
            </a:pPr>
            <a:r>
              <a:t/>
            </a:r>
            <a:endParaRPr sz="2400"/>
          </a:p>
          <a:p>
            <a:pPr indent="-381000" lvl="0" marL="457200" rtl="0">
              <a:spcBef>
                <a:spcPts val="0"/>
              </a:spcBef>
              <a:spcAft>
                <a:spcPts val="0"/>
              </a:spcAft>
              <a:buClr>
                <a:schemeClr val="dk2"/>
              </a:buClr>
              <a:buSzPts val="2400"/>
              <a:buFont typeface="Trebuchet MS"/>
              <a:buChar char="●"/>
            </a:pPr>
            <a:r>
              <a:rPr lang="en" sz="2400"/>
              <a:t>All committed work will be delivered</a:t>
            </a:r>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4" name="Shape 844"/>
        <p:cNvGrpSpPr/>
        <p:nvPr/>
      </p:nvGrpSpPr>
      <p:grpSpPr>
        <a:xfrm>
          <a:off x="0" y="0"/>
          <a:ext cx="0" cy="0"/>
          <a:chOff x="0" y="0"/>
          <a:chExt cx="0" cy="0"/>
        </a:xfrm>
      </p:grpSpPr>
      <p:sp>
        <p:nvSpPr>
          <p:cNvPr id="845" name="Shape 845"/>
          <p:cNvSpPr txBox="1"/>
          <p:nvPr>
            <p:ph type="title"/>
          </p:nvPr>
        </p:nvSpPr>
        <p:spPr>
          <a:xfrm>
            <a:off x="457200" y="155628"/>
            <a:ext cx="8229600" cy="10446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sz="3600"/>
              <a:t>Practices: Review (Retrospective)</a:t>
            </a:r>
            <a:endParaRPr sz="3600"/>
          </a:p>
        </p:txBody>
      </p:sp>
      <p:sp>
        <p:nvSpPr>
          <p:cNvPr id="846" name="Shape 846"/>
          <p:cNvSpPr txBox="1"/>
          <p:nvPr>
            <p:ph idx="1" type="body"/>
          </p:nvPr>
        </p:nvSpPr>
        <p:spPr>
          <a:xfrm>
            <a:off x="457200" y="1297780"/>
            <a:ext cx="8229600" cy="3627900"/>
          </a:xfrm>
          <a:prstGeom prst="rect">
            <a:avLst/>
          </a:prstGeom>
        </p:spPr>
        <p:txBody>
          <a:bodyPr anchorCtr="0" anchor="t" bIns="91425" lIns="91425" spcFirstLastPara="1" rIns="91425" wrap="square" tIns="91425">
            <a:noAutofit/>
          </a:bodyPr>
          <a:lstStyle/>
          <a:p>
            <a:pPr indent="-381000" lvl="0" marL="457200">
              <a:lnSpc>
                <a:spcPct val="115000"/>
              </a:lnSpc>
              <a:spcBef>
                <a:spcPts val="0"/>
              </a:spcBef>
              <a:spcAft>
                <a:spcPts val="0"/>
              </a:spcAft>
              <a:buClr>
                <a:schemeClr val="dk2"/>
              </a:buClr>
              <a:buSzPts val="2400"/>
              <a:buFont typeface="Trebuchet MS"/>
              <a:buChar char="●"/>
            </a:pPr>
            <a:r>
              <a:rPr lang="en" sz="2400"/>
              <a:t>Vital for continuous improvement</a:t>
            </a:r>
            <a:endParaRPr sz="2400"/>
          </a:p>
          <a:p>
            <a:pPr indent="-381000" lvl="0" marL="457200">
              <a:lnSpc>
                <a:spcPct val="115000"/>
              </a:lnSpc>
              <a:spcBef>
                <a:spcPts val="0"/>
              </a:spcBef>
              <a:spcAft>
                <a:spcPts val="0"/>
              </a:spcAft>
              <a:buClr>
                <a:schemeClr val="dk2"/>
              </a:buClr>
              <a:buSzPts val="2400"/>
              <a:buFont typeface="Trebuchet MS"/>
              <a:buChar char="●"/>
            </a:pPr>
            <a:r>
              <a:rPr lang="en" sz="2400"/>
              <a:t>Three key questions:</a:t>
            </a:r>
            <a:endParaRPr sz="2400"/>
          </a:p>
          <a:p>
            <a:pPr indent="-381000" lvl="1" marL="914400">
              <a:lnSpc>
                <a:spcPct val="115000"/>
              </a:lnSpc>
              <a:spcBef>
                <a:spcPts val="0"/>
              </a:spcBef>
              <a:spcAft>
                <a:spcPts val="0"/>
              </a:spcAft>
              <a:buClr>
                <a:schemeClr val="dk2"/>
              </a:buClr>
              <a:buSzPts val="2400"/>
              <a:buFont typeface="Trebuchet MS"/>
              <a:buChar char="○"/>
            </a:pPr>
            <a:r>
              <a:rPr lang="en"/>
              <a:t>What went well?</a:t>
            </a:r>
            <a:endParaRPr/>
          </a:p>
          <a:p>
            <a:pPr indent="-381000" lvl="1" marL="914400">
              <a:lnSpc>
                <a:spcPct val="115000"/>
              </a:lnSpc>
              <a:spcBef>
                <a:spcPts val="0"/>
              </a:spcBef>
              <a:spcAft>
                <a:spcPts val="0"/>
              </a:spcAft>
              <a:buClr>
                <a:schemeClr val="dk2"/>
              </a:buClr>
              <a:buSzPts val="2400"/>
              <a:buFont typeface="Trebuchet MS"/>
              <a:buChar char="○"/>
            </a:pPr>
            <a:r>
              <a:rPr lang="en"/>
              <a:t>What didn't go so well?</a:t>
            </a:r>
            <a:endParaRPr/>
          </a:p>
          <a:p>
            <a:pPr indent="-381000" lvl="1" marL="914400">
              <a:lnSpc>
                <a:spcPct val="115000"/>
              </a:lnSpc>
              <a:spcBef>
                <a:spcPts val="0"/>
              </a:spcBef>
              <a:spcAft>
                <a:spcPts val="0"/>
              </a:spcAft>
              <a:buClr>
                <a:schemeClr val="dk2"/>
              </a:buClr>
              <a:buSzPts val="2400"/>
              <a:buFont typeface="Trebuchet MS"/>
              <a:buChar char="○"/>
            </a:pPr>
            <a:r>
              <a:rPr lang="en"/>
              <a:t>What can we do differently next time?</a:t>
            </a:r>
            <a:endParaRPr/>
          </a:p>
          <a:p>
            <a:pPr indent="-381000" lvl="0" marL="457200">
              <a:lnSpc>
                <a:spcPct val="115000"/>
              </a:lnSpc>
              <a:spcBef>
                <a:spcPts val="0"/>
              </a:spcBef>
              <a:spcAft>
                <a:spcPts val="0"/>
              </a:spcAft>
              <a:buClr>
                <a:schemeClr val="dk2"/>
              </a:buClr>
              <a:buSzPts val="2400"/>
              <a:buFont typeface="Trebuchet MS"/>
              <a:buChar char="●"/>
            </a:pPr>
            <a:r>
              <a:rPr lang="en" sz="2400"/>
              <a:t>Chance to directly affect the current project</a:t>
            </a:r>
            <a:endParaRPr sz="2400"/>
          </a:p>
          <a:p>
            <a:pPr indent="-381000" lvl="0" marL="457200">
              <a:lnSpc>
                <a:spcPct val="115000"/>
              </a:lnSpc>
              <a:spcBef>
                <a:spcPts val="0"/>
              </a:spcBef>
              <a:spcAft>
                <a:spcPts val="0"/>
              </a:spcAft>
              <a:buClr>
                <a:schemeClr val="dk2"/>
              </a:buClr>
              <a:buSzPts val="2400"/>
              <a:buFont typeface="Trebuchet MS"/>
              <a:buChar char="●"/>
            </a:pPr>
            <a:r>
              <a:rPr lang="en" sz="2400"/>
              <a:t>Open to client and project teams</a:t>
            </a:r>
            <a:endParaRPr sz="2400"/>
          </a:p>
          <a:p>
            <a:pPr indent="-381000" lvl="0" marL="457200" rtl="0">
              <a:lnSpc>
                <a:spcPct val="115000"/>
              </a:lnSpc>
              <a:spcBef>
                <a:spcPts val="0"/>
              </a:spcBef>
              <a:spcAft>
                <a:spcPts val="0"/>
              </a:spcAft>
              <a:buClr>
                <a:schemeClr val="dk2"/>
              </a:buClr>
              <a:buSzPts val="2400"/>
              <a:buFont typeface="Trebuchet MS"/>
              <a:buChar char="●"/>
            </a:pPr>
            <a:r>
              <a:rPr lang="en" sz="2400"/>
              <a:t>Use “5 Why’s” for Root Cause Analysis</a:t>
            </a:r>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0" name="Shape 850"/>
        <p:cNvGrpSpPr/>
        <p:nvPr/>
      </p:nvGrpSpPr>
      <p:grpSpPr>
        <a:xfrm>
          <a:off x="0" y="0"/>
          <a:ext cx="0" cy="0"/>
          <a:chOff x="0" y="0"/>
          <a:chExt cx="0" cy="0"/>
        </a:xfrm>
      </p:grpSpPr>
      <p:sp>
        <p:nvSpPr>
          <p:cNvPr id="851" name="Shape 851"/>
          <p:cNvSpPr/>
          <p:nvPr/>
        </p:nvSpPr>
        <p:spPr>
          <a:xfrm>
            <a:off x="1722650" y="415613"/>
            <a:ext cx="2571600" cy="2038500"/>
          </a:xfrm>
          <a:prstGeom prst="snip1Rect">
            <a:avLst>
              <a:gd fmla="val 16667" name="adj"/>
            </a:avLst>
          </a:prstGeom>
          <a:solidFill>
            <a:srgbClr val="FFD966"/>
          </a:solidFill>
          <a:ln cap="flat" cmpd="sng" w="19050">
            <a:solidFill>
              <a:srgbClr val="BF9000"/>
            </a:solidFill>
            <a:prstDash val="solid"/>
            <a:round/>
            <a:headEnd len="med" w="med" type="none"/>
            <a:tailEnd len="med" w="med" type="none"/>
          </a:ln>
        </p:spPr>
        <p:txBody>
          <a:bodyPr anchorCtr="0" anchor="ctr" bIns="91425" lIns="91425" spcFirstLastPara="1" rIns="91425" wrap="square" tIns="91425">
            <a:noAutofit/>
          </a:bodyPr>
          <a:lstStyle/>
          <a:p>
            <a:pPr indent="0" lvl="0" marL="0" rtl="0">
              <a:spcBef>
                <a:spcPts val="0"/>
              </a:spcBef>
              <a:spcAft>
                <a:spcPts val="0"/>
              </a:spcAft>
              <a:buNone/>
            </a:pPr>
            <a:r>
              <a:rPr lang="en" sz="1800">
                <a:latin typeface="Trebuchet MS"/>
                <a:ea typeface="Trebuchet MS"/>
                <a:cs typeface="Trebuchet MS"/>
                <a:sym typeface="Trebuchet MS"/>
              </a:rPr>
              <a:t>What did we do well and therefore want to try to repeat?</a:t>
            </a:r>
            <a:endParaRPr sz="1800">
              <a:latin typeface="Trebuchet MS"/>
              <a:ea typeface="Trebuchet MS"/>
              <a:cs typeface="Trebuchet MS"/>
              <a:sym typeface="Trebuchet MS"/>
            </a:endParaRPr>
          </a:p>
        </p:txBody>
      </p:sp>
      <p:sp>
        <p:nvSpPr>
          <p:cNvPr id="852" name="Shape 852"/>
          <p:cNvSpPr/>
          <p:nvPr/>
        </p:nvSpPr>
        <p:spPr>
          <a:xfrm>
            <a:off x="1722650" y="2689388"/>
            <a:ext cx="2571600" cy="2038500"/>
          </a:xfrm>
          <a:prstGeom prst="snip1Rect">
            <a:avLst>
              <a:gd fmla="val 16667" name="adj"/>
            </a:avLst>
          </a:prstGeom>
          <a:solidFill>
            <a:srgbClr val="FFD966"/>
          </a:solidFill>
          <a:ln cap="flat" cmpd="sng" w="19050">
            <a:solidFill>
              <a:srgbClr val="BF9000"/>
            </a:solidFill>
            <a:prstDash val="solid"/>
            <a:round/>
            <a:headEnd len="med" w="med" type="none"/>
            <a:tailEnd len="med" w="med" type="none"/>
          </a:ln>
        </p:spPr>
        <p:txBody>
          <a:bodyPr anchorCtr="0" anchor="ctr" bIns="91425" lIns="91425" spcFirstLastPara="1" rIns="91425" wrap="square" tIns="91425">
            <a:noAutofit/>
          </a:bodyPr>
          <a:lstStyle/>
          <a:p>
            <a:pPr indent="0" lvl="0" marL="0" rtl="0">
              <a:spcBef>
                <a:spcPts val="0"/>
              </a:spcBef>
              <a:spcAft>
                <a:spcPts val="0"/>
              </a:spcAft>
              <a:buNone/>
            </a:pPr>
            <a:r>
              <a:rPr lang="en" sz="1800">
                <a:latin typeface="Trebuchet MS"/>
                <a:ea typeface="Trebuchet MS"/>
                <a:cs typeface="Trebuchet MS"/>
                <a:sym typeface="Trebuchet MS"/>
              </a:rPr>
              <a:t>What didn’t we do so well that we should try to avoid?</a:t>
            </a:r>
            <a:endParaRPr sz="1800">
              <a:latin typeface="Trebuchet MS"/>
              <a:ea typeface="Trebuchet MS"/>
              <a:cs typeface="Trebuchet MS"/>
              <a:sym typeface="Trebuchet MS"/>
            </a:endParaRPr>
          </a:p>
        </p:txBody>
      </p:sp>
      <p:sp>
        <p:nvSpPr>
          <p:cNvPr id="853" name="Shape 853"/>
          <p:cNvSpPr/>
          <p:nvPr/>
        </p:nvSpPr>
        <p:spPr>
          <a:xfrm>
            <a:off x="4849750" y="415613"/>
            <a:ext cx="2571600" cy="2038500"/>
          </a:xfrm>
          <a:prstGeom prst="snip1Rect">
            <a:avLst>
              <a:gd fmla="val 16667" name="adj"/>
            </a:avLst>
          </a:prstGeom>
          <a:solidFill>
            <a:srgbClr val="FFD966"/>
          </a:solidFill>
          <a:ln cap="flat" cmpd="sng" w="19050">
            <a:solidFill>
              <a:srgbClr val="BF9000"/>
            </a:solidFill>
            <a:prstDash val="solid"/>
            <a:round/>
            <a:headEnd len="med" w="med" type="none"/>
            <a:tailEnd len="med" w="med" type="none"/>
          </a:ln>
        </p:spPr>
        <p:txBody>
          <a:bodyPr anchorCtr="0" anchor="ctr" bIns="91425" lIns="91425" spcFirstLastPara="1" rIns="91425" wrap="square" tIns="91425">
            <a:noAutofit/>
          </a:bodyPr>
          <a:lstStyle/>
          <a:p>
            <a:pPr indent="0" lvl="0" marL="0" rtl="0">
              <a:spcBef>
                <a:spcPts val="0"/>
              </a:spcBef>
              <a:spcAft>
                <a:spcPts val="0"/>
              </a:spcAft>
              <a:buNone/>
            </a:pPr>
            <a:r>
              <a:rPr lang="en" sz="1800">
                <a:latin typeface="Trebuchet MS"/>
                <a:ea typeface="Trebuchet MS"/>
                <a:cs typeface="Trebuchet MS"/>
                <a:sym typeface="Trebuchet MS"/>
              </a:rPr>
              <a:t>What can we do differently to try to improve our practices</a:t>
            </a:r>
            <a:endParaRPr sz="1800">
              <a:latin typeface="Trebuchet MS"/>
              <a:ea typeface="Trebuchet MS"/>
              <a:cs typeface="Trebuchet MS"/>
              <a:sym typeface="Trebuchet MS"/>
            </a:endParaRPr>
          </a:p>
        </p:txBody>
      </p:sp>
      <p:sp>
        <p:nvSpPr>
          <p:cNvPr id="854" name="Shape 854"/>
          <p:cNvSpPr/>
          <p:nvPr/>
        </p:nvSpPr>
        <p:spPr>
          <a:xfrm>
            <a:off x="4849750" y="2689388"/>
            <a:ext cx="2571600" cy="2038500"/>
          </a:xfrm>
          <a:prstGeom prst="snip1Rect">
            <a:avLst>
              <a:gd fmla="val 16667" name="adj"/>
            </a:avLst>
          </a:prstGeom>
          <a:solidFill>
            <a:srgbClr val="FFD966"/>
          </a:solidFill>
          <a:ln cap="flat" cmpd="sng" w="19050">
            <a:solidFill>
              <a:srgbClr val="BF9000"/>
            </a:solidFill>
            <a:prstDash val="solid"/>
            <a:round/>
            <a:headEnd len="med" w="med" type="none"/>
            <a:tailEnd len="med" w="med" type="none"/>
          </a:ln>
        </p:spPr>
        <p:txBody>
          <a:bodyPr anchorCtr="0" anchor="ctr" bIns="91425" lIns="91425" spcFirstLastPara="1" rIns="91425" wrap="square" tIns="91425">
            <a:noAutofit/>
          </a:bodyPr>
          <a:lstStyle/>
          <a:p>
            <a:pPr indent="0" lvl="0" marL="0" rtl="0">
              <a:spcBef>
                <a:spcPts val="0"/>
              </a:spcBef>
              <a:spcAft>
                <a:spcPts val="0"/>
              </a:spcAft>
              <a:buNone/>
            </a:pPr>
            <a:r>
              <a:rPr lang="en" sz="1800">
                <a:latin typeface="Trebuchet MS"/>
                <a:ea typeface="Trebuchet MS"/>
                <a:cs typeface="Trebuchet MS"/>
                <a:sym typeface="Trebuchet MS"/>
              </a:rPr>
              <a:t>What still puzzles us?</a:t>
            </a:r>
            <a:endParaRPr sz="1800">
              <a:latin typeface="Trebuchet MS"/>
              <a:ea typeface="Trebuchet MS"/>
              <a:cs typeface="Trebuchet MS"/>
              <a:sym typeface="Trebuchet MS"/>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8" name="Shape 858"/>
        <p:cNvGrpSpPr/>
        <p:nvPr/>
      </p:nvGrpSpPr>
      <p:grpSpPr>
        <a:xfrm>
          <a:off x="0" y="0"/>
          <a:ext cx="0" cy="0"/>
          <a:chOff x="0" y="0"/>
          <a:chExt cx="0" cy="0"/>
        </a:xfrm>
      </p:grpSpPr>
      <p:sp>
        <p:nvSpPr>
          <p:cNvPr id="859" name="Shape 859"/>
          <p:cNvSpPr txBox="1"/>
          <p:nvPr>
            <p:ph type="title"/>
          </p:nvPr>
        </p:nvSpPr>
        <p:spPr>
          <a:xfrm>
            <a:off x="457200" y="155628"/>
            <a:ext cx="8229600" cy="10446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sz="3600"/>
              <a:t>Practices: Review (Retrospective)</a:t>
            </a:r>
            <a:endParaRPr/>
          </a:p>
        </p:txBody>
      </p:sp>
      <p:pic>
        <p:nvPicPr>
          <p:cNvPr descr="speedcar_blog.jpg" id="860" name="Shape 860"/>
          <p:cNvPicPr preferRelativeResize="0"/>
          <p:nvPr/>
        </p:nvPicPr>
        <p:blipFill>
          <a:blip r:embed="rId3">
            <a:alphaModFix/>
          </a:blip>
          <a:stretch>
            <a:fillRect/>
          </a:stretch>
        </p:blipFill>
        <p:spPr>
          <a:xfrm>
            <a:off x="754413" y="1623775"/>
            <a:ext cx="3914775" cy="2552700"/>
          </a:xfrm>
          <a:prstGeom prst="rect">
            <a:avLst/>
          </a:prstGeom>
          <a:noFill/>
          <a:ln cap="flat" cmpd="sng" w="9525">
            <a:solidFill>
              <a:schemeClr val="dk2"/>
            </a:solidFill>
            <a:prstDash val="solid"/>
            <a:round/>
            <a:headEnd len="med" w="med" type="none"/>
            <a:tailEnd len="med" w="med" type="none"/>
          </a:ln>
        </p:spPr>
      </p:pic>
      <p:pic>
        <p:nvPicPr>
          <p:cNvPr descr="hot_air_balloon.jpg" id="861" name="Shape 861"/>
          <p:cNvPicPr preferRelativeResize="0"/>
          <p:nvPr/>
        </p:nvPicPr>
        <p:blipFill>
          <a:blip r:embed="rId4">
            <a:alphaModFix/>
          </a:blip>
          <a:stretch>
            <a:fillRect/>
          </a:stretch>
        </p:blipFill>
        <p:spPr>
          <a:xfrm>
            <a:off x="5070000" y="1287700"/>
            <a:ext cx="2183575" cy="3509150"/>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5" name="Shape 865"/>
        <p:cNvGrpSpPr/>
        <p:nvPr/>
      </p:nvGrpSpPr>
      <p:grpSpPr>
        <a:xfrm>
          <a:off x="0" y="0"/>
          <a:ext cx="0" cy="0"/>
          <a:chOff x="0" y="0"/>
          <a:chExt cx="0" cy="0"/>
        </a:xfrm>
      </p:grpSpPr>
      <p:sp>
        <p:nvSpPr>
          <p:cNvPr id="866" name="Shape 866"/>
          <p:cNvSpPr txBox="1"/>
          <p:nvPr>
            <p:ph type="title"/>
          </p:nvPr>
        </p:nvSpPr>
        <p:spPr>
          <a:xfrm>
            <a:off x="457200" y="155628"/>
            <a:ext cx="8229600" cy="10446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a:t>Practices: Burndown</a:t>
            </a:r>
            <a:endParaRPr/>
          </a:p>
        </p:txBody>
      </p:sp>
      <p:sp>
        <p:nvSpPr>
          <p:cNvPr id="867" name="Shape 867"/>
          <p:cNvSpPr txBox="1"/>
          <p:nvPr>
            <p:ph idx="1" type="body"/>
          </p:nvPr>
        </p:nvSpPr>
        <p:spPr>
          <a:xfrm>
            <a:off x="457200" y="1297780"/>
            <a:ext cx="8229600" cy="3627900"/>
          </a:xfrm>
          <a:prstGeom prst="rect">
            <a:avLst/>
          </a:prstGeom>
        </p:spPr>
        <p:txBody>
          <a:bodyPr anchorCtr="0" anchor="t" bIns="91425" lIns="91425" spcFirstLastPara="1" rIns="91425" wrap="square" tIns="91425">
            <a:noAutofit/>
          </a:bodyPr>
          <a:lstStyle/>
          <a:p>
            <a:pPr indent="-412750" lvl="0" marL="457200">
              <a:spcBef>
                <a:spcPts val="600"/>
              </a:spcBef>
              <a:spcAft>
                <a:spcPts val="0"/>
              </a:spcAft>
              <a:buClr>
                <a:schemeClr val="dk2"/>
              </a:buClr>
              <a:buSzPts val="2900"/>
              <a:buFont typeface="Trebuchet MS"/>
              <a:buChar char="●"/>
            </a:pPr>
            <a:r>
              <a:rPr lang="en" sz="2900"/>
              <a:t>Track work remaining against estimated total</a:t>
            </a:r>
            <a:endParaRPr sz="2900"/>
          </a:p>
          <a:p>
            <a:pPr indent="-412750" lvl="0" marL="457200">
              <a:spcBef>
                <a:spcPts val="0"/>
              </a:spcBef>
              <a:spcAft>
                <a:spcPts val="0"/>
              </a:spcAft>
              <a:buClr>
                <a:schemeClr val="dk2"/>
              </a:buClr>
              <a:buSzPts val="2900"/>
              <a:buFont typeface="Trebuchet MS"/>
              <a:buChar char="●"/>
            </a:pPr>
            <a:r>
              <a:rPr lang="en" sz="2900"/>
              <a:t>Should be updated daily</a:t>
            </a:r>
            <a:endParaRPr sz="2900"/>
          </a:p>
          <a:p>
            <a:pPr indent="-412750" lvl="0" marL="457200">
              <a:spcBef>
                <a:spcPts val="0"/>
              </a:spcBef>
              <a:spcAft>
                <a:spcPts val="0"/>
              </a:spcAft>
              <a:buClr>
                <a:schemeClr val="dk2"/>
              </a:buClr>
              <a:buSzPts val="2900"/>
              <a:buFont typeface="Trebuchet MS"/>
              <a:buChar char="●"/>
            </a:pPr>
            <a:r>
              <a:rPr lang="en" sz="2900"/>
              <a:t>Very simple way of showing outstanding work vs time left</a:t>
            </a:r>
            <a:endParaRPr sz="2900"/>
          </a:p>
          <a:p>
            <a:pPr indent="-412750" lvl="0" marL="457200">
              <a:spcBef>
                <a:spcPts val="0"/>
              </a:spcBef>
              <a:spcAft>
                <a:spcPts val="0"/>
              </a:spcAft>
              <a:buClr>
                <a:schemeClr val="dk2"/>
              </a:buClr>
              <a:buSzPts val="2900"/>
              <a:buFont typeface="Trebuchet MS"/>
              <a:buChar char="●"/>
            </a:pPr>
            <a:r>
              <a:rPr lang="en" sz="2900"/>
              <a:t>Should be visible to all</a:t>
            </a:r>
            <a:endParaRPr sz="2900"/>
          </a:p>
          <a:p>
            <a:pPr indent="-412750" lvl="0" marL="457200" rtl="0">
              <a:spcBef>
                <a:spcPts val="0"/>
              </a:spcBef>
              <a:spcAft>
                <a:spcPts val="0"/>
              </a:spcAft>
              <a:buClr>
                <a:schemeClr val="dk2"/>
              </a:buClr>
              <a:buSzPts val="2900"/>
              <a:buFont typeface="Trebuchet MS"/>
              <a:buChar char="●"/>
            </a:pPr>
            <a:r>
              <a:rPr lang="en" sz="2900"/>
              <a:t>Replaces the need to constantly provide progress updates</a:t>
            </a:r>
            <a:endParaRPr sz="2900"/>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1" name="Shape 871"/>
        <p:cNvGrpSpPr/>
        <p:nvPr/>
      </p:nvGrpSpPr>
      <p:grpSpPr>
        <a:xfrm>
          <a:off x="0" y="0"/>
          <a:ext cx="0" cy="0"/>
          <a:chOff x="0" y="0"/>
          <a:chExt cx="0" cy="0"/>
        </a:xfrm>
      </p:grpSpPr>
      <p:sp>
        <p:nvSpPr>
          <p:cNvPr id="872" name="Shape 872"/>
          <p:cNvSpPr txBox="1"/>
          <p:nvPr>
            <p:ph type="title"/>
          </p:nvPr>
        </p:nvSpPr>
        <p:spPr>
          <a:xfrm>
            <a:off x="457200" y="155628"/>
            <a:ext cx="8229600" cy="10446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a:t>Practices: Burndown</a:t>
            </a:r>
            <a:endParaRPr/>
          </a:p>
        </p:txBody>
      </p:sp>
      <p:pic>
        <p:nvPicPr>
          <p:cNvPr descr="burndown-chart_normal.png" id="873" name="Shape 873"/>
          <p:cNvPicPr preferRelativeResize="0"/>
          <p:nvPr/>
        </p:nvPicPr>
        <p:blipFill>
          <a:blip r:embed="rId3">
            <a:alphaModFix/>
          </a:blip>
          <a:stretch>
            <a:fillRect/>
          </a:stretch>
        </p:blipFill>
        <p:spPr>
          <a:xfrm>
            <a:off x="1006263" y="1405400"/>
            <a:ext cx="7131475" cy="28795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ketched">
  <a:themeElements>
    <a:clrScheme name="Custom 398">
      <a:dk1>
        <a:srgbClr val="000000"/>
      </a:dk1>
      <a:lt1>
        <a:srgbClr val="FFFFFF"/>
      </a:lt1>
      <a:dk2>
        <a:srgbClr val="51535D"/>
      </a:dk2>
      <a:lt2>
        <a:srgbClr val="EDEDED"/>
      </a:lt2>
      <a:accent1>
        <a:srgbClr val="676871"/>
      </a:accent1>
      <a:accent2>
        <a:srgbClr val="988489"/>
      </a:accent2>
      <a:accent3>
        <a:srgbClr val="6B7B67"/>
      </a:accent3>
      <a:accent4>
        <a:srgbClr val="747B85"/>
      </a:accent4>
      <a:accent5>
        <a:srgbClr val="A5A9AF"/>
      </a:accent5>
      <a:accent6>
        <a:srgbClr val="85716D"/>
      </a:accent6>
      <a:hlink>
        <a:srgbClr val="676871"/>
      </a:hlink>
      <a:folHlink>
        <a:srgbClr val="3F414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